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Override PartName="/ppt/tags/tag3.xml" ContentType="application/vnd.openxmlformats-officedocument.presentationml.tags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13"/>
  </p:notesMasterIdLst>
  <p:handoutMasterIdLst>
    <p:handoutMasterId r:id="rId14"/>
  </p:handoutMasterIdLst>
  <p:sldIdLst>
    <p:sldId id="259" r:id="rId3"/>
    <p:sldId id="554" r:id="rId4"/>
    <p:sldId id="555" r:id="rId5"/>
    <p:sldId id="543" r:id="rId6"/>
    <p:sldId id="576" r:id="rId7"/>
    <p:sldId id="552" r:id="rId8"/>
    <p:sldId id="557" r:id="rId9"/>
    <p:sldId id="558" r:id="rId10"/>
    <p:sldId id="577" r:id="rId11"/>
    <p:sldId id="547" r:id="rId12"/>
  </p:sldIdLst>
  <p:sldSz cx="9144000" cy="6858000" type="screen4x3"/>
  <p:notesSz cx="6797675" cy="9926638"/>
  <p:custDataLst>
    <p:tags r:id="rId15"/>
  </p:custDataLst>
  <p:defaultTextStyle>
    <a:defPPr>
      <a:defRPr lang="sv-SE"/>
    </a:defPPr>
    <a:lvl1pPr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800" b="1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800" b="1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800" b="1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800" b="1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5B"/>
    <a:srgbClr val="993366"/>
    <a:srgbClr val="333399"/>
    <a:srgbClr val="FF0000"/>
    <a:srgbClr val="993300"/>
    <a:srgbClr val="FFFFCC"/>
    <a:srgbClr val="FFFFFF"/>
    <a:srgbClr val="CC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3" autoAdjust="0"/>
    <p:restoredTop sz="99674" autoAdjust="0"/>
  </p:normalViewPr>
  <p:slideViewPr>
    <p:cSldViewPr>
      <p:cViewPr>
        <p:scale>
          <a:sx n="75" d="100"/>
          <a:sy n="75" d="100"/>
        </p:scale>
        <p:origin x="-2010" y="-918"/>
      </p:cViewPr>
      <p:guideLst>
        <p:guide orient="horz" pos="2160"/>
        <p:guide pos="28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37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fld id="{D5EE2C0B-521F-456E-936A-9EE6E4131595}" type="datetimeFigureOut">
              <a:rPr lang="ru-RU"/>
              <a:pPr>
                <a:defRPr/>
              </a:pPr>
              <a:t>09.06.2010</a:t>
            </a:fld>
            <a:endParaRPr lang="ru-RU"/>
          </a:p>
        </p:txBody>
      </p:sp>
      <p:sp>
        <p:nvSpPr>
          <p:cNvPr id="2437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37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fld id="{3A0F4558-E1A5-46D8-B1CA-80B93D1F47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1" rIns="93164" bIns="46581" numCol="1" anchor="t" anchorCtr="0" compatLnSpc="1">
            <a:prstTxWarp prst="textNoShape">
              <a:avLst/>
            </a:prstTxWarp>
          </a:bodyPr>
          <a:lstStyle>
            <a:lvl1pPr defTabSz="931863">
              <a:defRPr sz="1300" b="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1" rIns="93164" bIns="46581" numCol="1" anchor="t" anchorCtr="0" compatLnSpc="1">
            <a:prstTxWarp prst="textNoShape">
              <a:avLst/>
            </a:prstTxWarp>
          </a:bodyPr>
          <a:lstStyle>
            <a:lvl1pPr algn="r" defTabSz="931863">
              <a:defRPr sz="1300" b="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22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4113" cy="37226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44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16463"/>
            <a:ext cx="5435600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1" rIns="93164" bIns="4658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044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1" rIns="93164" bIns="46581" numCol="1" anchor="b" anchorCtr="0" compatLnSpc="1">
            <a:prstTxWarp prst="textNoShape">
              <a:avLst/>
            </a:prstTxWarp>
          </a:bodyPr>
          <a:lstStyle>
            <a:lvl1pPr defTabSz="931863">
              <a:defRPr sz="1300" b="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44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9750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1" rIns="93164" bIns="46581" numCol="1" anchor="b" anchorCtr="0" compatLnSpc="1">
            <a:prstTxWarp prst="textNoShape">
              <a:avLst/>
            </a:prstTxWarp>
          </a:bodyPr>
          <a:lstStyle>
            <a:lvl1pPr algn="r" defTabSz="931863">
              <a:defRPr sz="1300" b="0">
                <a:latin typeface="Arial" pitchFamily="34" charset="0"/>
              </a:defRPr>
            </a:lvl1pPr>
          </a:lstStyle>
          <a:p>
            <a:pPr>
              <a:defRPr/>
            </a:pPr>
            <a:fld id="{3EFE09B6-AF78-4BCA-9A2B-CEE4376D08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>
              <a:latin typeface="Arial" charset="0"/>
            </a:endParaRPr>
          </a:p>
        </p:txBody>
      </p:sp>
      <p:sp>
        <p:nvSpPr>
          <p:cNvPr id="5529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C100F32-204F-48E2-8BA7-F48649A6A751}" type="slidenum">
              <a:rPr lang="ru-RU" smtClean="0">
                <a:latin typeface="Arial" charset="0"/>
              </a:rPr>
              <a:pPr/>
              <a:t>1</a:t>
            </a:fld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smtClean="0">
                <a:latin typeface="Arial" charset="0"/>
              </a:rPr>
              <a:t>Переход к инновационной экономики – главная задача для страны </a:t>
            </a:r>
          </a:p>
          <a:p>
            <a:r>
              <a:rPr lang="ru-RU" smtClean="0">
                <a:latin typeface="Arial" charset="0"/>
              </a:rPr>
              <a:t>Нанотехнологии выступают основным инструментом перехода, т.к. проходят «сквозь» все отрасли экономики</a:t>
            </a:r>
          </a:p>
          <a:p>
            <a:r>
              <a:rPr lang="ru-RU" smtClean="0">
                <a:latin typeface="Arial" charset="0"/>
              </a:rPr>
              <a:t>Ядром финансовой инфраструктуры создаваемой инновационной экономики является новая биржевая площадка РИИ ММВБ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600200"/>
            <a:ext cx="2057400" cy="45259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6019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Страница </a:t>
            </a:r>
            <a:fld id="{5FAA3FBA-CF3F-4957-AED2-3672DD7D2F0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Страница </a:t>
            </a:r>
            <a:fld id="{93B7457C-6AC0-4B90-9629-8D27DCC79144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Страница </a:t>
            </a:r>
            <a:fld id="{3A59C0E3-36B3-4192-8D2B-540BF0C10E80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9243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3900" y="1600200"/>
            <a:ext cx="392588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Страница </a:t>
            </a:r>
            <a:fld id="{928FCC00-25A5-42C1-A165-82D24C26A3D4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Страница </a:t>
            </a:r>
            <a:fld id="{B3C89517-033C-4CD4-9863-54A6BFF18C9B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Страница </a:t>
            </a:r>
            <a:fld id="{F639A8E1-1B33-4736-AD8E-009CCCAE2D25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Страница </a:t>
            </a:r>
            <a:fld id="{4C4EF4BE-4B56-475F-9931-63FF6A95D4C1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Страница </a:t>
            </a:r>
            <a:fld id="{5CC17829-EBB8-4B82-AB3D-91C782E6E975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Страница </a:t>
            </a:r>
            <a:fld id="{B07CB29B-CB5C-42C6-ACAA-1C540C2698E9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Страница </a:t>
            </a:r>
            <a:fld id="{92BDA2E0-CDBB-45EE-AC8A-E9BE08AF16FB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Страница </a:t>
            </a:r>
            <a:fld id="{3BF3CE3E-F5BB-473F-95D5-E1970F41D484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002588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Страница </a:t>
            </a:r>
            <a:fld id="{6422C52E-8371-4426-9435-02EE698CA9CF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13" descr="PP 0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3438525"/>
            <a:ext cx="9180513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16013" y="2141538"/>
            <a:ext cx="64801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Klicka här för att ändra format</a:t>
            </a:r>
          </a:p>
        </p:txBody>
      </p:sp>
      <p:pic>
        <p:nvPicPr>
          <p:cNvPr id="39940" name="Picture 12" descr="PP 01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95288" y="476250"/>
            <a:ext cx="2684462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00258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</a:p>
        </p:txBody>
      </p:sp>
      <p:sp>
        <p:nvSpPr>
          <p:cNvPr id="160771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08750"/>
            <a:ext cx="2895600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800" b="0">
                <a:latin typeface="Arial" charset="0"/>
              </a:defRPr>
            </a:lvl1pPr>
          </a:lstStyle>
          <a:p>
            <a:pPr>
              <a:defRPr/>
            </a:pPr>
            <a:r>
              <a:rPr lang="sv-SE"/>
              <a:t>Страница </a:t>
            </a:r>
            <a:fld id="{EF55A972-E28B-4FD3-AE85-DB47E2FC1D41}" type="slidenum">
              <a:rPr lang="sv-SE"/>
              <a:pPr>
                <a:defRPr/>
              </a:pPr>
              <a:t>‹#›</a:t>
            </a:fld>
            <a:endParaRPr lang="sv-SE"/>
          </a:p>
        </p:txBody>
      </p:sp>
      <p:pic>
        <p:nvPicPr>
          <p:cNvPr id="25604" name="Picture 4" descr="PP 0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68313" y="6426200"/>
            <a:ext cx="122555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5" descr="PP 04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494713" y="0"/>
            <a:ext cx="6492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2" r:id="rId2"/>
    <p:sldLayoutId id="2147483671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65" r:id="rId9"/>
    <p:sldLayoutId id="2147483664" r:id="rId10"/>
    <p:sldLayoutId id="2147483663" r:id="rId11"/>
    <p:sldLayoutId id="2147483662" r:id="rId12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mailto:dionis.gordin@rusnano.com" TargetMode="Externa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oleObject" Target="../embeddings/oleObject2.bin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ext Box 6"/>
          <p:cNvSpPr txBox="1">
            <a:spLocks noChangeArrowheads="1"/>
          </p:cNvSpPr>
          <p:nvPr/>
        </p:nvSpPr>
        <p:spPr bwMode="auto">
          <a:xfrm>
            <a:off x="666750" y="2217738"/>
            <a:ext cx="79375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>
                <a:latin typeface="Franklin Gothic Medium" pitchFamily="34" charset="0"/>
              </a:rPr>
              <a:t>Инвестиционная политика ГК «РОСНАНО» и</a:t>
            </a:r>
            <a:endParaRPr lang="en-US" sz="3200">
              <a:latin typeface="Franklin Gothic Medium" pitchFamily="34" charset="0"/>
            </a:endParaRPr>
          </a:p>
          <a:p>
            <a:pPr algn="ctr"/>
            <a:r>
              <a:rPr lang="ru-RU" sz="3200">
                <a:latin typeface="Franklin Gothic Medium" pitchFamily="34" charset="0"/>
              </a:rPr>
              <a:t>Рынок инноваций и инвестиций ММВБ</a:t>
            </a:r>
          </a:p>
        </p:txBody>
      </p:sp>
      <p:sp>
        <p:nvSpPr>
          <p:cNvPr id="54274" name="Rectangle 8"/>
          <p:cNvSpPr>
            <a:spLocks noChangeArrowheads="1"/>
          </p:cNvSpPr>
          <p:nvPr/>
        </p:nvSpPr>
        <p:spPr bwMode="auto">
          <a:xfrm>
            <a:off x="3419475" y="185738"/>
            <a:ext cx="5580063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600" b="0" dirty="0">
                <a:latin typeface="Franklin Gothic Medium" pitchFamily="34" charset="0"/>
              </a:rPr>
              <a:t>Д.С. Гордин</a:t>
            </a:r>
            <a:endParaRPr lang="en-US" sz="1600" b="0" dirty="0">
              <a:latin typeface="Franklin Gothic Medium" pitchFamily="34" charset="0"/>
            </a:endParaRPr>
          </a:p>
          <a:p>
            <a:pPr algn="r"/>
            <a:endParaRPr lang="ru-RU" sz="1600" b="0" dirty="0">
              <a:latin typeface="Franklin Gothic Medium" pitchFamily="34" charset="0"/>
            </a:endParaRPr>
          </a:p>
          <a:p>
            <a:pPr algn="r"/>
            <a:r>
              <a:rPr lang="ru-RU" sz="1600" b="0" dirty="0">
                <a:latin typeface="Franklin Gothic Medium" pitchFamily="34" charset="0"/>
              </a:rPr>
              <a:t>Управляющий директор, Член Правления ГК</a:t>
            </a:r>
            <a:r>
              <a:rPr lang="en-US" sz="1600" b="0" dirty="0">
                <a:latin typeface="Franklin Gothic Medium" pitchFamily="34" charset="0"/>
              </a:rPr>
              <a:t> </a:t>
            </a:r>
            <a:r>
              <a:rPr lang="ru-RU" sz="1600" b="0" dirty="0">
                <a:latin typeface="Franklin Gothic Medium" pitchFamily="34" charset="0"/>
              </a:rPr>
              <a:t>«</a:t>
            </a:r>
            <a:r>
              <a:rPr lang="ru-RU" sz="1600" b="0" dirty="0" err="1">
                <a:latin typeface="Franklin Gothic Medium" pitchFamily="34" charset="0"/>
              </a:rPr>
              <a:t>Роснанотех</a:t>
            </a:r>
            <a:r>
              <a:rPr lang="ru-RU" sz="1600" b="0" dirty="0">
                <a:latin typeface="Franklin Gothic Medium" pitchFamily="34" charset="0"/>
              </a:rPr>
              <a:t>»</a:t>
            </a:r>
          </a:p>
          <a:p>
            <a:pPr algn="r"/>
            <a:r>
              <a:rPr lang="ru-RU" sz="1600" b="0" dirty="0">
                <a:latin typeface="Franklin Gothic Medium" pitchFamily="34" charset="0"/>
              </a:rPr>
              <a:t>Член Координационного совета РИИ ММВБ, </a:t>
            </a:r>
          </a:p>
          <a:p>
            <a:pPr algn="r"/>
            <a:r>
              <a:rPr lang="ru-RU" sz="1600" b="0" dirty="0">
                <a:latin typeface="Franklin Gothic Medium" pitchFamily="34" charset="0"/>
              </a:rPr>
              <a:t>Председатель Комитета</a:t>
            </a:r>
            <a:r>
              <a:rPr lang="en-US" sz="1600" b="0" dirty="0">
                <a:latin typeface="Franklin Gothic Medium" pitchFamily="34" charset="0"/>
              </a:rPr>
              <a:t> </a:t>
            </a:r>
            <a:r>
              <a:rPr lang="ru-RU" sz="1600" b="0" dirty="0">
                <a:latin typeface="Franklin Gothic Medium" pitchFamily="34" charset="0"/>
              </a:rPr>
              <a:t>по прямым и венчурным инвестициям - Экспертного совета РИИ ММВБ</a:t>
            </a:r>
            <a:endParaRPr lang="en-US" sz="1600" b="0" dirty="0">
              <a:latin typeface="Franklin Gothic Medium" pitchFamily="34" charset="0"/>
            </a:endParaRPr>
          </a:p>
          <a:p>
            <a:pPr algn="r"/>
            <a:endParaRPr lang="ru-RU" sz="1600" b="0" dirty="0">
              <a:latin typeface="Franklin Gothic Medium" pitchFamily="34" charset="0"/>
            </a:endParaRPr>
          </a:p>
          <a:p>
            <a:pPr algn="r"/>
            <a:r>
              <a:rPr lang="en-US" sz="1600" b="0" dirty="0" smtClean="0">
                <a:latin typeface="Franklin Gothic Medium" pitchFamily="34" charset="0"/>
              </a:rPr>
              <a:t>10</a:t>
            </a:r>
            <a:r>
              <a:rPr lang="ru-RU" sz="1600" b="0" dirty="0" smtClean="0">
                <a:latin typeface="Franklin Gothic Medium" pitchFamily="34" charset="0"/>
              </a:rPr>
              <a:t>.</a:t>
            </a:r>
            <a:r>
              <a:rPr lang="en-US" sz="1600" b="0" dirty="0" smtClean="0">
                <a:latin typeface="Franklin Gothic Medium" pitchFamily="34" charset="0"/>
              </a:rPr>
              <a:t>06</a:t>
            </a:r>
            <a:r>
              <a:rPr lang="ru-RU" sz="1600" b="0" dirty="0" smtClean="0">
                <a:latin typeface="Franklin Gothic Medium" pitchFamily="34" charset="0"/>
              </a:rPr>
              <a:t>.20</a:t>
            </a:r>
            <a:r>
              <a:rPr lang="en-US" sz="1600" b="0" dirty="0">
                <a:latin typeface="Franklin Gothic Medium" pitchFamily="34" charset="0"/>
              </a:rPr>
              <a:t>10</a:t>
            </a:r>
            <a:endParaRPr lang="ru-RU" sz="1600" b="0" dirty="0">
              <a:latin typeface="Franklin Gothic Medium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3"/>
          <p:cNvSpPr>
            <a:spLocks noGrp="1" noChangeArrowheads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sv-SE" smtClean="0"/>
              <a:t>Страница </a:t>
            </a:r>
            <a:fld id="{C84A4FEF-C7A9-4774-8D53-3E11A8279ABC}" type="slidenum">
              <a:rPr lang="sv-SE" smtClean="0"/>
              <a:pPr/>
              <a:t>10</a:t>
            </a:fld>
            <a:endParaRPr lang="sv-SE" smtClean="0"/>
          </a:p>
        </p:txBody>
      </p:sp>
      <p:sp>
        <p:nvSpPr>
          <p:cNvPr id="67586" name="Rectangle 2"/>
          <p:cNvSpPr>
            <a:spLocks noChangeArrowheads="1"/>
          </p:cNvSpPr>
          <p:nvPr/>
        </p:nvSpPr>
        <p:spPr bwMode="auto">
          <a:xfrm>
            <a:off x="1763713" y="355600"/>
            <a:ext cx="54721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3600">
                <a:solidFill>
                  <a:srgbClr val="CC3300"/>
                </a:solidFill>
                <a:latin typeface="Arial" charset="0"/>
              </a:rPr>
              <a:t>Спасибо за внимание!</a:t>
            </a:r>
            <a:endParaRPr lang="en-US" sz="3600">
              <a:solidFill>
                <a:srgbClr val="CC3300"/>
              </a:solidFill>
              <a:latin typeface="Arial" charset="0"/>
            </a:endParaRPr>
          </a:p>
        </p:txBody>
      </p:sp>
      <p:sp>
        <p:nvSpPr>
          <p:cNvPr id="67587" name="Rectangle 3"/>
          <p:cNvSpPr>
            <a:spLocks noChangeArrowheads="1"/>
          </p:cNvSpPr>
          <p:nvPr/>
        </p:nvSpPr>
        <p:spPr bwMode="auto">
          <a:xfrm>
            <a:off x="611188" y="1579563"/>
            <a:ext cx="6840537" cy="431800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>
                <a:solidFill>
                  <a:schemeClr val="bg1"/>
                </a:solidFill>
                <a:latin typeface="Franklin Gothic Medium" pitchFamily="34" charset="0"/>
              </a:rPr>
              <a:t>Контакты:</a:t>
            </a:r>
          </a:p>
        </p:txBody>
      </p:sp>
      <p:sp>
        <p:nvSpPr>
          <p:cNvPr id="67588" name="Text Box 5"/>
          <p:cNvSpPr txBox="1">
            <a:spLocks noChangeArrowheads="1"/>
          </p:cNvSpPr>
          <p:nvPr/>
        </p:nvSpPr>
        <p:spPr bwMode="auto">
          <a:xfrm>
            <a:off x="1600200" y="4117975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67589" name="Text Box 6"/>
          <p:cNvSpPr txBox="1">
            <a:spLocks noChangeArrowheads="1"/>
          </p:cNvSpPr>
          <p:nvPr/>
        </p:nvSpPr>
        <p:spPr bwMode="auto">
          <a:xfrm>
            <a:off x="503238" y="2305050"/>
            <a:ext cx="8532812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solidFill>
                  <a:schemeClr val="accent2"/>
                </a:solidFill>
                <a:latin typeface="Franklin Gothic Medium" pitchFamily="34" charset="0"/>
              </a:rPr>
              <a:t>Гордин Дионис Сергеевич</a:t>
            </a:r>
            <a:r>
              <a:rPr lang="ru-RU" sz="2000" b="0">
                <a:solidFill>
                  <a:schemeClr val="accent2"/>
                </a:solidFill>
                <a:latin typeface="Franklin Gothic Medium" pitchFamily="34" charset="0"/>
              </a:rPr>
              <a:t> </a:t>
            </a:r>
            <a:endParaRPr lang="en-US" sz="2000" b="0">
              <a:solidFill>
                <a:schemeClr val="accent2"/>
              </a:solidFill>
              <a:latin typeface="Franklin Gothic Medium" pitchFamily="34" charset="0"/>
            </a:endParaRPr>
          </a:p>
          <a:p>
            <a:r>
              <a:rPr lang="ru-RU" sz="2000" b="0">
                <a:solidFill>
                  <a:schemeClr val="accent2"/>
                </a:solidFill>
                <a:latin typeface="Franklin Gothic Medium" pitchFamily="34" charset="0"/>
              </a:rPr>
              <a:t>Управляющий директор, Член Правления ГК «Роснанотех»</a:t>
            </a:r>
          </a:p>
          <a:p>
            <a:r>
              <a:rPr lang="ru-RU" sz="2000" b="0">
                <a:solidFill>
                  <a:schemeClr val="accent2"/>
                </a:solidFill>
                <a:latin typeface="Franklin Gothic Medium" pitchFamily="34" charset="0"/>
              </a:rPr>
              <a:t>Член Координационного совета РИИ ММВБ, </a:t>
            </a:r>
          </a:p>
          <a:p>
            <a:r>
              <a:rPr lang="ru-RU" sz="2000" b="0">
                <a:solidFill>
                  <a:schemeClr val="accent2"/>
                </a:solidFill>
                <a:latin typeface="Franklin Gothic Medium" pitchFamily="34" charset="0"/>
              </a:rPr>
              <a:t>Председатель Комитета по прямым и венчурным инвестициям - Экспертного совета РИИ ММВБ</a:t>
            </a:r>
          </a:p>
          <a:p>
            <a:endParaRPr lang="ru-RU" sz="2000">
              <a:solidFill>
                <a:schemeClr val="accent2"/>
              </a:solidFill>
              <a:latin typeface="Franklin Gothic Medium" pitchFamily="34" charset="0"/>
            </a:endParaRPr>
          </a:p>
          <a:p>
            <a:pPr>
              <a:buFontTx/>
              <a:buChar char="•"/>
            </a:pPr>
            <a:r>
              <a:rPr lang="en-US" sz="2000" b="0">
                <a:solidFill>
                  <a:schemeClr val="accent2"/>
                </a:solidFill>
                <a:latin typeface="Franklin Gothic Medium" pitchFamily="34" charset="0"/>
              </a:rPr>
              <a:t> </a:t>
            </a:r>
            <a:r>
              <a:rPr lang="ru-RU" sz="2000" b="0">
                <a:solidFill>
                  <a:schemeClr val="accent2"/>
                </a:solidFill>
                <a:latin typeface="Franklin Gothic Medium" pitchFamily="34" charset="0"/>
              </a:rPr>
              <a:t>Тел.: (495) 542 4444 доб. 1536</a:t>
            </a:r>
          </a:p>
          <a:p>
            <a:pPr>
              <a:buFontTx/>
              <a:buChar char="•"/>
            </a:pPr>
            <a:r>
              <a:rPr lang="en-US" sz="2000" b="0">
                <a:solidFill>
                  <a:schemeClr val="accent2"/>
                </a:solidFill>
                <a:latin typeface="Franklin Gothic Medium" pitchFamily="34" charset="0"/>
              </a:rPr>
              <a:t> E-mail: </a:t>
            </a:r>
            <a:r>
              <a:rPr lang="en-US" sz="2000" b="0">
                <a:solidFill>
                  <a:schemeClr val="accent2"/>
                </a:solidFill>
                <a:latin typeface="Franklin Gothic Medium" pitchFamily="34" charset="0"/>
                <a:hlinkClick r:id="rId2"/>
              </a:rPr>
              <a:t>dionis.gordin@rusnano.com</a:t>
            </a:r>
            <a:endParaRPr lang="en-US" sz="2000" b="0">
              <a:solidFill>
                <a:schemeClr val="accent2"/>
              </a:solidFill>
              <a:latin typeface="Franklin Gothic Medium" pitchFamily="34" charset="0"/>
            </a:endParaRPr>
          </a:p>
          <a:p>
            <a:pPr>
              <a:buFontTx/>
              <a:buChar char="•"/>
            </a:pPr>
            <a:r>
              <a:rPr lang="en-US" sz="2000" b="0">
                <a:solidFill>
                  <a:schemeClr val="accent2"/>
                </a:solidFill>
                <a:latin typeface="Franklin Gothic Medium" pitchFamily="34" charset="0"/>
              </a:rPr>
              <a:t> </a:t>
            </a:r>
            <a:r>
              <a:rPr lang="ru-RU" sz="2000" b="0">
                <a:solidFill>
                  <a:schemeClr val="accent2"/>
                </a:solidFill>
                <a:latin typeface="Franklin Gothic Medium" pitchFamily="34" charset="0"/>
              </a:rPr>
              <a:t>Адрес: 117420 Москва, ул. Наметкина 12А</a:t>
            </a:r>
          </a:p>
          <a:p>
            <a:pPr>
              <a:buFontTx/>
              <a:buChar char="•"/>
            </a:pPr>
            <a:r>
              <a:rPr lang="en-US" sz="2000" b="0">
                <a:solidFill>
                  <a:schemeClr val="accent2"/>
                </a:solidFill>
                <a:latin typeface="Franklin Gothic Medium" pitchFamily="34" charset="0"/>
              </a:rPr>
              <a:t> </a:t>
            </a:r>
            <a:r>
              <a:rPr lang="ru-RU" sz="2000" b="0">
                <a:solidFill>
                  <a:schemeClr val="accent2"/>
                </a:solidFill>
                <a:latin typeface="Franklin Gothic Medium" pitchFamily="34" charset="0"/>
              </a:rPr>
              <a:t>Сайт: </a:t>
            </a:r>
            <a:r>
              <a:rPr lang="en-US" sz="2000" b="0">
                <a:solidFill>
                  <a:schemeClr val="accent2"/>
                </a:solidFill>
                <a:latin typeface="Franklin Gothic Medium" pitchFamily="34" charset="0"/>
              </a:rPr>
              <a:t>www.rusnano.com</a:t>
            </a:r>
            <a:endParaRPr lang="ru-RU" sz="2000" b="0">
              <a:solidFill>
                <a:schemeClr val="accent2"/>
              </a:solidFill>
              <a:latin typeface="Franklin Gothic Medium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3"/>
          <p:cNvSpPr>
            <a:spLocks noGrp="1" noChangeArrowheads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sv-SE" smtClean="0"/>
              <a:t>Страница </a:t>
            </a:r>
            <a:fld id="{4AB38C8C-07E0-4597-AE15-889272552B5B}" type="slidenum">
              <a:rPr lang="sv-SE" smtClean="0"/>
              <a:pPr/>
              <a:t>2</a:t>
            </a:fld>
            <a:endParaRPr lang="sv-SE" smtClean="0"/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5292725" y="5427663"/>
            <a:ext cx="3024188" cy="44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</a:pPr>
            <a:r>
              <a:rPr lang="ru-RU" sz="1800">
                <a:solidFill>
                  <a:srgbClr val="008000"/>
                </a:solidFill>
                <a:latin typeface="Franklin Gothic Medium" pitchFamily="34" charset="0"/>
              </a:rPr>
              <a:t>Стимулирование </a:t>
            </a:r>
            <a:endParaRPr lang="en-US" sz="1800">
              <a:solidFill>
                <a:srgbClr val="008000"/>
              </a:solidFill>
              <a:latin typeface="Franklin Gothic Medium" pitchFamily="34" charset="0"/>
            </a:endParaRPr>
          </a:p>
          <a:p>
            <a:pPr algn="ctr" eaLnBrk="0" hangingPunct="0">
              <a:spcBef>
                <a:spcPct val="20000"/>
              </a:spcBef>
            </a:pPr>
            <a:r>
              <a:rPr lang="ru-RU" sz="1800">
                <a:solidFill>
                  <a:srgbClr val="008000"/>
                </a:solidFill>
                <a:latin typeface="Franklin Gothic Medium" pitchFamily="34" charset="0"/>
              </a:rPr>
              <a:t>спроса</a:t>
            </a:r>
          </a:p>
        </p:txBody>
      </p:sp>
      <p:sp>
        <p:nvSpPr>
          <p:cNvPr id="56323" name="AutoShape 3"/>
          <p:cNvSpPr>
            <a:spLocks noChangeArrowheads="1"/>
          </p:cNvSpPr>
          <p:nvPr/>
        </p:nvSpPr>
        <p:spPr bwMode="auto">
          <a:xfrm rot="-5400000">
            <a:off x="6161881" y="4145757"/>
            <a:ext cx="1071563" cy="1079500"/>
          </a:xfrm>
          <a:custGeom>
            <a:avLst/>
            <a:gdLst>
              <a:gd name="T0" fmla="*/ 1883776116 w 21600"/>
              <a:gd name="T1" fmla="*/ 0 h 21600"/>
              <a:gd name="T2" fmla="*/ 1130217172 w 21600"/>
              <a:gd name="T3" fmla="*/ 898749394 h 21600"/>
              <a:gd name="T4" fmla="*/ 0 w 21600"/>
              <a:gd name="T5" fmla="*/ 2147483647 h 21600"/>
              <a:gd name="T6" fmla="*/ 1130217172 w 21600"/>
              <a:gd name="T7" fmla="*/ 2147483647 h 21600"/>
              <a:gd name="T8" fmla="*/ 2147483647 w 21600"/>
              <a:gd name="T9" fmla="*/ 1872396871 h 21600"/>
              <a:gd name="T10" fmla="*/ 2147483647 w 21600"/>
              <a:gd name="T11" fmla="*/ 898749394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14400 h 21600"/>
              <a:gd name="T20" fmla="*/ 18514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9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close/>
              </a:path>
            </a:pathLst>
          </a:custGeom>
          <a:solidFill>
            <a:srgbClr val="008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6324" name="Rectangle 4"/>
          <p:cNvSpPr>
            <a:spLocks noChangeArrowheads="1"/>
          </p:cNvSpPr>
          <p:nvPr/>
        </p:nvSpPr>
        <p:spPr bwMode="auto">
          <a:xfrm>
            <a:off x="5076825" y="1487488"/>
            <a:ext cx="3527425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</a:pPr>
            <a:r>
              <a:rPr lang="ru-RU" sz="1800">
                <a:solidFill>
                  <a:srgbClr val="FF6600"/>
                </a:solidFill>
                <a:latin typeface="Franklin Gothic Medium" pitchFamily="34" charset="0"/>
              </a:rPr>
              <a:t>Инфраструктурные</a:t>
            </a:r>
            <a:r>
              <a:rPr lang="en-US" sz="1800">
                <a:solidFill>
                  <a:srgbClr val="FF6600"/>
                </a:solidFill>
                <a:latin typeface="Franklin Gothic Medium" pitchFamily="34" charset="0"/>
              </a:rPr>
              <a:t> </a:t>
            </a:r>
          </a:p>
          <a:p>
            <a:pPr algn="ctr" eaLnBrk="0" hangingPunct="0">
              <a:spcBef>
                <a:spcPct val="20000"/>
              </a:spcBef>
            </a:pPr>
            <a:r>
              <a:rPr lang="ru-RU" sz="1800">
                <a:solidFill>
                  <a:srgbClr val="FF6600"/>
                </a:solidFill>
                <a:latin typeface="Franklin Gothic Medium" pitchFamily="34" charset="0"/>
              </a:rPr>
              <a:t>проекты</a:t>
            </a:r>
          </a:p>
        </p:txBody>
      </p:sp>
      <p:sp>
        <p:nvSpPr>
          <p:cNvPr id="56325" name="AutoShape 5"/>
          <p:cNvSpPr>
            <a:spLocks noChangeArrowheads="1"/>
          </p:cNvSpPr>
          <p:nvPr/>
        </p:nvSpPr>
        <p:spPr bwMode="auto">
          <a:xfrm rot="5400000" flipV="1">
            <a:off x="6124575" y="2208213"/>
            <a:ext cx="1073150" cy="1079500"/>
          </a:xfrm>
          <a:custGeom>
            <a:avLst/>
            <a:gdLst>
              <a:gd name="T0" fmla="*/ 1892159112 w 21600"/>
              <a:gd name="T1" fmla="*/ 0 h 21600"/>
              <a:gd name="T2" fmla="*/ 1135245626 w 21600"/>
              <a:gd name="T3" fmla="*/ 898749394 h 21600"/>
              <a:gd name="T4" fmla="*/ 0 w 21600"/>
              <a:gd name="T5" fmla="*/ 2147483647 h 21600"/>
              <a:gd name="T6" fmla="*/ 1135245626 w 21600"/>
              <a:gd name="T7" fmla="*/ 2147483647 h 21600"/>
              <a:gd name="T8" fmla="*/ 2147483647 w 21600"/>
              <a:gd name="T9" fmla="*/ 1872396871 h 21600"/>
              <a:gd name="T10" fmla="*/ 2147483647 w 21600"/>
              <a:gd name="T11" fmla="*/ 898749394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14400 h 21600"/>
              <a:gd name="T20" fmla="*/ 18514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9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close/>
              </a:path>
            </a:pathLst>
          </a:custGeom>
          <a:solidFill>
            <a:srgbClr val="FF66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71438" y="5246688"/>
            <a:ext cx="2195512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</a:pPr>
            <a:r>
              <a:rPr lang="ru-RU" sz="1800">
                <a:solidFill>
                  <a:schemeClr val="accent2"/>
                </a:solidFill>
                <a:latin typeface="Arial" charset="0"/>
              </a:rPr>
              <a:t>Пр</a:t>
            </a:r>
            <a:r>
              <a:rPr lang="ru-RU" sz="1800">
                <a:solidFill>
                  <a:schemeClr val="accent2"/>
                </a:solidFill>
                <a:latin typeface="Franklin Gothic Medium" pitchFamily="34" charset="0"/>
              </a:rPr>
              <a:t>оекты</a:t>
            </a:r>
            <a:endParaRPr lang="ru-RU" sz="1800">
              <a:solidFill>
                <a:schemeClr val="accent2"/>
              </a:solidFill>
              <a:latin typeface="Arial" charset="0"/>
            </a:endParaRPr>
          </a:p>
          <a:p>
            <a:pPr algn="ctr" eaLnBrk="0" hangingPunct="0">
              <a:spcBef>
                <a:spcPct val="20000"/>
              </a:spcBef>
            </a:pPr>
            <a:r>
              <a:rPr lang="ru-RU" sz="1800">
                <a:solidFill>
                  <a:schemeClr val="accent2"/>
                </a:solidFill>
                <a:latin typeface="Arial" charset="0"/>
              </a:rPr>
              <a:t>двойного</a:t>
            </a:r>
          </a:p>
          <a:p>
            <a:pPr algn="ctr" eaLnBrk="0" hangingPunct="0">
              <a:spcBef>
                <a:spcPct val="20000"/>
              </a:spcBef>
            </a:pPr>
            <a:r>
              <a:rPr lang="ru-RU" sz="1800">
                <a:solidFill>
                  <a:schemeClr val="accent2"/>
                </a:solidFill>
                <a:latin typeface="Arial" charset="0"/>
              </a:rPr>
              <a:t>назначения</a:t>
            </a:r>
          </a:p>
        </p:txBody>
      </p:sp>
      <p:grpSp>
        <p:nvGrpSpPr>
          <p:cNvPr id="56327" name="Group 7"/>
          <p:cNvGrpSpPr>
            <a:grpSpLocks/>
          </p:cNvGrpSpPr>
          <p:nvPr/>
        </p:nvGrpSpPr>
        <p:grpSpPr bwMode="auto">
          <a:xfrm>
            <a:off x="898525" y="4306888"/>
            <a:ext cx="1008063" cy="869950"/>
            <a:chOff x="612" y="2523"/>
            <a:chExt cx="635" cy="885"/>
          </a:xfrm>
        </p:grpSpPr>
        <p:sp>
          <p:nvSpPr>
            <p:cNvPr id="56344" name="AutoShape 8"/>
            <p:cNvSpPr>
              <a:spLocks noChangeArrowheads="1"/>
            </p:cNvSpPr>
            <p:nvPr/>
          </p:nvSpPr>
          <p:spPr bwMode="auto">
            <a:xfrm>
              <a:off x="612" y="2523"/>
              <a:ext cx="635" cy="181"/>
            </a:xfrm>
            <a:prstGeom prst="rightArrow">
              <a:avLst>
                <a:gd name="adj1" fmla="val 50000"/>
                <a:gd name="adj2" fmla="val 87707"/>
              </a:avLst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45" name="Rectangle 9"/>
            <p:cNvSpPr>
              <a:spLocks noChangeArrowheads="1"/>
            </p:cNvSpPr>
            <p:nvPr/>
          </p:nvSpPr>
          <p:spPr bwMode="auto">
            <a:xfrm>
              <a:off x="612" y="2591"/>
              <a:ext cx="91" cy="81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56328" name="Rectangle 10"/>
          <p:cNvSpPr>
            <a:spLocks noChangeArrowheads="1"/>
          </p:cNvSpPr>
          <p:nvPr/>
        </p:nvSpPr>
        <p:spPr bwMode="auto">
          <a:xfrm>
            <a:off x="71438" y="1341438"/>
            <a:ext cx="2232025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</a:pPr>
            <a:r>
              <a:rPr lang="ru-RU" sz="1800">
                <a:solidFill>
                  <a:srgbClr val="FF0000"/>
                </a:solidFill>
                <a:latin typeface="Franklin Gothic Medium" pitchFamily="34" charset="0"/>
              </a:rPr>
              <a:t>Профильные </a:t>
            </a:r>
          </a:p>
          <a:p>
            <a:pPr algn="ctr" eaLnBrk="0" hangingPunct="0">
              <a:spcBef>
                <a:spcPct val="20000"/>
              </a:spcBef>
            </a:pPr>
            <a:r>
              <a:rPr lang="ru-RU" sz="1800">
                <a:solidFill>
                  <a:srgbClr val="FF0000"/>
                </a:solidFill>
                <a:latin typeface="Franklin Gothic Medium" pitchFamily="34" charset="0"/>
              </a:rPr>
              <a:t>проекты</a:t>
            </a:r>
          </a:p>
        </p:txBody>
      </p:sp>
      <p:sp>
        <p:nvSpPr>
          <p:cNvPr id="56329" name="AutoShape 11"/>
          <p:cNvSpPr>
            <a:spLocks noChangeArrowheads="1"/>
          </p:cNvSpPr>
          <p:nvPr/>
        </p:nvSpPr>
        <p:spPr bwMode="auto">
          <a:xfrm rot="-5400000" flipH="1" flipV="1">
            <a:off x="795338" y="2074863"/>
            <a:ext cx="1073150" cy="1079500"/>
          </a:xfrm>
          <a:custGeom>
            <a:avLst/>
            <a:gdLst>
              <a:gd name="T0" fmla="*/ 1892159112 w 21600"/>
              <a:gd name="T1" fmla="*/ 0 h 21600"/>
              <a:gd name="T2" fmla="*/ 1135245626 w 21600"/>
              <a:gd name="T3" fmla="*/ 898749394 h 21600"/>
              <a:gd name="T4" fmla="*/ 0 w 21600"/>
              <a:gd name="T5" fmla="*/ 2147483647 h 21600"/>
              <a:gd name="T6" fmla="*/ 1135245626 w 21600"/>
              <a:gd name="T7" fmla="*/ 2147483647 h 21600"/>
              <a:gd name="T8" fmla="*/ 2147483647 w 21600"/>
              <a:gd name="T9" fmla="*/ 1872396871 h 21600"/>
              <a:gd name="T10" fmla="*/ 2147483647 w 21600"/>
              <a:gd name="T11" fmla="*/ 898749394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14400 h 21600"/>
              <a:gd name="T20" fmla="*/ 18514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9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6330" name="Oval 12"/>
          <p:cNvSpPr>
            <a:spLocks noChangeArrowheads="1"/>
          </p:cNvSpPr>
          <p:nvPr/>
        </p:nvSpPr>
        <p:spPr bwMode="auto">
          <a:xfrm>
            <a:off x="1979613" y="2344738"/>
            <a:ext cx="3744912" cy="2681287"/>
          </a:xfrm>
          <a:prstGeom prst="ellipse">
            <a:avLst/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6331" name="Text Box 13"/>
          <p:cNvSpPr txBox="1">
            <a:spLocks noChangeArrowheads="1"/>
          </p:cNvSpPr>
          <p:nvPr/>
        </p:nvSpPr>
        <p:spPr bwMode="auto">
          <a:xfrm>
            <a:off x="2130425" y="3263900"/>
            <a:ext cx="1046163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400">
                <a:latin typeface="Franklin Gothic Medium" pitchFamily="34" charset="0"/>
              </a:rPr>
              <a:t>300 </a:t>
            </a:r>
          </a:p>
          <a:p>
            <a:pPr algn="ctr"/>
            <a:r>
              <a:rPr lang="ru-RU" sz="1400">
                <a:latin typeface="Franklin Gothic Medium" pitchFamily="34" charset="0"/>
              </a:rPr>
              <a:t>млрд. руб.</a:t>
            </a:r>
          </a:p>
          <a:p>
            <a:pPr algn="ctr"/>
            <a:r>
              <a:rPr lang="ru-RU" sz="1400">
                <a:latin typeface="Franklin Gothic Medium" pitchFamily="34" charset="0"/>
              </a:rPr>
              <a:t>с участием</a:t>
            </a:r>
          </a:p>
          <a:p>
            <a:pPr algn="ctr"/>
            <a:r>
              <a:rPr lang="ru-RU" sz="1400">
                <a:latin typeface="Franklin Gothic Medium" pitchFamily="34" charset="0"/>
              </a:rPr>
              <a:t>РОСНАНО</a:t>
            </a:r>
          </a:p>
        </p:txBody>
      </p:sp>
      <p:sp>
        <p:nvSpPr>
          <p:cNvPr id="56332" name="Text Box 14"/>
          <p:cNvSpPr txBox="1">
            <a:spLocks noChangeArrowheads="1"/>
          </p:cNvSpPr>
          <p:nvPr/>
        </p:nvSpPr>
        <p:spPr bwMode="auto">
          <a:xfrm>
            <a:off x="3530600" y="3263900"/>
            <a:ext cx="1862138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400">
                <a:latin typeface="Franklin Gothic Medium" pitchFamily="34" charset="0"/>
              </a:rPr>
              <a:t>600 </a:t>
            </a:r>
          </a:p>
          <a:p>
            <a:pPr algn="ctr"/>
            <a:r>
              <a:rPr lang="ru-RU" sz="1400">
                <a:latin typeface="Franklin Gothic Medium" pitchFamily="34" charset="0"/>
              </a:rPr>
              <a:t>млрд. руб.</a:t>
            </a:r>
          </a:p>
          <a:p>
            <a:pPr algn="ctr"/>
            <a:r>
              <a:rPr lang="ru-RU" sz="1400">
                <a:latin typeface="Franklin Gothic Medium" pitchFamily="34" charset="0"/>
              </a:rPr>
              <a:t>без прямого участия </a:t>
            </a:r>
          </a:p>
          <a:p>
            <a:pPr algn="ctr"/>
            <a:r>
              <a:rPr lang="ru-RU" sz="1400">
                <a:latin typeface="Franklin Gothic Medium" pitchFamily="34" charset="0"/>
              </a:rPr>
              <a:t>РОСНАНО</a:t>
            </a:r>
          </a:p>
        </p:txBody>
      </p:sp>
      <p:sp>
        <p:nvSpPr>
          <p:cNvPr id="56333" name="Line 15"/>
          <p:cNvSpPr>
            <a:spLocks noChangeShapeType="1"/>
          </p:cNvSpPr>
          <p:nvPr/>
        </p:nvSpPr>
        <p:spPr bwMode="auto">
          <a:xfrm>
            <a:off x="3276600" y="2411413"/>
            <a:ext cx="0" cy="2546350"/>
          </a:xfrm>
          <a:prstGeom prst="line">
            <a:avLst/>
          </a:prstGeom>
          <a:noFill/>
          <a:ln w="38100">
            <a:solidFill>
              <a:srgbClr val="333333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56334" name="Group 16"/>
          <p:cNvGrpSpPr>
            <a:grpSpLocks/>
          </p:cNvGrpSpPr>
          <p:nvPr/>
        </p:nvGrpSpPr>
        <p:grpSpPr bwMode="auto">
          <a:xfrm>
            <a:off x="2701925" y="1609725"/>
            <a:ext cx="2305050" cy="803275"/>
            <a:chOff x="1927" y="753"/>
            <a:chExt cx="1452" cy="544"/>
          </a:xfrm>
        </p:grpSpPr>
        <p:sp>
          <p:nvSpPr>
            <p:cNvPr id="56342" name="AutoShape 17"/>
            <p:cNvSpPr>
              <a:spLocks noChangeArrowheads="1"/>
            </p:cNvSpPr>
            <p:nvPr/>
          </p:nvSpPr>
          <p:spPr bwMode="auto">
            <a:xfrm rot="16200000" flipH="1">
              <a:off x="1739" y="941"/>
              <a:ext cx="544" cy="167"/>
            </a:xfrm>
            <a:prstGeom prst="rightArrow">
              <a:avLst>
                <a:gd name="adj1" fmla="val 50000"/>
                <a:gd name="adj2" fmla="val 81437"/>
              </a:avLst>
            </a:prstGeom>
            <a:solidFill>
              <a:srgbClr val="FF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43" name="Rectangle 18"/>
            <p:cNvSpPr>
              <a:spLocks noChangeArrowheads="1"/>
            </p:cNvSpPr>
            <p:nvPr/>
          </p:nvSpPr>
          <p:spPr bwMode="auto">
            <a:xfrm rot="16200000" flipH="1">
              <a:off x="2630" y="97"/>
              <a:ext cx="91" cy="1406"/>
            </a:xfrm>
            <a:prstGeom prst="rect">
              <a:avLst/>
            </a:prstGeom>
            <a:solidFill>
              <a:srgbClr val="FF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56335" name="Rectangle 19"/>
          <p:cNvSpPr>
            <a:spLocks noChangeArrowheads="1"/>
          </p:cNvSpPr>
          <p:nvPr/>
        </p:nvSpPr>
        <p:spPr bwMode="auto">
          <a:xfrm>
            <a:off x="2484438" y="6281738"/>
            <a:ext cx="214312" cy="142875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6336" name="Text Box 20"/>
          <p:cNvSpPr txBox="1">
            <a:spLocks noChangeArrowheads="1"/>
          </p:cNvSpPr>
          <p:nvPr/>
        </p:nvSpPr>
        <p:spPr bwMode="auto">
          <a:xfrm>
            <a:off x="2663825" y="6200775"/>
            <a:ext cx="3816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0" i="1">
                <a:latin typeface="Franklin Gothic Medium" pitchFamily="34" charset="0"/>
              </a:rPr>
              <a:t>Производство нанопродукции в 2015 году</a:t>
            </a:r>
            <a:r>
              <a:rPr lang="ru-RU" sz="1400" b="0">
                <a:latin typeface="Franklin Gothic Medium" pitchFamily="34" charset="0"/>
              </a:rPr>
              <a:t> </a:t>
            </a:r>
          </a:p>
        </p:txBody>
      </p:sp>
      <p:sp>
        <p:nvSpPr>
          <p:cNvPr id="56337" name="Text Box 21"/>
          <p:cNvSpPr txBox="1">
            <a:spLocks noChangeArrowheads="1"/>
          </p:cNvSpPr>
          <p:nvPr/>
        </p:nvSpPr>
        <p:spPr bwMode="auto">
          <a:xfrm>
            <a:off x="34925" y="130175"/>
            <a:ext cx="91090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0">
                <a:latin typeface="Franklin Gothic Medium" pitchFamily="34" charset="0"/>
              </a:rPr>
              <a:t>Задачи по созданию наноиндустрии в России </a:t>
            </a:r>
          </a:p>
        </p:txBody>
      </p:sp>
      <p:grpSp>
        <p:nvGrpSpPr>
          <p:cNvPr id="56338" name="Group 22"/>
          <p:cNvGrpSpPr>
            <a:grpSpLocks/>
          </p:cNvGrpSpPr>
          <p:nvPr/>
        </p:nvGrpSpPr>
        <p:grpSpPr bwMode="auto">
          <a:xfrm flipV="1">
            <a:off x="2700338" y="4930775"/>
            <a:ext cx="2305050" cy="803275"/>
            <a:chOff x="1927" y="753"/>
            <a:chExt cx="1452" cy="544"/>
          </a:xfrm>
        </p:grpSpPr>
        <p:sp>
          <p:nvSpPr>
            <p:cNvPr id="56340" name="AutoShape 23"/>
            <p:cNvSpPr>
              <a:spLocks noChangeArrowheads="1"/>
            </p:cNvSpPr>
            <p:nvPr/>
          </p:nvSpPr>
          <p:spPr bwMode="auto">
            <a:xfrm rot="16200000" flipH="1">
              <a:off x="1739" y="941"/>
              <a:ext cx="544" cy="167"/>
            </a:xfrm>
            <a:prstGeom prst="rightArrow">
              <a:avLst>
                <a:gd name="adj1" fmla="val 50000"/>
                <a:gd name="adj2" fmla="val 81437"/>
              </a:avLst>
            </a:prstGeom>
            <a:solidFill>
              <a:srgbClr val="0080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41" name="Rectangle 24"/>
            <p:cNvSpPr>
              <a:spLocks noChangeArrowheads="1"/>
            </p:cNvSpPr>
            <p:nvPr/>
          </p:nvSpPr>
          <p:spPr bwMode="auto">
            <a:xfrm rot="16200000" flipH="1">
              <a:off x="2630" y="97"/>
              <a:ext cx="91" cy="1406"/>
            </a:xfrm>
            <a:prstGeom prst="rect">
              <a:avLst/>
            </a:prstGeom>
            <a:solidFill>
              <a:srgbClr val="0080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56339" name="Line 25"/>
          <p:cNvSpPr>
            <a:spLocks noChangeShapeType="1"/>
          </p:cNvSpPr>
          <p:nvPr/>
        </p:nvSpPr>
        <p:spPr bwMode="auto">
          <a:xfrm>
            <a:off x="179388" y="981075"/>
            <a:ext cx="8208962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3"/>
          <p:cNvSpPr>
            <a:spLocks noGrp="1" noChangeArrowheads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sv-SE" smtClean="0"/>
              <a:t>Страница </a:t>
            </a:r>
            <a:fld id="{6F6B2AB4-4E7A-48E7-8FBD-3F04373A7D60}" type="slidenum">
              <a:rPr lang="sv-SE" smtClean="0"/>
              <a:pPr/>
              <a:t>3</a:t>
            </a:fld>
            <a:endParaRPr lang="sv-SE" smtClean="0"/>
          </a:p>
        </p:txBody>
      </p:sp>
      <p:sp>
        <p:nvSpPr>
          <p:cNvPr id="58370" name="Title 12"/>
          <p:cNvSpPr>
            <a:spLocks/>
          </p:cNvSpPr>
          <p:nvPr/>
        </p:nvSpPr>
        <p:spPr bwMode="auto">
          <a:xfrm>
            <a:off x="0" y="0"/>
            <a:ext cx="8532813" cy="10525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b="0">
                <a:latin typeface="Franklin Gothic Medium" pitchFamily="34" charset="0"/>
              </a:rPr>
              <a:t>Наноиндустрия и инновационная экономика: взаимосвязь задач</a:t>
            </a:r>
            <a:r>
              <a:rPr lang="ru-RU" b="0">
                <a:solidFill>
                  <a:srgbClr val="800080"/>
                </a:solidFill>
                <a:latin typeface="Franklin Gothic Medium" pitchFamily="34" charset="0"/>
              </a:rPr>
              <a:t> </a:t>
            </a:r>
          </a:p>
        </p:txBody>
      </p:sp>
      <p:grpSp>
        <p:nvGrpSpPr>
          <p:cNvPr id="58371" name="Group 3"/>
          <p:cNvGrpSpPr>
            <a:grpSpLocks/>
          </p:cNvGrpSpPr>
          <p:nvPr/>
        </p:nvGrpSpPr>
        <p:grpSpPr bwMode="auto">
          <a:xfrm>
            <a:off x="250825" y="1412875"/>
            <a:ext cx="8064500" cy="4786313"/>
            <a:chOff x="204" y="820"/>
            <a:chExt cx="5080" cy="2924"/>
          </a:xfrm>
        </p:grpSpPr>
        <p:sp>
          <p:nvSpPr>
            <p:cNvPr id="58373" name="AutoShape 4"/>
            <p:cNvSpPr>
              <a:spLocks noChangeArrowheads="1"/>
            </p:cNvSpPr>
            <p:nvPr/>
          </p:nvSpPr>
          <p:spPr bwMode="auto">
            <a:xfrm>
              <a:off x="838" y="1071"/>
              <a:ext cx="3811" cy="590"/>
            </a:xfrm>
            <a:prstGeom prst="curvedDownArrow">
              <a:avLst>
                <a:gd name="adj1" fmla="val 129186"/>
                <a:gd name="adj2" fmla="val 258373"/>
                <a:gd name="adj3" fmla="val 33333"/>
              </a:avLst>
            </a:prstGeom>
            <a:solidFill>
              <a:schemeClr val="accent2">
                <a:alpha val="50195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374" name="AutoShape 5"/>
            <p:cNvSpPr>
              <a:spLocks noChangeArrowheads="1"/>
            </p:cNvSpPr>
            <p:nvPr/>
          </p:nvSpPr>
          <p:spPr bwMode="auto">
            <a:xfrm rot="10800000">
              <a:off x="839" y="2931"/>
              <a:ext cx="3811" cy="590"/>
            </a:xfrm>
            <a:prstGeom prst="curvedDownArrow">
              <a:avLst>
                <a:gd name="adj1" fmla="val 129186"/>
                <a:gd name="adj2" fmla="val 258373"/>
                <a:gd name="adj3" fmla="val 33333"/>
              </a:avLst>
            </a:prstGeom>
            <a:solidFill>
              <a:srgbClr val="FF0000">
                <a:alpha val="50195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375" name="Text Box 6"/>
            <p:cNvSpPr txBox="1">
              <a:spLocks noChangeArrowheads="1"/>
            </p:cNvSpPr>
            <p:nvPr/>
          </p:nvSpPr>
          <p:spPr bwMode="auto">
            <a:xfrm>
              <a:off x="1985" y="820"/>
              <a:ext cx="1519" cy="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800" b="0">
                  <a:solidFill>
                    <a:schemeClr val="accent2"/>
                  </a:solidFill>
                  <a:latin typeface="Arial" charset="0"/>
                </a:rPr>
                <a:t>Запрос на институты</a:t>
              </a:r>
            </a:p>
          </p:txBody>
        </p:sp>
        <p:sp>
          <p:nvSpPr>
            <p:cNvPr id="58376" name="Text Box 7"/>
            <p:cNvSpPr txBox="1">
              <a:spLocks noChangeArrowheads="1"/>
            </p:cNvSpPr>
            <p:nvPr/>
          </p:nvSpPr>
          <p:spPr bwMode="auto">
            <a:xfrm>
              <a:off x="1505" y="3520"/>
              <a:ext cx="2479" cy="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800" b="0">
                  <a:solidFill>
                    <a:srgbClr val="CC3300"/>
                  </a:solidFill>
                  <a:latin typeface="Arial" charset="0"/>
                </a:rPr>
                <a:t>Запрос на прикладное применение</a:t>
              </a:r>
            </a:p>
          </p:txBody>
        </p:sp>
        <p:grpSp>
          <p:nvGrpSpPr>
            <p:cNvPr id="58377" name="Group 8"/>
            <p:cNvGrpSpPr>
              <a:grpSpLocks/>
            </p:cNvGrpSpPr>
            <p:nvPr/>
          </p:nvGrpSpPr>
          <p:grpSpPr bwMode="auto">
            <a:xfrm>
              <a:off x="204" y="1706"/>
              <a:ext cx="5080" cy="1134"/>
              <a:chOff x="204" y="1706"/>
              <a:chExt cx="5080" cy="1134"/>
            </a:xfrm>
          </p:grpSpPr>
          <p:sp>
            <p:nvSpPr>
              <p:cNvPr id="58378" name="Rectangle 9"/>
              <p:cNvSpPr>
                <a:spLocks noChangeArrowheads="1"/>
              </p:cNvSpPr>
              <p:nvPr/>
            </p:nvSpPr>
            <p:spPr bwMode="auto">
              <a:xfrm>
                <a:off x="204" y="1797"/>
                <a:ext cx="2903" cy="953"/>
              </a:xfrm>
              <a:prstGeom prst="rect">
                <a:avLst/>
              </a:prstGeom>
              <a:solidFill>
                <a:schemeClr val="accent2">
                  <a:alpha val="50195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8379" name="Rectangle 10"/>
              <p:cNvSpPr>
                <a:spLocks noChangeArrowheads="1"/>
              </p:cNvSpPr>
              <p:nvPr/>
            </p:nvSpPr>
            <p:spPr bwMode="auto">
              <a:xfrm>
                <a:off x="1973" y="1706"/>
                <a:ext cx="3311" cy="1134"/>
              </a:xfrm>
              <a:prstGeom prst="rect">
                <a:avLst/>
              </a:prstGeom>
              <a:solidFill>
                <a:srgbClr val="FF0000">
                  <a:alpha val="50195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8380" name="Rectangle 11"/>
              <p:cNvSpPr>
                <a:spLocks noChangeArrowheads="1"/>
              </p:cNvSpPr>
              <p:nvPr/>
            </p:nvSpPr>
            <p:spPr bwMode="auto">
              <a:xfrm>
                <a:off x="515" y="2069"/>
                <a:ext cx="1344" cy="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000">
                    <a:solidFill>
                      <a:schemeClr val="bg1"/>
                    </a:solidFill>
                    <a:latin typeface="Arial" charset="0"/>
                  </a:rPr>
                  <a:t>Создание </a:t>
                </a:r>
              </a:p>
              <a:p>
                <a:pPr algn="ctr"/>
                <a:r>
                  <a:rPr lang="ru-RU" sz="2000">
                    <a:solidFill>
                      <a:schemeClr val="bg1"/>
                    </a:solidFill>
                    <a:latin typeface="Arial" charset="0"/>
                  </a:rPr>
                  <a:t>наноиндустрии</a:t>
                </a:r>
              </a:p>
            </p:txBody>
          </p:sp>
          <p:sp>
            <p:nvSpPr>
              <p:cNvPr id="58381" name="Rectangle 12"/>
              <p:cNvSpPr>
                <a:spLocks noChangeArrowheads="1"/>
              </p:cNvSpPr>
              <p:nvPr/>
            </p:nvSpPr>
            <p:spPr bwMode="auto">
              <a:xfrm>
                <a:off x="3243" y="1888"/>
                <a:ext cx="1968" cy="8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 sz="2000">
                    <a:solidFill>
                      <a:schemeClr val="bg1"/>
                    </a:solidFill>
                    <a:latin typeface="Arial" charset="0"/>
                  </a:rPr>
                  <a:t>Строительство </a:t>
                </a:r>
              </a:p>
              <a:p>
                <a:pPr algn="ctr"/>
                <a:r>
                  <a:rPr lang="ru-RU" sz="2000">
                    <a:solidFill>
                      <a:schemeClr val="bg1"/>
                    </a:solidFill>
                    <a:latin typeface="Arial" charset="0"/>
                  </a:rPr>
                  <a:t>институтов </a:t>
                </a:r>
              </a:p>
              <a:p>
                <a:pPr algn="ctr"/>
                <a:r>
                  <a:rPr lang="ru-RU" sz="2000">
                    <a:solidFill>
                      <a:schemeClr val="bg1"/>
                    </a:solidFill>
                    <a:latin typeface="Arial" charset="0"/>
                  </a:rPr>
                  <a:t>инновационной </a:t>
                </a:r>
              </a:p>
              <a:p>
                <a:pPr algn="ctr"/>
                <a:r>
                  <a:rPr lang="ru-RU" sz="2000">
                    <a:solidFill>
                      <a:schemeClr val="bg1"/>
                    </a:solidFill>
                    <a:latin typeface="Arial" charset="0"/>
                  </a:rPr>
                  <a:t>экономики</a:t>
                </a:r>
              </a:p>
            </p:txBody>
          </p:sp>
          <p:sp>
            <p:nvSpPr>
              <p:cNvPr id="58382" name="Text Box 13"/>
              <p:cNvSpPr txBox="1">
                <a:spLocks noChangeArrowheads="1"/>
              </p:cNvSpPr>
              <p:nvPr/>
            </p:nvSpPr>
            <p:spPr bwMode="auto">
              <a:xfrm>
                <a:off x="1929" y="2024"/>
                <a:ext cx="1212" cy="5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1600">
                    <a:solidFill>
                      <a:schemeClr val="bg1"/>
                    </a:solidFill>
                    <a:latin typeface="Arial" charset="0"/>
                  </a:rPr>
                  <a:t>Инновационные</a:t>
                </a:r>
              </a:p>
              <a:p>
                <a:pPr algn="ctr"/>
                <a:r>
                  <a:rPr lang="ru-RU" sz="1600">
                    <a:solidFill>
                      <a:schemeClr val="bg1"/>
                    </a:solidFill>
                    <a:latin typeface="Arial" charset="0"/>
                  </a:rPr>
                  <a:t>институты</a:t>
                </a:r>
              </a:p>
              <a:p>
                <a:pPr algn="ctr"/>
                <a:r>
                  <a:rPr lang="ru-RU" sz="1600">
                    <a:solidFill>
                      <a:schemeClr val="bg1"/>
                    </a:solidFill>
                    <a:latin typeface="Arial" charset="0"/>
                  </a:rPr>
                  <a:t>в наноиндустрии</a:t>
                </a:r>
              </a:p>
            </p:txBody>
          </p:sp>
        </p:grpSp>
      </p:grpSp>
      <p:sp>
        <p:nvSpPr>
          <p:cNvPr id="58372" name="Line 14"/>
          <p:cNvSpPr>
            <a:spLocks noChangeShapeType="1"/>
          </p:cNvSpPr>
          <p:nvPr/>
        </p:nvSpPr>
        <p:spPr bwMode="auto">
          <a:xfrm>
            <a:off x="179388" y="1268413"/>
            <a:ext cx="8208962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3"/>
          <p:cNvSpPr>
            <a:spLocks noGrp="1" noChangeArrowheads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sv-SE" smtClean="0"/>
              <a:t>Страница </a:t>
            </a:r>
            <a:fld id="{0A3C1429-C9EF-4709-AFD0-38E23137004D}" type="slidenum">
              <a:rPr lang="sv-SE" smtClean="0"/>
              <a:pPr/>
              <a:t>4</a:t>
            </a:fld>
            <a:endParaRPr lang="sv-SE" smtClean="0"/>
          </a:p>
        </p:txBody>
      </p:sp>
      <p:sp>
        <p:nvSpPr>
          <p:cNvPr id="60418" name="Rectangle 167"/>
          <p:cNvSpPr>
            <a:spLocks noChangeArrowheads="1"/>
          </p:cNvSpPr>
          <p:nvPr/>
        </p:nvSpPr>
        <p:spPr bwMode="auto">
          <a:xfrm>
            <a:off x="-109538" y="246063"/>
            <a:ext cx="8785226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b="0">
                <a:latin typeface="Franklin Gothic Medium" pitchFamily="34" charset="0"/>
              </a:rPr>
              <a:t>Важнейшие институты инновационной экономики</a:t>
            </a:r>
            <a:endParaRPr lang="en-US" b="0">
              <a:latin typeface="Franklin Gothic Medium" pitchFamily="34" charset="0"/>
            </a:endParaRPr>
          </a:p>
        </p:txBody>
      </p:sp>
      <p:sp>
        <p:nvSpPr>
          <p:cNvPr id="60422" name="Rectangle 51"/>
          <p:cNvSpPr>
            <a:spLocks noChangeArrowheads="1"/>
          </p:cNvSpPr>
          <p:nvPr/>
        </p:nvSpPr>
        <p:spPr bwMode="auto">
          <a:xfrm>
            <a:off x="6083300" y="5788025"/>
            <a:ext cx="2663825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buFontTx/>
              <a:buChar char="•"/>
            </a:pPr>
            <a:endParaRPr lang="ru-RU" b="0"/>
          </a:p>
        </p:txBody>
      </p:sp>
      <p:sp>
        <p:nvSpPr>
          <p:cNvPr id="60423" name="Rectangle 48"/>
          <p:cNvSpPr>
            <a:spLocks noChangeArrowheads="1"/>
          </p:cNvSpPr>
          <p:nvPr/>
        </p:nvSpPr>
        <p:spPr bwMode="auto">
          <a:xfrm>
            <a:off x="6083300" y="4286250"/>
            <a:ext cx="273685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buFontTx/>
              <a:buChar char="•"/>
            </a:pPr>
            <a:r>
              <a:rPr lang="ru-RU" sz="1800" b="0">
                <a:cs typeface="Times New Roman" pitchFamily="18" charset="0"/>
              </a:rPr>
              <a:t> Центры трансфера технологий</a:t>
            </a:r>
            <a:endParaRPr lang="ru-RU" b="0"/>
          </a:p>
        </p:txBody>
      </p:sp>
      <p:sp>
        <p:nvSpPr>
          <p:cNvPr id="60424" name="Rectangle 45"/>
          <p:cNvSpPr>
            <a:spLocks noChangeArrowheads="1"/>
          </p:cNvSpPr>
          <p:nvPr/>
        </p:nvSpPr>
        <p:spPr bwMode="auto">
          <a:xfrm>
            <a:off x="6083300" y="3046413"/>
            <a:ext cx="2736850" cy="39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buFontTx/>
              <a:buChar char="•"/>
            </a:pPr>
            <a:r>
              <a:rPr lang="ru-RU" sz="1800" b="0">
                <a:cs typeface="Times New Roman" pitchFamily="18" charset="0"/>
              </a:rPr>
              <a:t> Бизнес-инкубаторы</a:t>
            </a:r>
            <a:endParaRPr lang="ru-RU" b="0"/>
          </a:p>
        </p:txBody>
      </p:sp>
      <p:sp>
        <p:nvSpPr>
          <p:cNvPr id="60425" name="Rectangle 42"/>
          <p:cNvSpPr>
            <a:spLocks noChangeArrowheads="1"/>
          </p:cNvSpPr>
          <p:nvPr/>
        </p:nvSpPr>
        <p:spPr bwMode="auto">
          <a:xfrm>
            <a:off x="6083300" y="1844675"/>
            <a:ext cx="26638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buFontTx/>
              <a:buChar char="•"/>
            </a:pPr>
            <a:r>
              <a:rPr lang="ru-RU" sz="1800" b="0">
                <a:cs typeface="Times New Roman" pitchFamily="18" charset="0"/>
              </a:rPr>
              <a:t> Технопарки</a:t>
            </a:r>
            <a:endParaRPr lang="ru-RU" b="0"/>
          </a:p>
        </p:txBody>
      </p:sp>
      <p:sp>
        <p:nvSpPr>
          <p:cNvPr id="60426" name="Rectangle 39"/>
          <p:cNvSpPr>
            <a:spLocks noChangeArrowheads="1"/>
          </p:cNvSpPr>
          <p:nvPr/>
        </p:nvSpPr>
        <p:spPr bwMode="auto">
          <a:xfrm>
            <a:off x="6084888" y="1125538"/>
            <a:ext cx="2735262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ru-RU" sz="1800">
                <a:solidFill>
                  <a:srgbClr val="FF0000"/>
                </a:solidFill>
                <a:cs typeface="Times New Roman" pitchFamily="18" charset="0"/>
              </a:rPr>
              <a:t>Организационная инфраструктура</a:t>
            </a:r>
            <a:endParaRPr lang="ru-RU">
              <a:solidFill>
                <a:srgbClr val="FF0000"/>
              </a:solidFill>
            </a:endParaRPr>
          </a:p>
        </p:txBody>
      </p:sp>
      <p:sp>
        <p:nvSpPr>
          <p:cNvPr id="60427" name="Rectangle 50"/>
          <p:cNvSpPr>
            <a:spLocks noChangeArrowheads="1"/>
          </p:cNvSpPr>
          <p:nvPr/>
        </p:nvSpPr>
        <p:spPr bwMode="auto">
          <a:xfrm>
            <a:off x="2987675" y="4437063"/>
            <a:ext cx="2738438" cy="173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buFontTx/>
              <a:buChar char="•"/>
            </a:pPr>
            <a:endParaRPr lang="ru-RU" sz="1800" b="0">
              <a:cs typeface="Times New Roman" pitchFamily="18" charset="0"/>
            </a:endParaRPr>
          </a:p>
          <a:p>
            <a:pPr eaLnBrk="0" hangingPunct="0">
              <a:buFontTx/>
              <a:buChar char="•"/>
            </a:pPr>
            <a:r>
              <a:rPr lang="ru-RU" sz="1800" b="0">
                <a:cs typeface="Times New Roman" pitchFamily="18" charset="0"/>
              </a:rPr>
              <a:t> Размещение свободных </a:t>
            </a:r>
          </a:p>
          <a:p>
            <a:pPr eaLnBrk="0" hangingPunct="0"/>
            <a:r>
              <a:rPr lang="ru-RU" sz="1800" b="0">
                <a:cs typeface="Times New Roman" pitchFamily="18" charset="0"/>
              </a:rPr>
              <a:t>  средств пенсионных  </a:t>
            </a:r>
          </a:p>
          <a:p>
            <a:pPr eaLnBrk="0" hangingPunct="0"/>
            <a:r>
              <a:rPr lang="ru-RU" sz="1800" b="0">
                <a:cs typeface="Times New Roman" pitchFamily="18" charset="0"/>
              </a:rPr>
              <a:t>  фондов, ПИФов</a:t>
            </a:r>
            <a:r>
              <a:rPr lang="ru-RU" sz="1800" b="0"/>
              <a:t> и их </a:t>
            </a:r>
          </a:p>
          <a:p>
            <a:pPr eaLnBrk="0" hangingPunct="0"/>
            <a:r>
              <a:rPr lang="ru-RU" sz="1800" b="0"/>
              <a:t>  разновидностей  </a:t>
            </a:r>
          </a:p>
          <a:p>
            <a:pPr eaLnBrk="0" hangingPunct="0"/>
            <a:r>
              <a:rPr lang="ru-RU" sz="1800" b="0"/>
              <a:t>  (стандарты ФСФР)</a:t>
            </a:r>
            <a:r>
              <a:rPr lang="ru-RU" sz="1800"/>
              <a:t> </a:t>
            </a:r>
          </a:p>
        </p:txBody>
      </p:sp>
      <p:sp>
        <p:nvSpPr>
          <p:cNvPr id="60428" name="Rectangle 47"/>
          <p:cNvSpPr>
            <a:spLocks noChangeArrowheads="1"/>
          </p:cNvSpPr>
          <p:nvPr/>
        </p:nvSpPr>
        <p:spPr bwMode="auto">
          <a:xfrm>
            <a:off x="2987675" y="3014663"/>
            <a:ext cx="2738438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buFontTx/>
              <a:buChar char="•"/>
            </a:pPr>
            <a:endParaRPr lang="ru-RU" sz="1800" b="0">
              <a:cs typeface="Times New Roman" pitchFamily="18" charset="0"/>
            </a:endParaRPr>
          </a:p>
          <a:p>
            <a:pPr eaLnBrk="0" hangingPunct="0">
              <a:buFontTx/>
              <a:buChar char="•"/>
            </a:pPr>
            <a:r>
              <a:rPr lang="ru-RU" sz="1800" b="0">
                <a:cs typeface="Times New Roman" pitchFamily="18" charset="0"/>
              </a:rPr>
              <a:t> </a:t>
            </a:r>
            <a:r>
              <a:rPr lang="ru-RU" sz="1800">
                <a:cs typeface="Times New Roman" pitchFamily="18" charset="0"/>
              </a:rPr>
              <a:t>РЫНОК ИННОВАЦИЙ И ИНВЕСТИЦИЙ ММВБ (РИИ)</a:t>
            </a:r>
            <a:endParaRPr lang="ru-RU"/>
          </a:p>
        </p:txBody>
      </p:sp>
      <p:sp>
        <p:nvSpPr>
          <p:cNvPr id="60429" name="Rectangle 44"/>
          <p:cNvSpPr>
            <a:spLocks noChangeArrowheads="1"/>
          </p:cNvSpPr>
          <p:nvPr/>
        </p:nvSpPr>
        <p:spPr bwMode="auto">
          <a:xfrm>
            <a:off x="2987675" y="2438400"/>
            <a:ext cx="2738438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endParaRPr lang="ru-RU" b="0"/>
          </a:p>
        </p:txBody>
      </p:sp>
      <p:sp>
        <p:nvSpPr>
          <p:cNvPr id="60430" name="Rectangle 41"/>
          <p:cNvSpPr>
            <a:spLocks noChangeArrowheads="1"/>
          </p:cNvSpPr>
          <p:nvPr/>
        </p:nvSpPr>
        <p:spPr bwMode="auto">
          <a:xfrm>
            <a:off x="2987675" y="1844675"/>
            <a:ext cx="2738438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buFontTx/>
              <a:buChar char="•"/>
            </a:pPr>
            <a:r>
              <a:rPr lang="ru-RU" sz="1800" b="0">
                <a:cs typeface="Times New Roman" pitchFamily="18" charset="0"/>
              </a:rPr>
              <a:t> Бизнес-Ангельские сети</a:t>
            </a:r>
          </a:p>
          <a:p>
            <a:pPr eaLnBrk="0" hangingPunct="0">
              <a:buFontTx/>
              <a:buChar char="•"/>
            </a:pPr>
            <a:r>
              <a:rPr lang="ru-RU" sz="1800" b="0">
                <a:cs typeface="Times New Roman" pitchFamily="18" charset="0"/>
              </a:rPr>
              <a:t> Посевные фонды</a:t>
            </a:r>
            <a:endParaRPr lang="en-US" sz="1800" b="0">
              <a:cs typeface="Times New Roman" pitchFamily="18" charset="0"/>
            </a:endParaRPr>
          </a:p>
          <a:p>
            <a:pPr eaLnBrk="0" hangingPunct="0">
              <a:buFontTx/>
              <a:buChar char="•"/>
            </a:pPr>
            <a:r>
              <a:rPr lang="ru-RU" sz="1800" b="0">
                <a:cs typeface="Times New Roman" pitchFamily="18" charset="0"/>
              </a:rPr>
              <a:t> Венчурные фонды</a:t>
            </a:r>
          </a:p>
          <a:p>
            <a:pPr eaLnBrk="0" hangingPunct="0">
              <a:buFontTx/>
              <a:buChar char="•"/>
            </a:pPr>
            <a:r>
              <a:rPr lang="ru-RU" sz="1800" b="0">
                <a:cs typeface="Times New Roman" pitchFamily="18" charset="0"/>
              </a:rPr>
              <a:t> Фонды прямых  </a:t>
            </a:r>
          </a:p>
          <a:p>
            <a:pPr eaLnBrk="0" hangingPunct="0"/>
            <a:r>
              <a:rPr lang="ru-RU" sz="1800" b="0">
                <a:cs typeface="Times New Roman" pitchFamily="18" charset="0"/>
              </a:rPr>
              <a:t>   инвестиций</a:t>
            </a:r>
            <a:endParaRPr lang="ru-RU" b="0"/>
          </a:p>
        </p:txBody>
      </p:sp>
      <p:sp>
        <p:nvSpPr>
          <p:cNvPr id="60431" name="Rectangle 38"/>
          <p:cNvSpPr>
            <a:spLocks noChangeArrowheads="1"/>
          </p:cNvSpPr>
          <p:nvPr/>
        </p:nvSpPr>
        <p:spPr bwMode="auto">
          <a:xfrm>
            <a:off x="3060700" y="1125538"/>
            <a:ext cx="2665413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ru-RU" sz="1800">
                <a:solidFill>
                  <a:srgbClr val="FF0000"/>
                </a:solidFill>
                <a:cs typeface="Times New Roman" pitchFamily="18" charset="0"/>
              </a:rPr>
              <a:t>Финансовые </a:t>
            </a:r>
          </a:p>
          <a:p>
            <a:pPr eaLnBrk="0" hangingPunct="0"/>
            <a:r>
              <a:rPr lang="ru-RU" sz="1800">
                <a:solidFill>
                  <a:srgbClr val="FF0000"/>
                </a:solidFill>
                <a:cs typeface="Times New Roman" pitchFamily="18" charset="0"/>
              </a:rPr>
              <a:t>институты</a:t>
            </a:r>
            <a:endParaRPr lang="ru-RU">
              <a:solidFill>
                <a:srgbClr val="FF0000"/>
              </a:solidFill>
            </a:endParaRPr>
          </a:p>
        </p:txBody>
      </p:sp>
      <p:sp>
        <p:nvSpPr>
          <p:cNvPr id="60432" name="Rectangle 58"/>
          <p:cNvSpPr>
            <a:spLocks noChangeArrowheads="1"/>
          </p:cNvSpPr>
          <p:nvPr/>
        </p:nvSpPr>
        <p:spPr bwMode="auto">
          <a:xfrm>
            <a:off x="34925" y="5575300"/>
            <a:ext cx="273685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buFontTx/>
              <a:buChar char="•"/>
            </a:pPr>
            <a:r>
              <a:rPr lang="ru-RU" sz="1800" b="0">
                <a:cs typeface="Times New Roman" pitchFamily="18" charset="0"/>
              </a:rPr>
              <a:t> Иммиграционное законодательство</a:t>
            </a:r>
            <a:endParaRPr lang="ru-RU" b="0"/>
          </a:p>
        </p:txBody>
      </p:sp>
      <p:sp>
        <p:nvSpPr>
          <p:cNvPr id="60433" name="Rectangle 55"/>
          <p:cNvSpPr>
            <a:spLocks noChangeArrowheads="1"/>
          </p:cNvSpPr>
          <p:nvPr/>
        </p:nvSpPr>
        <p:spPr bwMode="auto">
          <a:xfrm>
            <a:off x="34925" y="4781550"/>
            <a:ext cx="2736850" cy="66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buFontTx/>
              <a:buChar char="•"/>
            </a:pPr>
            <a:r>
              <a:rPr lang="ru-RU" sz="1800" b="0">
                <a:cs typeface="Times New Roman" pitchFamily="18" charset="0"/>
              </a:rPr>
              <a:t> 4-ая часть ГК </a:t>
            </a:r>
          </a:p>
          <a:p>
            <a:pPr eaLnBrk="0" hangingPunct="0"/>
            <a:r>
              <a:rPr lang="ru-RU" sz="1800" b="0">
                <a:cs typeface="Times New Roman" pitchFamily="18" charset="0"/>
              </a:rPr>
              <a:t>и патентное право</a:t>
            </a:r>
            <a:endParaRPr lang="ru-RU" b="0"/>
          </a:p>
        </p:txBody>
      </p:sp>
      <p:sp>
        <p:nvSpPr>
          <p:cNvPr id="60434" name="Rectangle 52"/>
          <p:cNvSpPr>
            <a:spLocks noChangeArrowheads="1"/>
          </p:cNvSpPr>
          <p:nvPr/>
        </p:nvSpPr>
        <p:spPr bwMode="auto">
          <a:xfrm>
            <a:off x="34925" y="4043363"/>
            <a:ext cx="2736850" cy="61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buFontTx/>
              <a:buChar char="•"/>
            </a:pPr>
            <a:r>
              <a:rPr lang="ru-RU" sz="1800" b="0">
                <a:cs typeface="Times New Roman" pitchFamily="18" charset="0"/>
              </a:rPr>
              <a:t> Техническое регулирование</a:t>
            </a:r>
            <a:endParaRPr lang="ru-RU" b="0"/>
          </a:p>
        </p:txBody>
      </p:sp>
      <p:sp>
        <p:nvSpPr>
          <p:cNvPr id="60435" name="Rectangle 49"/>
          <p:cNvSpPr>
            <a:spLocks noChangeArrowheads="1"/>
          </p:cNvSpPr>
          <p:nvPr/>
        </p:nvSpPr>
        <p:spPr bwMode="auto">
          <a:xfrm>
            <a:off x="34925" y="3619500"/>
            <a:ext cx="2736850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buFontTx/>
              <a:buChar char="•"/>
            </a:pPr>
            <a:r>
              <a:rPr lang="ru-RU" sz="1800" b="0">
                <a:cs typeface="Times New Roman" pitchFamily="18" charset="0"/>
              </a:rPr>
              <a:t> Таможенный кодекс</a:t>
            </a:r>
            <a:endParaRPr lang="ru-RU" b="0"/>
          </a:p>
        </p:txBody>
      </p:sp>
      <p:sp>
        <p:nvSpPr>
          <p:cNvPr id="60436" name="Rectangle 46"/>
          <p:cNvSpPr>
            <a:spLocks noChangeArrowheads="1"/>
          </p:cNvSpPr>
          <p:nvPr/>
        </p:nvSpPr>
        <p:spPr bwMode="auto">
          <a:xfrm>
            <a:off x="34925" y="3086100"/>
            <a:ext cx="273685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buFontTx/>
              <a:buChar char="•"/>
            </a:pPr>
            <a:r>
              <a:rPr lang="ru-RU" sz="1800" b="0">
                <a:cs typeface="Times New Roman" pitchFamily="18" charset="0"/>
              </a:rPr>
              <a:t> Бюджетный кодекс</a:t>
            </a:r>
            <a:endParaRPr lang="ru-RU" b="0"/>
          </a:p>
        </p:txBody>
      </p:sp>
      <p:sp>
        <p:nvSpPr>
          <p:cNvPr id="60437" name="Rectangle 43"/>
          <p:cNvSpPr>
            <a:spLocks noChangeArrowheads="1"/>
          </p:cNvSpPr>
          <p:nvPr/>
        </p:nvSpPr>
        <p:spPr bwMode="auto">
          <a:xfrm>
            <a:off x="34925" y="2328863"/>
            <a:ext cx="2665413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buFontTx/>
              <a:buChar char="•"/>
            </a:pPr>
            <a:r>
              <a:rPr lang="ru-RU" sz="1800" b="0">
                <a:cs typeface="Times New Roman" pitchFamily="18" charset="0"/>
              </a:rPr>
              <a:t> Корпоративное законодательство</a:t>
            </a:r>
            <a:endParaRPr lang="ru-RU" b="0"/>
          </a:p>
        </p:txBody>
      </p:sp>
      <p:sp>
        <p:nvSpPr>
          <p:cNvPr id="60438" name="Rectangle 40"/>
          <p:cNvSpPr>
            <a:spLocks noChangeArrowheads="1"/>
          </p:cNvSpPr>
          <p:nvPr/>
        </p:nvSpPr>
        <p:spPr bwMode="auto">
          <a:xfrm>
            <a:off x="34925" y="1844675"/>
            <a:ext cx="2665413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buFontTx/>
              <a:buChar char="•"/>
            </a:pPr>
            <a:r>
              <a:rPr lang="ru-RU" sz="1800" b="0">
                <a:cs typeface="Times New Roman" pitchFamily="18" charset="0"/>
              </a:rPr>
              <a:t> Налоговый кодекс</a:t>
            </a:r>
            <a:endParaRPr lang="ru-RU" b="0"/>
          </a:p>
        </p:txBody>
      </p:sp>
      <p:sp>
        <p:nvSpPr>
          <p:cNvPr id="60439" name="Rectangle 37"/>
          <p:cNvSpPr>
            <a:spLocks noChangeArrowheads="1"/>
          </p:cNvSpPr>
          <p:nvPr/>
        </p:nvSpPr>
        <p:spPr bwMode="auto">
          <a:xfrm>
            <a:off x="107950" y="1125538"/>
            <a:ext cx="2663825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ru-RU" sz="1800">
                <a:solidFill>
                  <a:srgbClr val="FF0000"/>
                </a:solidFill>
                <a:cs typeface="Times New Roman" pitchFamily="18" charset="0"/>
              </a:rPr>
              <a:t>Общеэкономическое законодательство</a:t>
            </a:r>
            <a:endParaRPr lang="ru-RU">
              <a:solidFill>
                <a:srgbClr val="FF0000"/>
              </a:solidFill>
            </a:endParaRPr>
          </a:p>
        </p:txBody>
      </p:sp>
      <p:sp>
        <p:nvSpPr>
          <p:cNvPr id="60440" name="Line 178"/>
          <p:cNvSpPr>
            <a:spLocks noChangeShapeType="1"/>
          </p:cNvSpPr>
          <p:nvPr/>
        </p:nvSpPr>
        <p:spPr bwMode="auto">
          <a:xfrm>
            <a:off x="2771775" y="1270000"/>
            <a:ext cx="0" cy="485775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0441" name="Line 180"/>
          <p:cNvSpPr>
            <a:spLocks noChangeShapeType="1"/>
          </p:cNvSpPr>
          <p:nvPr/>
        </p:nvSpPr>
        <p:spPr bwMode="auto">
          <a:xfrm>
            <a:off x="5795963" y="1270000"/>
            <a:ext cx="0" cy="485775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0420" name="Line 183"/>
          <p:cNvSpPr>
            <a:spLocks noChangeShapeType="1"/>
          </p:cNvSpPr>
          <p:nvPr/>
        </p:nvSpPr>
        <p:spPr bwMode="auto">
          <a:xfrm>
            <a:off x="214313" y="1782763"/>
            <a:ext cx="8208962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0443" name="Line 25"/>
          <p:cNvSpPr>
            <a:spLocks noChangeShapeType="1"/>
          </p:cNvSpPr>
          <p:nvPr/>
        </p:nvSpPr>
        <p:spPr bwMode="auto">
          <a:xfrm>
            <a:off x="179388" y="981075"/>
            <a:ext cx="8208962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0444" name="Rectangle 48"/>
          <p:cNvSpPr>
            <a:spLocks noChangeArrowheads="1"/>
          </p:cNvSpPr>
          <p:nvPr/>
        </p:nvSpPr>
        <p:spPr bwMode="auto">
          <a:xfrm>
            <a:off x="6084888" y="5505450"/>
            <a:ext cx="273685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buFontTx/>
              <a:buChar char="•"/>
            </a:pPr>
            <a:r>
              <a:rPr lang="ru-RU" sz="1800" b="0">
                <a:cs typeface="Times New Roman" pitchFamily="18" charset="0"/>
              </a:rPr>
              <a:t> Наноцентры</a:t>
            </a:r>
            <a:endParaRPr lang="ru-RU" b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Заголовок 1"/>
          <p:cNvSpPr>
            <a:spLocks noGrp="1"/>
          </p:cNvSpPr>
          <p:nvPr>
            <p:ph type="title"/>
          </p:nvPr>
        </p:nvSpPr>
        <p:spPr bwMode="auto">
          <a:xfrm>
            <a:off x="268288" y="274638"/>
            <a:ext cx="7543800" cy="58261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2400" smtClean="0">
                <a:latin typeface="Franklin Gothic Medium" pitchFamily="34" charset="0"/>
              </a:rPr>
              <a:t>Описание проекта РИИ ММВБ</a:t>
            </a:r>
          </a:p>
        </p:txBody>
      </p:sp>
      <p:sp>
        <p:nvSpPr>
          <p:cNvPr id="61442" name="Нижний колонтитул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sv-SE" smtClean="0"/>
              <a:t>Страница </a:t>
            </a:r>
            <a:fld id="{BE0D55E4-9EB8-4A88-9149-E38F954E1231}" type="slidenum">
              <a:rPr lang="sv-SE" smtClean="0"/>
              <a:pPr/>
              <a:t>5</a:t>
            </a:fld>
            <a:endParaRPr lang="sv-SE" smtClean="0"/>
          </a:p>
        </p:txBody>
      </p:sp>
      <p:sp>
        <p:nvSpPr>
          <p:cNvPr id="61443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143000"/>
            <a:ext cx="8002588" cy="4525963"/>
          </a:xfrm>
        </p:spPr>
        <p:txBody>
          <a:bodyPr/>
          <a:lstStyle/>
          <a:p>
            <a:pPr>
              <a:buClr>
                <a:srgbClr val="004B96"/>
              </a:buClr>
              <a:buSzPct val="120000"/>
              <a:buFont typeface="Microsoft Sans Serif" pitchFamily="34" charset="0"/>
              <a:buNone/>
            </a:pPr>
            <a:r>
              <a:rPr lang="ru-RU" sz="1800" smtClean="0"/>
              <a:t>     5 июня 2009 г. Группа ММВБ и Госкорпорация «РОСНАНО» подписали Соглашение по созданию на базе действующего сектора ИРК нового биржевого сектора - Рынка инноваций и инвестиций.</a:t>
            </a:r>
          </a:p>
          <a:p>
            <a:pPr>
              <a:buClr>
                <a:srgbClr val="004B96"/>
              </a:buClr>
              <a:buSzPct val="120000"/>
              <a:buFont typeface="Microsoft Sans Serif" pitchFamily="34" charset="0"/>
              <a:buNone/>
            </a:pPr>
            <a:endParaRPr lang="ru-RU" sz="1000" smtClean="0"/>
          </a:p>
          <a:p>
            <a:pPr>
              <a:buClr>
                <a:srgbClr val="004B96"/>
              </a:buClr>
              <a:buSzPct val="120000"/>
              <a:buFont typeface="Microsoft Sans Serif" pitchFamily="34" charset="0"/>
              <a:buNone/>
            </a:pPr>
            <a:r>
              <a:rPr lang="ru-RU" sz="1800" smtClean="0"/>
              <a:t>Основные цели проекта</a:t>
            </a:r>
          </a:p>
          <a:p>
            <a:pPr>
              <a:buClr>
                <a:srgbClr val="004B96"/>
              </a:buClr>
              <a:buSzPct val="120000"/>
              <a:buFont typeface="Microsoft Sans Serif" pitchFamily="34" charset="0"/>
              <a:buNone/>
            </a:pPr>
            <a:endParaRPr lang="ru-RU" sz="1000" smtClean="0"/>
          </a:p>
          <a:p>
            <a:pPr>
              <a:buClr>
                <a:srgbClr val="004B96"/>
              </a:buClr>
              <a:buSzPct val="120000"/>
              <a:buFont typeface="Microsoft Sans Serif" pitchFamily="34" charset="0"/>
              <a:buChar char="●"/>
            </a:pPr>
            <a:r>
              <a:rPr lang="ru-RU" sz="1800" smtClean="0"/>
              <a:t>Объединение инфраструктур по работе с компаниями и проектами</a:t>
            </a:r>
          </a:p>
          <a:p>
            <a:pPr>
              <a:buClr>
                <a:srgbClr val="004B96"/>
              </a:buClr>
              <a:buSzPct val="120000"/>
              <a:buFont typeface="Microsoft Sans Serif" pitchFamily="34" charset="0"/>
              <a:buChar char="●"/>
            </a:pPr>
            <a:r>
              <a:rPr lang="ru-RU" sz="1800" smtClean="0"/>
              <a:t>Объединение усилий по формированию благоприятной среды привлечения инвестиций в инноватику:</a:t>
            </a:r>
          </a:p>
          <a:p>
            <a:pPr lvl="1">
              <a:buClr>
                <a:srgbClr val="004B96"/>
              </a:buClr>
              <a:buSzPct val="120000"/>
              <a:buFont typeface="Microsoft Sans Serif" pitchFamily="34" charset="0"/>
              <a:buChar char="۰"/>
            </a:pPr>
            <a:r>
              <a:rPr lang="ru-RU" sz="1800" smtClean="0"/>
              <a:t>эффективное использование механизмов ГЧП (взаимодействие с государственными корпорациями РОСНАНО, ВЭБ);</a:t>
            </a:r>
          </a:p>
          <a:p>
            <a:pPr lvl="1">
              <a:buClr>
                <a:srgbClr val="004B96"/>
              </a:buClr>
              <a:buSzPct val="120000"/>
              <a:buFont typeface="Microsoft Sans Serif" pitchFamily="34" charset="0"/>
              <a:buChar char="۰"/>
            </a:pPr>
            <a:r>
              <a:rPr lang="ru-RU" sz="1800" smtClean="0"/>
              <a:t>формирование необходимых институтов (в т.ч. развитие специализированных листинговых агентов, сетей бизнес-ангелов, частных инвесторов, </a:t>
            </a:r>
            <a:r>
              <a:rPr lang="en-US" sz="1800" smtClean="0"/>
              <a:t>VC </a:t>
            </a:r>
            <a:r>
              <a:rPr lang="ru-RU" sz="1800" smtClean="0"/>
              <a:t>и </a:t>
            </a:r>
            <a:r>
              <a:rPr lang="en-US" sz="1800" smtClean="0"/>
              <a:t>PE </a:t>
            </a:r>
            <a:r>
              <a:rPr lang="ru-RU" sz="1800" smtClean="0"/>
              <a:t>фондов)</a:t>
            </a:r>
          </a:p>
          <a:p>
            <a:pPr lvl="1">
              <a:buClr>
                <a:srgbClr val="004B96"/>
              </a:buClr>
              <a:buSzPct val="120000"/>
              <a:buFont typeface="Microsoft Sans Serif" pitchFamily="34" charset="0"/>
              <a:buChar char="۰"/>
            </a:pPr>
            <a:r>
              <a:rPr lang="ru-RU" sz="1800" smtClean="0"/>
              <a:t>налаживание диалога бизнеса и государства;</a:t>
            </a:r>
          </a:p>
          <a:p>
            <a:pPr lvl="1">
              <a:buClr>
                <a:srgbClr val="004B96"/>
              </a:buClr>
              <a:buSzPct val="120000"/>
              <a:buFont typeface="Microsoft Sans Serif" pitchFamily="34" charset="0"/>
              <a:buChar char="۰"/>
            </a:pPr>
            <a:r>
              <a:rPr lang="ru-RU" sz="1800" smtClean="0"/>
              <a:t>совершенствование регулятивной среды;</a:t>
            </a:r>
          </a:p>
          <a:p>
            <a:pPr lvl="1">
              <a:buClr>
                <a:srgbClr val="004B96"/>
              </a:buClr>
              <a:buSzPct val="120000"/>
              <a:buFont typeface="Microsoft Sans Serif" pitchFamily="34" charset="0"/>
              <a:buChar char="۰"/>
            </a:pPr>
            <a:r>
              <a:rPr lang="ru-RU" sz="1800" smtClean="0"/>
              <a:t>повышения инвестиционной грамотности предпринимателей.</a:t>
            </a:r>
          </a:p>
          <a:p>
            <a:pPr lvl="1">
              <a:buClr>
                <a:srgbClr val="004B96"/>
              </a:buClr>
              <a:buSzPct val="120000"/>
              <a:buFont typeface="Microsoft Sans Serif" pitchFamily="34" charset="0"/>
              <a:buChar char="۰"/>
            </a:pPr>
            <a:endParaRPr lang="ru-RU" sz="1800" smtClean="0"/>
          </a:p>
        </p:txBody>
      </p:sp>
      <p:sp>
        <p:nvSpPr>
          <p:cNvPr id="61445" name="Line 25"/>
          <p:cNvSpPr>
            <a:spLocks noChangeShapeType="1"/>
          </p:cNvSpPr>
          <p:nvPr/>
        </p:nvSpPr>
        <p:spPr bwMode="auto">
          <a:xfrm>
            <a:off x="179388" y="981075"/>
            <a:ext cx="8208962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3"/>
          <p:cNvSpPr>
            <a:spLocks noGrp="1" noChangeArrowheads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sv-SE" smtClean="0"/>
              <a:t>Страница </a:t>
            </a:r>
            <a:fld id="{5177BD9E-D6D4-4076-B69F-6B02EF7010F3}" type="slidenum">
              <a:rPr lang="sv-SE" smtClean="0"/>
              <a:pPr/>
              <a:t>6</a:t>
            </a:fld>
            <a:endParaRPr lang="sv-SE" smtClean="0"/>
          </a:p>
        </p:txBody>
      </p:sp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395288" y="1557338"/>
            <a:ext cx="35829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/>
              <a:t>Бизнес-интересы РОСНАНО</a:t>
            </a:r>
          </a:p>
        </p:txBody>
      </p:sp>
      <p:sp>
        <p:nvSpPr>
          <p:cNvPr id="62467" name="Rectangle 3"/>
          <p:cNvSpPr>
            <a:spLocks noChangeArrowheads="1"/>
          </p:cNvSpPr>
          <p:nvPr/>
        </p:nvSpPr>
        <p:spPr bwMode="auto">
          <a:xfrm>
            <a:off x="250825" y="3213100"/>
            <a:ext cx="3940175" cy="2808288"/>
          </a:xfrm>
          <a:prstGeom prst="rect">
            <a:avLst/>
          </a:prstGeom>
          <a:solidFill>
            <a:srgbClr val="FFFF99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1600" b="0"/>
          </a:p>
          <a:p>
            <a:endParaRPr lang="ru-RU" sz="1600" b="0"/>
          </a:p>
          <a:p>
            <a:pPr>
              <a:buFontTx/>
              <a:buChar char="•"/>
            </a:pPr>
            <a:r>
              <a:rPr lang="ru-RU" sz="1800" b="0">
                <a:latin typeface="Arial" charset="0"/>
              </a:rPr>
              <a:t> Создание  прозрачной</a:t>
            </a:r>
          </a:p>
          <a:p>
            <a:r>
              <a:rPr lang="ru-RU" sz="1800" b="0">
                <a:latin typeface="Arial" charset="0"/>
              </a:rPr>
              <a:t> инфраструктуры</a:t>
            </a:r>
          </a:p>
          <a:p>
            <a:r>
              <a:rPr lang="ru-RU" sz="1800" b="0">
                <a:latin typeface="Arial" charset="0"/>
              </a:rPr>
              <a:t> для входа в проекты</a:t>
            </a:r>
          </a:p>
          <a:p>
            <a:pPr>
              <a:buFontTx/>
              <a:buChar char="•"/>
            </a:pPr>
            <a:r>
              <a:rPr lang="ru-RU" sz="1800" b="0">
                <a:latin typeface="Arial" charset="0"/>
              </a:rPr>
              <a:t> Возможность осуществлять </a:t>
            </a:r>
            <a:r>
              <a:rPr lang="en-US" sz="1800" b="0">
                <a:latin typeface="Arial" charset="0"/>
              </a:rPr>
              <a:t>exit </a:t>
            </a:r>
            <a:r>
              <a:rPr lang="ru-RU" sz="1800" b="0">
                <a:latin typeface="Arial" charset="0"/>
              </a:rPr>
              <a:t>из </a:t>
            </a:r>
          </a:p>
          <a:p>
            <a:r>
              <a:rPr lang="ru-RU" sz="1800" b="0">
                <a:latin typeface="Arial" charset="0"/>
              </a:rPr>
              <a:t>проинвестированных проектов</a:t>
            </a:r>
          </a:p>
          <a:p>
            <a:pPr>
              <a:buFontTx/>
              <a:buChar char="•"/>
            </a:pPr>
            <a:r>
              <a:rPr lang="ru-RU" sz="1800" b="0">
                <a:latin typeface="Arial" charset="0"/>
              </a:rPr>
              <a:t> Возможность находить </a:t>
            </a:r>
          </a:p>
          <a:p>
            <a:r>
              <a:rPr lang="ru-RU" sz="1800" b="0">
                <a:latin typeface="Arial" charset="0"/>
              </a:rPr>
              <a:t>соинвестирование в проекты в</a:t>
            </a:r>
            <a:endParaRPr lang="en-US" sz="1800" b="0">
              <a:latin typeface="Arial" charset="0"/>
            </a:endParaRPr>
          </a:p>
          <a:p>
            <a:r>
              <a:rPr lang="ru-RU" sz="1800" b="0">
                <a:latin typeface="Arial" charset="0"/>
              </a:rPr>
              <a:t>области нанотехнологий – фонды</a:t>
            </a:r>
            <a:endParaRPr lang="en-US" sz="1800" b="0">
              <a:latin typeface="Arial" charset="0"/>
            </a:endParaRPr>
          </a:p>
          <a:p>
            <a:r>
              <a:rPr lang="ru-RU" sz="1800" b="0">
                <a:latin typeface="Arial" charset="0"/>
              </a:rPr>
              <a:t>и частные инвесторы</a:t>
            </a:r>
          </a:p>
          <a:p>
            <a:endParaRPr lang="ru-RU" sz="1800" b="0">
              <a:latin typeface="Arial" charset="0"/>
            </a:endParaRPr>
          </a:p>
          <a:p>
            <a:endParaRPr lang="ru-RU" sz="1600" b="0"/>
          </a:p>
        </p:txBody>
      </p:sp>
      <p:sp>
        <p:nvSpPr>
          <p:cNvPr id="62468" name="Rectangle 6"/>
          <p:cNvSpPr>
            <a:spLocks noChangeArrowheads="1"/>
          </p:cNvSpPr>
          <p:nvPr/>
        </p:nvSpPr>
        <p:spPr bwMode="auto">
          <a:xfrm>
            <a:off x="4465638" y="4221163"/>
            <a:ext cx="38877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1600" b="0">
              <a:latin typeface="Franklin Gothic Medium" pitchFamily="34" charset="0"/>
            </a:endParaRPr>
          </a:p>
        </p:txBody>
      </p:sp>
      <p:grpSp>
        <p:nvGrpSpPr>
          <p:cNvPr id="62469" name="Group 7"/>
          <p:cNvGrpSpPr>
            <a:grpSpLocks/>
          </p:cNvGrpSpPr>
          <p:nvPr/>
        </p:nvGrpSpPr>
        <p:grpSpPr bwMode="auto">
          <a:xfrm>
            <a:off x="1547813" y="2663825"/>
            <a:ext cx="4986337" cy="188913"/>
            <a:chOff x="1145" y="2387"/>
            <a:chExt cx="3141" cy="158"/>
          </a:xfrm>
        </p:grpSpPr>
        <p:sp>
          <p:nvSpPr>
            <p:cNvPr id="62474" name="AutoShape 8"/>
            <p:cNvSpPr>
              <a:spLocks noChangeArrowheads="1"/>
            </p:cNvSpPr>
            <p:nvPr/>
          </p:nvSpPr>
          <p:spPr bwMode="auto">
            <a:xfrm>
              <a:off x="1145" y="2387"/>
              <a:ext cx="544" cy="158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FFFF99">
                <a:alpha val="50195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2475" name="AutoShape 9"/>
            <p:cNvSpPr>
              <a:spLocks noChangeArrowheads="1"/>
            </p:cNvSpPr>
            <p:nvPr/>
          </p:nvSpPr>
          <p:spPr bwMode="auto">
            <a:xfrm>
              <a:off x="3742" y="2387"/>
              <a:ext cx="544" cy="158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FFFF99">
                <a:alpha val="50195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ru-RU"/>
            </a:p>
          </p:txBody>
        </p:sp>
      </p:grpSp>
      <p:sp>
        <p:nvSpPr>
          <p:cNvPr id="62470" name="Rectangle 16"/>
          <p:cNvSpPr>
            <a:spLocks noChangeArrowheads="1"/>
          </p:cNvSpPr>
          <p:nvPr/>
        </p:nvSpPr>
        <p:spPr bwMode="auto">
          <a:xfrm>
            <a:off x="4427538" y="3213100"/>
            <a:ext cx="3849687" cy="2735263"/>
          </a:xfrm>
          <a:prstGeom prst="rect">
            <a:avLst/>
          </a:prstGeom>
          <a:solidFill>
            <a:srgbClr val="FFFF99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FontTx/>
              <a:buChar char="•"/>
            </a:pPr>
            <a:r>
              <a:rPr lang="ru-RU" sz="1600" b="0"/>
              <a:t> </a:t>
            </a:r>
            <a:r>
              <a:rPr lang="ru-RU" sz="1800" b="0"/>
              <a:t>Подготовка предложений по</a:t>
            </a:r>
          </a:p>
          <a:p>
            <a:r>
              <a:rPr lang="ru-RU" sz="1800" b="0"/>
              <a:t> изменению регулирования</a:t>
            </a:r>
            <a:endParaRPr lang="en-US" sz="1800" b="0"/>
          </a:p>
          <a:p>
            <a:r>
              <a:rPr lang="ru-RU" sz="1800" b="0"/>
              <a:t>и законодательства</a:t>
            </a:r>
          </a:p>
          <a:p>
            <a:pPr>
              <a:buFontTx/>
              <a:buChar char="•"/>
            </a:pPr>
            <a:r>
              <a:rPr lang="ru-RU" sz="1800" b="0"/>
              <a:t> Экспертиза предложений по </a:t>
            </a:r>
          </a:p>
          <a:p>
            <a:r>
              <a:rPr lang="ru-RU" sz="1800" b="0"/>
              <a:t>изменению регулирования</a:t>
            </a:r>
          </a:p>
          <a:p>
            <a:pPr>
              <a:buFontTx/>
              <a:buChar char="•"/>
            </a:pPr>
            <a:r>
              <a:rPr lang="ru-RU" sz="1800" b="0"/>
              <a:t> Обратная связь с рынком</a:t>
            </a:r>
            <a:endParaRPr lang="en-US" sz="1800" b="0"/>
          </a:p>
          <a:p>
            <a:endParaRPr lang="ru-RU" sz="1800"/>
          </a:p>
        </p:txBody>
      </p:sp>
      <p:sp>
        <p:nvSpPr>
          <p:cNvPr id="62471" name="Rectangle 17"/>
          <p:cNvSpPr>
            <a:spLocks noChangeArrowheads="1"/>
          </p:cNvSpPr>
          <p:nvPr/>
        </p:nvSpPr>
        <p:spPr bwMode="auto">
          <a:xfrm>
            <a:off x="4211638" y="1052513"/>
            <a:ext cx="367188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/>
              <a:t>Создание благоприятной среды для привлечения инвестиций в инновационные проекты и компании</a:t>
            </a:r>
          </a:p>
        </p:txBody>
      </p:sp>
      <p:sp>
        <p:nvSpPr>
          <p:cNvPr id="62472" name="Rectangle 18"/>
          <p:cNvSpPr>
            <a:spLocks noChangeArrowheads="1"/>
          </p:cNvSpPr>
          <p:nvPr/>
        </p:nvSpPr>
        <p:spPr bwMode="auto">
          <a:xfrm>
            <a:off x="0" y="158750"/>
            <a:ext cx="83883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b="0">
                <a:latin typeface="Franklin Gothic Medium" pitchFamily="34" charset="0"/>
              </a:rPr>
              <a:t>Важность проекта РИИ для РОСНАНО</a:t>
            </a:r>
            <a:endParaRPr lang="en-US" b="0">
              <a:latin typeface="Franklin Gothic Medium" pitchFamily="34" charset="0"/>
            </a:endParaRPr>
          </a:p>
        </p:txBody>
      </p:sp>
      <p:sp>
        <p:nvSpPr>
          <p:cNvPr id="62477" name="Line 25"/>
          <p:cNvSpPr>
            <a:spLocks noChangeShapeType="1"/>
          </p:cNvSpPr>
          <p:nvPr/>
        </p:nvSpPr>
        <p:spPr bwMode="auto">
          <a:xfrm>
            <a:off x="179388" y="836613"/>
            <a:ext cx="8208962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3"/>
          <p:cNvSpPr>
            <a:spLocks noGrp="1" noChangeArrowheads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sv-SE" smtClean="0"/>
              <a:t>Страница </a:t>
            </a:r>
            <a:fld id="{617D85C3-BFE6-4CF1-B4CF-A7F9F86769C0}" type="slidenum">
              <a:rPr lang="sv-SE" smtClean="0"/>
              <a:pPr/>
              <a:t>7</a:t>
            </a:fld>
            <a:endParaRPr lang="sv-SE" smtClean="0"/>
          </a:p>
        </p:txBody>
      </p:sp>
      <p:sp>
        <p:nvSpPr>
          <p:cNvPr id="63490" name="Rectangle 2"/>
          <p:cNvSpPr>
            <a:spLocks noChangeArrowheads="1"/>
          </p:cNvSpPr>
          <p:nvPr/>
        </p:nvSpPr>
        <p:spPr bwMode="auto">
          <a:xfrm>
            <a:off x="34925" y="260350"/>
            <a:ext cx="84248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b="0">
                <a:latin typeface="Franklin Gothic Medium" pitchFamily="34" charset="0"/>
              </a:rPr>
              <a:t>Функции и возможности РОСНАНО в рамках РИИ</a:t>
            </a:r>
            <a:endParaRPr lang="en-US" b="0">
              <a:latin typeface="Franklin Gothic Medium" pitchFamily="34" charset="0"/>
            </a:endParaRPr>
          </a:p>
        </p:txBody>
      </p:sp>
      <p:sp>
        <p:nvSpPr>
          <p:cNvPr id="63491" name="Line 3"/>
          <p:cNvSpPr>
            <a:spLocks noChangeShapeType="1"/>
          </p:cNvSpPr>
          <p:nvPr/>
        </p:nvSpPr>
        <p:spPr bwMode="auto">
          <a:xfrm>
            <a:off x="0" y="981075"/>
            <a:ext cx="8208963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63492" name="Рисунок 16" descr="slide_07_dom_alfa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9563" y="2133600"/>
            <a:ext cx="2874962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3" name="Rectangle 5"/>
          <p:cNvSpPr>
            <a:spLocks noChangeArrowheads="1"/>
          </p:cNvSpPr>
          <p:nvPr/>
        </p:nvSpPr>
        <p:spPr bwMode="auto">
          <a:xfrm>
            <a:off x="177800" y="1744663"/>
            <a:ext cx="2954338" cy="363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600" b="0">
                <a:latin typeface="Franklin Gothic Medium" pitchFamily="34" charset="0"/>
              </a:rPr>
              <a:t>Поиск и отбор подходящих объектов для инвестиций</a:t>
            </a:r>
          </a:p>
          <a:p>
            <a:pPr>
              <a:buFontTx/>
              <a:buChar char="•"/>
            </a:pPr>
            <a:endParaRPr lang="ru-RU" sz="1600" b="0">
              <a:latin typeface="Franklin Gothic Medium" pitchFamily="34" charset="0"/>
            </a:endParaRPr>
          </a:p>
          <a:p>
            <a:endParaRPr lang="ru-RU" sz="1400" b="0">
              <a:latin typeface="Franklin Gothic Medium" pitchFamily="34" charset="0"/>
            </a:endParaRPr>
          </a:p>
          <a:p>
            <a:endParaRPr lang="ru-RU" sz="1400" b="0">
              <a:latin typeface="Franklin Gothic Medium" pitchFamily="34" charset="0"/>
            </a:endParaRPr>
          </a:p>
          <a:p>
            <a:r>
              <a:rPr lang="ru-RU" sz="1600" b="0">
                <a:latin typeface="Franklin Gothic Medium" pitchFamily="34" charset="0"/>
              </a:rPr>
              <a:t>Помощь в привлечении финансирования для компаний</a:t>
            </a:r>
            <a:r>
              <a:rPr lang="ru-RU" sz="1600" b="0">
                <a:latin typeface="Arial" charset="0"/>
              </a:rPr>
              <a:t> </a:t>
            </a:r>
            <a:r>
              <a:rPr lang="ru-RU" sz="1600" b="0">
                <a:latin typeface="Franklin Gothic Medium" pitchFamily="34" charset="0"/>
              </a:rPr>
              <a:t>в области нанотехнологий, выходящих на РИИ</a:t>
            </a:r>
          </a:p>
          <a:p>
            <a:endParaRPr lang="ru-RU" sz="1600" b="0">
              <a:latin typeface="Franklin Gothic Medium" pitchFamily="34" charset="0"/>
            </a:endParaRPr>
          </a:p>
          <a:p>
            <a:endParaRPr lang="ru-RU" sz="1400" b="0">
              <a:latin typeface="Franklin Gothic Medium" pitchFamily="34" charset="0"/>
            </a:endParaRPr>
          </a:p>
          <a:p>
            <a:endParaRPr lang="ru-RU" sz="1400" b="0">
              <a:latin typeface="Franklin Gothic Medium" pitchFamily="34" charset="0"/>
            </a:endParaRPr>
          </a:p>
          <a:p>
            <a:r>
              <a:rPr lang="ru-RU" sz="1600" b="0">
                <a:latin typeface="Franklin Gothic Medium" pitchFamily="34" charset="0"/>
              </a:rPr>
              <a:t>Содействие в запуске пилотных проектов</a:t>
            </a:r>
          </a:p>
        </p:txBody>
      </p:sp>
      <p:sp>
        <p:nvSpPr>
          <p:cNvPr id="63494" name="Rectangle 6"/>
          <p:cNvSpPr>
            <a:spLocks noChangeArrowheads="1"/>
          </p:cNvSpPr>
          <p:nvPr/>
        </p:nvSpPr>
        <p:spPr bwMode="auto">
          <a:xfrm>
            <a:off x="5580063" y="1844675"/>
            <a:ext cx="2954337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600" b="0">
                <a:latin typeface="Franklin Gothic Medium" pitchFamily="34" charset="0"/>
              </a:rPr>
              <a:t>Выведение на РИИ компаний, в которые </a:t>
            </a:r>
            <a:endParaRPr lang="en-US" sz="1600" b="0">
              <a:latin typeface="Franklin Gothic Medium" pitchFamily="34" charset="0"/>
            </a:endParaRPr>
          </a:p>
          <a:p>
            <a:r>
              <a:rPr lang="ru-RU" sz="1600" b="0">
                <a:latin typeface="Franklin Gothic Medium" pitchFamily="34" charset="0"/>
              </a:rPr>
              <a:t>проинвестировало Роснано</a:t>
            </a:r>
          </a:p>
          <a:p>
            <a:pPr>
              <a:buFontTx/>
              <a:buChar char="•"/>
            </a:pPr>
            <a:endParaRPr lang="ru-RU" sz="1600" b="0">
              <a:latin typeface="Franklin Gothic Medium" pitchFamily="34" charset="0"/>
            </a:endParaRPr>
          </a:p>
          <a:p>
            <a:endParaRPr lang="ru-RU" sz="1400" b="0">
              <a:latin typeface="Franklin Gothic Medium" pitchFamily="34" charset="0"/>
            </a:endParaRPr>
          </a:p>
          <a:p>
            <a:endParaRPr lang="ru-RU" sz="1400" b="0">
              <a:latin typeface="Franklin Gothic Medium" pitchFamily="34" charset="0"/>
            </a:endParaRPr>
          </a:p>
          <a:p>
            <a:r>
              <a:rPr lang="ru-RU" sz="1600" b="0">
                <a:latin typeface="Franklin Gothic Medium" pitchFamily="34" charset="0"/>
              </a:rPr>
              <a:t>Оказание помощи компаниям и после выхода на РИИ (они получат постоянного партнера)</a:t>
            </a:r>
          </a:p>
          <a:p>
            <a:endParaRPr lang="ru-RU" sz="1600" b="0">
              <a:latin typeface="Franklin Gothic Medium" pitchFamily="34" charset="0"/>
            </a:endParaRPr>
          </a:p>
          <a:p>
            <a:endParaRPr lang="ru-RU" sz="1400" b="0">
              <a:latin typeface="Franklin Gothic Medium" pitchFamily="34" charset="0"/>
            </a:endParaRPr>
          </a:p>
          <a:p>
            <a:endParaRPr lang="ru-RU" sz="1400" b="0">
              <a:latin typeface="Franklin Gothic Medium" pitchFamily="34" charset="0"/>
            </a:endParaRPr>
          </a:p>
          <a:p>
            <a:r>
              <a:rPr lang="ru-RU" sz="1600" b="0">
                <a:latin typeface="Franklin Gothic Medium" pitchFamily="34" charset="0"/>
              </a:rPr>
              <a:t>Совместный маркетинг и PR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3"/>
          <p:cNvSpPr>
            <a:spLocks noGrp="1" noChangeArrowheads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sv-SE" smtClean="0"/>
              <a:t>Страница </a:t>
            </a:r>
            <a:fld id="{0BD7C704-3305-47C5-9E4D-932F92758C93}" type="slidenum">
              <a:rPr lang="sv-SE" smtClean="0"/>
              <a:pPr/>
              <a:t>8</a:t>
            </a:fld>
            <a:endParaRPr lang="sv-SE" smtClean="0"/>
          </a:p>
        </p:txBody>
      </p:sp>
      <p:sp>
        <p:nvSpPr>
          <p:cNvPr id="64514" name="Rectangle 2"/>
          <p:cNvSpPr>
            <a:spLocks noChangeArrowheads="1"/>
          </p:cNvSpPr>
          <p:nvPr/>
        </p:nvSpPr>
        <p:spPr bwMode="auto">
          <a:xfrm>
            <a:off x="0" y="47625"/>
            <a:ext cx="84248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b="0">
                <a:latin typeface="Franklin Gothic Medium" pitchFamily="34" charset="0"/>
              </a:rPr>
              <a:t>Основные направления взаимодействия </a:t>
            </a:r>
          </a:p>
          <a:p>
            <a:pPr algn="ctr"/>
            <a:r>
              <a:rPr lang="ru-RU" b="0">
                <a:latin typeface="Franklin Gothic Medium" pitchFamily="34" charset="0"/>
              </a:rPr>
              <a:t>РОСНАНО в рамках РИИ</a:t>
            </a:r>
            <a:endParaRPr lang="en-US" b="0">
              <a:latin typeface="Franklin Gothic Medium" pitchFamily="34" charset="0"/>
            </a:endParaRPr>
          </a:p>
        </p:txBody>
      </p:sp>
      <p:sp>
        <p:nvSpPr>
          <p:cNvPr id="64515" name="Line 3"/>
          <p:cNvSpPr>
            <a:spLocks noChangeShapeType="1"/>
          </p:cNvSpPr>
          <p:nvPr/>
        </p:nvSpPr>
        <p:spPr bwMode="auto">
          <a:xfrm>
            <a:off x="0" y="1196975"/>
            <a:ext cx="8208963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4516" name="Rectangle 4"/>
          <p:cNvSpPr>
            <a:spLocks noChangeArrowheads="1"/>
          </p:cNvSpPr>
          <p:nvPr/>
        </p:nvSpPr>
        <p:spPr bwMode="auto">
          <a:xfrm>
            <a:off x="1258888" y="1384300"/>
            <a:ext cx="6911975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200" b="0">
                <a:latin typeface="Franklin Gothic Medium" pitchFamily="34" charset="0"/>
              </a:rPr>
              <a:t>Взаимодействие с государственными органами</a:t>
            </a:r>
            <a:endParaRPr lang="en-US" sz="2200" b="0">
              <a:latin typeface="Franklin Gothic Medium" pitchFamily="34" charset="0"/>
            </a:endParaRPr>
          </a:p>
          <a:p>
            <a:endParaRPr lang="ru-RU" sz="2200" b="0">
              <a:latin typeface="Franklin Gothic Medium" pitchFamily="34" charset="0"/>
            </a:endParaRPr>
          </a:p>
          <a:p>
            <a:r>
              <a:rPr lang="ru-RU" sz="2200" b="0">
                <a:latin typeface="Franklin Gothic Medium" pitchFamily="34" charset="0"/>
              </a:rPr>
              <a:t>Работа в регионах, взаимодействие с местными администрациями </a:t>
            </a:r>
            <a:endParaRPr lang="en-US" sz="2200" b="0">
              <a:latin typeface="Franklin Gothic Medium" pitchFamily="34" charset="0"/>
            </a:endParaRPr>
          </a:p>
          <a:p>
            <a:endParaRPr lang="ru-RU" sz="2200" b="0">
              <a:latin typeface="Franklin Gothic Medium" pitchFamily="34" charset="0"/>
            </a:endParaRPr>
          </a:p>
          <a:p>
            <a:r>
              <a:rPr lang="ru-RU" sz="2200" b="0">
                <a:latin typeface="Franklin Gothic Medium" pitchFamily="34" charset="0"/>
              </a:rPr>
              <a:t>Сотрудничество с профессиональными посредниками - инвестбанками, консультантами и другими компаниями, которые будут помогать выводить компании на РИИ</a:t>
            </a:r>
            <a:endParaRPr lang="en-US" sz="2200" b="0">
              <a:latin typeface="Franklin Gothic Medium" pitchFamily="34" charset="0"/>
            </a:endParaRPr>
          </a:p>
          <a:p>
            <a:endParaRPr lang="ru-RU" sz="2200" b="0">
              <a:latin typeface="Franklin Gothic Medium" pitchFamily="34" charset="0"/>
            </a:endParaRPr>
          </a:p>
          <a:p>
            <a:r>
              <a:rPr lang="ru-RU" sz="2200" b="0">
                <a:latin typeface="Franklin Gothic Medium" pitchFamily="34" charset="0"/>
              </a:rPr>
              <a:t>Взаимодействие с частными и государственными фондами по вопросам совместного инвестирования в рамках РИИ </a:t>
            </a:r>
          </a:p>
          <a:p>
            <a:endParaRPr lang="en-US" sz="2200" b="0">
              <a:latin typeface="Franklin Gothic Medium" pitchFamily="34" charset="0"/>
            </a:endParaRPr>
          </a:p>
        </p:txBody>
      </p:sp>
      <p:sp>
        <p:nvSpPr>
          <p:cNvPr id="64517" name="AutoShape 3"/>
          <p:cNvSpPr>
            <a:spLocks noChangeArrowheads="1"/>
          </p:cNvSpPr>
          <p:nvPr/>
        </p:nvSpPr>
        <p:spPr bwMode="auto">
          <a:xfrm>
            <a:off x="107950" y="1484313"/>
            <a:ext cx="1152525" cy="215900"/>
          </a:xfrm>
          <a:prstGeom prst="chevron">
            <a:avLst>
              <a:gd name="adj" fmla="val 1334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64518" name="AutoShape 3"/>
          <p:cNvSpPr>
            <a:spLocks noChangeArrowheads="1"/>
          </p:cNvSpPr>
          <p:nvPr/>
        </p:nvSpPr>
        <p:spPr bwMode="auto">
          <a:xfrm>
            <a:off x="107950" y="2133600"/>
            <a:ext cx="1152525" cy="215900"/>
          </a:xfrm>
          <a:prstGeom prst="chevron">
            <a:avLst>
              <a:gd name="adj" fmla="val 1334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64519" name="AutoShape 3"/>
          <p:cNvSpPr>
            <a:spLocks noChangeArrowheads="1"/>
          </p:cNvSpPr>
          <p:nvPr/>
        </p:nvSpPr>
        <p:spPr bwMode="auto">
          <a:xfrm>
            <a:off x="107950" y="3141663"/>
            <a:ext cx="1152525" cy="215900"/>
          </a:xfrm>
          <a:prstGeom prst="chevron">
            <a:avLst>
              <a:gd name="adj" fmla="val 1334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64520" name="AutoShape 3"/>
          <p:cNvSpPr>
            <a:spLocks noChangeArrowheads="1"/>
          </p:cNvSpPr>
          <p:nvPr/>
        </p:nvSpPr>
        <p:spPr bwMode="auto">
          <a:xfrm>
            <a:off x="107950" y="4868863"/>
            <a:ext cx="1152525" cy="215900"/>
          </a:xfrm>
          <a:prstGeom prst="chevron">
            <a:avLst>
              <a:gd name="adj" fmla="val 1334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3"/>
          <p:cNvSpPr>
            <a:spLocks noGrp="1" noChangeArrowheads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sv-SE" smtClean="0"/>
              <a:t>Страница </a:t>
            </a:r>
            <a:fld id="{97AFE949-B47E-4EEE-878C-EFB0FC259440}" type="slidenum">
              <a:rPr lang="sv-SE" smtClean="0"/>
              <a:pPr/>
              <a:t>9</a:t>
            </a:fld>
            <a:endParaRPr lang="sv-SE" smtClean="0"/>
          </a:p>
        </p:txBody>
      </p:sp>
      <p:sp>
        <p:nvSpPr>
          <p:cNvPr id="2053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95288" y="46038"/>
            <a:ext cx="802957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b="0">
                <a:latin typeface="Franklin Gothic Medium" pitchFamily="34" charset="0"/>
              </a:rPr>
              <a:t>Перспективы выхода Роснано из проектов</a:t>
            </a:r>
          </a:p>
          <a:p>
            <a:r>
              <a:rPr lang="ru-RU" b="0">
                <a:latin typeface="Franklin Gothic Medium" pitchFamily="34" charset="0"/>
              </a:rPr>
              <a:t>через РИИ ММВБ</a:t>
            </a:r>
            <a:endParaRPr lang="en-US" b="0">
              <a:latin typeface="Franklin Gothic Medium" pitchFamily="34" charset="0"/>
            </a:endParaRPr>
          </a:p>
        </p:txBody>
      </p:sp>
      <p:sp>
        <p:nvSpPr>
          <p:cNvPr id="2054" name="Line 3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0" y="1196975"/>
            <a:ext cx="8208963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2050" name="Rectangle 4" hidden="1"/>
          <p:cNvGraphicFramePr>
            <a:graphicFrameLocks/>
          </p:cNvGraphicFramePr>
          <p:nvPr/>
        </p:nvGraphicFramePr>
        <p:xfrm>
          <a:off x="0" y="0"/>
          <a:ext cx="158750" cy="158750"/>
        </p:xfrm>
        <a:graphic>
          <a:graphicData uri="http://schemas.openxmlformats.org/presentationml/2006/ole">
            <p:oleObj spid="_x0000_s40962" r:id="rId6" imgW="0" imgH="0" progId="">
              <p:embed/>
            </p:oleObj>
          </a:graphicData>
        </a:graphic>
      </p:graphicFrame>
      <p:sp>
        <p:nvSpPr>
          <p:cNvPr id="2055" name="Rectangle 5" hidden="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/>
            <a:r>
              <a:rPr lang="ru-RU" sz="1000" b="0">
                <a:latin typeface="Verdana" pitchFamily="34" charset="0"/>
              </a:rPr>
              <a:t> </a:t>
            </a:r>
          </a:p>
        </p:txBody>
      </p:sp>
      <p:sp>
        <p:nvSpPr>
          <p:cNvPr id="2056" name="Text Box 20"/>
          <p:cNvSpPr txBox="1">
            <a:spLocks noChangeArrowheads="1"/>
          </p:cNvSpPr>
          <p:nvPr/>
        </p:nvSpPr>
        <p:spPr bwMode="auto">
          <a:xfrm>
            <a:off x="144463" y="1341438"/>
            <a:ext cx="8243887" cy="1795462"/>
          </a:xfrm>
          <a:prstGeom prst="rect">
            <a:avLst/>
          </a:prstGeom>
          <a:noFill/>
          <a:ln w="25400">
            <a:solidFill>
              <a:srgbClr val="FF0000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 sz="1800" b="0" dirty="0">
                <a:latin typeface="Franklin Gothic Medium" pitchFamily="34" charset="0"/>
              </a:rPr>
              <a:t> Утверждено Наблюдательным Советом: </a:t>
            </a:r>
            <a:r>
              <a:rPr lang="en-US" sz="1800" b="0" dirty="0" smtClean="0">
                <a:solidFill>
                  <a:srgbClr val="800080"/>
                </a:solidFill>
                <a:latin typeface="Franklin Gothic Medium" pitchFamily="34" charset="0"/>
              </a:rPr>
              <a:t>81 </a:t>
            </a:r>
            <a:r>
              <a:rPr lang="ru-RU" sz="1800" b="0" dirty="0" smtClean="0">
                <a:solidFill>
                  <a:srgbClr val="800080"/>
                </a:solidFill>
                <a:latin typeface="Franklin Gothic Medium" pitchFamily="34" charset="0"/>
              </a:rPr>
              <a:t>проект</a:t>
            </a:r>
            <a:r>
              <a:rPr lang="ru-RU" sz="1800" b="0" dirty="0" smtClean="0">
                <a:solidFill>
                  <a:srgbClr val="800080"/>
                </a:solidFill>
                <a:latin typeface="Franklin Gothic Medium" pitchFamily="34" charset="0"/>
              </a:rPr>
              <a:t>, в т.ч. 7 фондов</a:t>
            </a:r>
            <a:endParaRPr lang="ru-RU" sz="1800" b="0" dirty="0">
              <a:solidFill>
                <a:srgbClr val="800080"/>
              </a:solidFill>
              <a:latin typeface="Franklin Gothic Medium" pitchFamily="34" charset="0"/>
            </a:endParaRPr>
          </a:p>
          <a:p>
            <a:r>
              <a:rPr lang="ru-RU" sz="2000" dirty="0">
                <a:solidFill>
                  <a:srgbClr val="800080"/>
                </a:solidFill>
                <a:latin typeface="Franklin Gothic Medium" pitchFamily="34" charset="0"/>
              </a:rPr>
              <a:t>  </a:t>
            </a:r>
          </a:p>
          <a:p>
            <a:pPr>
              <a:buFontTx/>
              <a:buChar char="•"/>
            </a:pPr>
            <a:r>
              <a:rPr lang="en-US" sz="1800" b="0" dirty="0">
                <a:latin typeface="Franklin Gothic Medium" pitchFamily="34" charset="0"/>
              </a:rPr>
              <a:t> </a:t>
            </a:r>
            <a:r>
              <a:rPr lang="ru-RU" sz="1800" b="0" dirty="0">
                <a:latin typeface="Franklin Gothic Medium" pitchFamily="34" charset="0"/>
              </a:rPr>
              <a:t>Общий объем инвестиций:</a:t>
            </a:r>
            <a:r>
              <a:rPr lang="ru-RU" sz="1800" b="0" dirty="0">
                <a:solidFill>
                  <a:srgbClr val="800080"/>
                </a:solidFill>
                <a:latin typeface="Franklin Gothic Medium" pitchFamily="34" charset="0"/>
              </a:rPr>
              <a:t> </a:t>
            </a:r>
            <a:r>
              <a:rPr lang="en-US" sz="1800" b="0" dirty="0" smtClean="0">
                <a:solidFill>
                  <a:srgbClr val="800080"/>
                </a:solidFill>
                <a:latin typeface="Franklin Gothic Medium" pitchFamily="34" charset="0"/>
              </a:rPr>
              <a:t>259</a:t>
            </a:r>
            <a:r>
              <a:rPr lang="ru-RU" sz="1800" b="0" dirty="0" smtClean="0">
                <a:solidFill>
                  <a:srgbClr val="800080"/>
                </a:solidFill>
                <a:latin typeface="Franklin Gothic Medium" pitchFamily="34" charset="0"/>
              </a:rPr>
              <a:t> </a:t>
            </a:r>
            <a:r>
              <a:rPr lang="ru-RU" sz="1800" b="0" dirty="0">
                <a:solidFill>
                  <a:srgbClr val="800080"/>
                </a:solidFill>
                <a:latin typeface="Franklin Gothic Medium" pitchFamily="34" charset="0"/>
              </a:rPr>
              <a:t>млрд. руб.</a:t>
            </a:r>
            <a:r>
              <a:rPr lang="ru-RU" sz="1800" b="0" dirty="0">
                <a:solidFill>
                  <a:srgbClr val="FF0000"/>
                </a:solidFill>
                <a:latin typeface="Franklin Gothic Medium" pitchFamily="34" charset="0"/>
              </a:rPr>
              <a:t> </a:t>
            </a:r>
          </a:p>
          <a:p>
            <a:r>
              <a:rPr lang="ru-RU" sz="1800" b="0" dirty="0">
                <a:latin typeface="Franklin Gothic Medium" pitchFamily="34" charset="0"/>
              </a:rPr>
              <a:t>  (в т.ч. доля РОСНАНО –</a:t>
            </a:r>
            <a:r>
              <a:rPr lang="ru-RU" sz="1800" b="0" dirty="0">
                <a:solidFill>
                  <a:srgbClr val="800080"/>
                </a:solidFill>
                <a:latin typeface="Franklin Gothic Medium" pitchFamily="34" charset="0"/>
              </a:rPr>
              <a:t> </a:t>
            </a:r>
            <a:r>
              <a:rPr lang="en-US" sz="1800" b="0" dirty="0" smtClean="0">
                <a:solidFill>
                  <a:srgbClr val="800080"/>
                </a:solidFill>
                <a:latin typeface="Franklin Gothic Medium" pitchFamily="34" charset="0"/>
              </a:rPr>
              <a:t>114,3</a:t>
            </a:r>
            <a:r>
              <a:rPr lang="ru-RU" sz="1800" b="0" dirty="0" smtClean="0">
                <a:solidFill>
                  <a:srgbClr val="800080"/>
                </a:solidFill>
                <a:latin typeface="Franklin Gothic Medium" pitchFamily="34" charset="0"/>
              </a:rPr>
              <a:t> </a:t>
            </a:r>
            <a:r>
              <a:rPr lang="ru-RU" sz="1800" b="0" dirty="0">
                <a:solidFill>
                  <a:srgbClr val="800080"/>
                </a:solidFill>
                <a:latin typeface="Franklin Gothic Medium" pitchFamily="34" charset="0"/>
              </a:rPr>
              <a:t>млрд.руб.</a:t>
            </a:r>
            <a:r>
              <a:rPr lang="ru-RU" sz="1800" b="0" dirty="0">
                <a:latin typeface="Franklin Gothic Medium" pitchFamily="34" charset="0"/>
              </a:rPr>
              <a:t>)</a:t>
            </a:r>
          </a:p>
          <a:p>
            <a:endParaRPr lang="ru-RU" sz="1800" b="0" dirty="0">
              <a:latin typeface="Franklin Gothic Medium" pitchFamily="34" charset="0"/>
            </a:endParaRPr>
          </a:p>
          <a:p>
            <a:pPr>
              <a:buFontTx/>
              <a:buChar char="•"/>
            </a:pPr>
            <a:r>
              <a:rPr lang="en-US" sz="1800" b="0" dirty="0">
                <a:latin typeface="Franklin Gothic Medium" pitchFamily="34" charset="0"/>
              </a:rPr>
              <a:t> </a:t>
            </a:r>
            <a:r>
              <a:rPr lang="ru-RU" sz="1800" b="0" dirty="0">
                <a:latin typeface="Franklin Gothic Medium" pitchFamily="34" charset="0"/>
              </a:rPr>
              <a:t>Суммарная выручка 2015 г.:</a:t>
            </a:r>
            <a:r>
              <a:rPr lang="en-US" sz="1800" b="0" dirty="0">
                <a:latin typeface="Franklin Gothic Medium" pitchFamily="34" charset="0"/>
              </a:rPr>
              <a:t> </a:t>
            </a:r>
            <a:r>
              <a:rPr lang="en-US" sz="1800" b="0" dirty="0" smtClean="0">
                <a:solidFill>
                  <a:srgbClr val="800080"/>
                </a:solidFill>
                <a:latin typeface="Franklin Gothic Medium" pitchFamily="34" charset="0"/>
              </a:rPr>
              <a:t>421,2</a:t>
            </a:r>
            <a:r>
              <a:rPr lang="ru-RU" sz="1800" b="0" dirty="0" smtClean="0">
                <a:solidFill>
                  <a:srgbClr val="800080"/>
                </a:solidFill>
                <a:latin typeface="Franklin Gothic Medium" pitchFamily="34" charset="0"/>
              </a:rPr>
              <a:t> </a:t>
            </a:r>
            <a:r>
              <a:rPr lang="ru-RU" sz="1800" b="0" dirty="0">
                <a:solidFill>
                  <a:srgbClr val="800080"/>
                </a:solidFill>
                <a:latin typeface="Franklin Gothic Medium" pitchFamily="34" charset="0"/>
              </a:rPr>
              <a:t>млрд.</a:t>
            </a:r>
            <a:r>
              <a:rPr lang="en-US" sz="1800" b="0" dirty="0">
                <a:solidFill>
                  <a:srgbClr val="800080"/>
                </a:solidFill>
                <a:latin typeface="Franklin Gothic Medium" pitchFamily="34" charset="0"/>
              </a:rPr>
              <a:t> </a:t>
            </a:r>
            <a:r>
              <a:rPr lang="ru-RU" sz="1800" b="0" dirty="0">
                <a:solidFill>
                  <a:srgbClr val="800080"/>
                </a:solidFill>
                <a:latin typeface="Franklin Gothic Medium" pitchFamily="34" charset="0"/>
              </a:rPr>
              <a:t>руб. </a:t>
            </a:r>
            <a:endParaRPr lang="en-US" sz="1800" b="0" dirty="0">
              <a:solidFill>
                <a:srgbClr val="800080"/>
              </a:solidFill>
              <a:latin typeface="Franklin Gothic Medium" pitchFamily="34" charset="0"/>
            </a:endParaRPr>
          </a:p>
        </p:txBody>
      </p:sp>
      <p:graphicFrame>
        <p:nvGraphicFramePr>
          <p:cNvPr id="2051" name="Object 21"/>
          <p:cNvGraphicFramePr>
            <a:graphicFrameLocks noChangeAspect="1"/>
          </p:cNvGraphicFramePr>
          <p:nvPr/>
        </p:nvGraphicFramePr>
        <p:xfrm>
          <a:off x="1187450" y="3862388"/>
          <a:ext cx="5689600" cy="2808287"/>
        </p:xfrm>
        <a:graphic>
          <a:graphicData uri="http://schemas.openxmlformats.org/presentationml/2006/ole">
            <p:oleObj spid="_x0000_s40963" name="Диаграмма" r:id="rId7" imgW="6096000" imgH="4067175" progId="MSGraph.Chart.8">
              <p:embed followColorScheme="full"/>
            </p:oleObj>
          </a:graphicData>
        </a:graphic>
      </p:graphicFrame>
      <p:sp>
        <p:nvSpPr>
          <p:cNvPr id="2057" name="Rectangle 22"/>
          <p:cNvSpPr>
            <a:spLocks noChangeArrowheads="1"/>
          </p:cNvSpPr>
          <p:nvPr/>
        </p:nvSpPr>
        <p:spPr bwMode="auto">
          <a:xfrm>
            <a:off x="0" y="3573463"/>
            <a:ext cx="82010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400" b="0" dirty="0">
                <a:latin typeface="Franklin Gothic Medium" pitchFamily="34" charset="0"/>
              </a:rPr>
              <a:t>Динамика общего количества утвержденных инвестиционных проектов (нарастающим итогом)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1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oQYJ8UU3UmPsLcFYjCum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t724QJRHkmh4PGHAdsv9Q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iNBOGxqoE6ehsjz7sj9vw"/>
</p:tagLst>
</file>

<file path=ppt/theme/theme1.xml><?xml version="1.0" encoding="utf-8"?>
<a:theme xmlns:a="http://schemas.openxmlformats.org/drawingml/2006/main" name="Standardformgivning">
  <a:themeElements>
    <a:clrScheme name="Standardformgivning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formgivning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formgivning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Standardformgivning">
  <a:themeElements>
    <a:clrScheme name="2_Standardformgivning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Standardformgivning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Standardformgivning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tandardformgivning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tandardformgivning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tandardformgivning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tandardformgivning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tandardformgivning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tandardformgivning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tandardformgivning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tandardformgivning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tandardformgivning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tandardformgivning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tandardformgivning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15087</TotalTime>
  <Words>609</Words>
  <Application>Microsoft Office PowerPoint</Application>
  <PresentationFormat>Экран (4:3)</PresentationFormat>
  <Paragraphs>165</Paragraphs>
  <Slides>10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Standardformgivning</vt:lpstr>
      <vt:lpstr>2_Standardformgivning</vt:lpstr>
      <vt:lpstr>Диаграмма</vt:lpstr>
      <vt:lpstr>Слайд 1</vt:lpstr>
      <vt:lpstr>Слайд 2</vt:lpstr>
      <vt:lpstr>Слайд 3</vt:lpstr>
      <vt:lpstr>Слайд 4</vt:lpstr>
      <vt:lpstr>Описание проекта РИИ ММВБ</vt:lpstr>
      <vt:lpstr>Слайд 6</vt:lpstr>
      <vt:lpstr>Слайд 7</vt:lpstr>
      <vt:lpstr>Слайд 8</vt:lpstr>
      <vt:lpstr>Слайд 9</vt:lpstr>
      <vt:lpstr>Слайд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«Организация серийного производства нового поколения солнечных электрических установок с использованием нанотехнологий»</dc:title>
  <dc:creator>RusNano</dc:creator>
  <cp:lastModifiedBy>Elina.Yurina</cp:lastModifiedBy>
  <cp:revision>650</cp:revision>
  <dcterms:created xsi:type="dcterms:W3CDTF">2008-07-09T11:30:54Z</dcterms:created>
  <dcterms:modified xsi:type="dcterms:W3CDTF">2010-06-09T14:05:34Z</dcterms:modified>
</cp:coreProperties>
</file>