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256" r:id="rId3"/>
    <p:sldId id="573" r:id="rId4"/>
    <p:sldId id="574" r:id="rId5"/>
    <p:sldId id="577" r:id="rId6"/>
    <p:sldId id="554" r:id="rId7"/>
    <p:sldId id="575" r:id="rId8"/>
    <p:sldId id="569" r:id="rId9"/>
    <p:sldId id="578" r:id="rId10"/>
    <p:sldId id="570" r:id="rId11"/>
    <p:sldId id="572" r:id="rId12"/>
  </p:sldIdLst>
  <p:sldSz cx="9906000" cy="6858000" type="A4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BF2F5"/>
    <a:srgbClr val="DAEDEF"/>
    <a:srgbClr val="8064A2"/>
    <a:srgbClr val="1F497D"/>
    <a:srgbClr val="4BACC6"/>
    <a:srgbClr val="C0504D"/>
    <a:srgbClr val="F79646"/>
    <a:srgbClr val="FFFFCC"/>
    <a:srgbClr val="FFFF8B"/>
    <a:srgbClr val="C5D9F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87" autoAdjust="0"/>
    <p:restoredTop sz="98099" autoAdjust="0"/>
  </p:normalViewPr>
  <p:slideViewPr>
    <p:cSldViewPr>
      <p:cViewPr>
        <p:scale>
          <a:sx n="80" d="100"/>
          <a:sy n="80" d="100"/>
        </p:scale>
        <p:origin x="-1140" y="-276"/>
      </p:cViewPr>
      <p:guideLst>
        <p:guide orient="horz" pos="1728"/>
        <p:guide orient="horz" pos="384"/>
        <p:guide orient="horz" pos="3744"/>
        <p:guide orient="horz" pos="2496"/>
        <p:guide pos="48"/>
        <p:guide pos="4176"/>
        <p:guide pos="4080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166" y="-108"/>
      </p:cViewPr>
      <p:guideLst>
        <p:guide orient="horz" pos="3131"/>
        <p:guide pos="214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48781" cy="497762"/>
          </a:xfrm>
          <a:prstGeom prst="rect">
            <a:avLst/>
          </a:prstGeom>
        </p:spPr>
        <p:txBody>
          <a:bodyPr vert="horz" lIns="91678" tIns="45839" rIns="91678" bIns="4583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248" y="0"/>
            <a:ext cx="2948781" cy="497762"/>
          </a:xfrm>
          <a:prstGeom prst="rect">
            <a:avLst/>
          </a:prstGeom>
        </p:spPr>
        <p:txBody>
          <a:bodyPr vert="horz" lIns="91678" tIns="45839" rIns="91678" bIns="45839" rtlCol="0"/>
          <a:lstStyle>
            <a:lvl1pPr algn="r">
              <a:defRPr sz="1200"/>
            </a:lvl1pPr>
          </a:lstStyle>
          <a:p>
            <a:fld id="{86B17433-D75A-4274-A32B-D5AAD2254DDC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9444756"/>
            <a:ext cx="2948781" cy="497761"/>
          </a:xfrm>
          <a:prstGeom prst="rect">
            <a:avLst/>
          </a:prstGeom>
        </p:spPr>
        <p:txBody>
          <a:bodyPr vert="horz" lIns="91678" tIns="45839" rIns="91678" bIns="4583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248" y="9444756"/>
            <a:ext cx="2948781" cy="497761"/>
          </a:xfrm>
          <a:prstGeom prst="rect">
            <a:avLst/>
          </a:prstGeom>
        </p:spPr>
        <p:txBody>
          <a:bodyPr vert="horz" lIns="91678" tIns="45839" rIns="91678" bIns="45839" rtlCol="0" anchor="b"/>
          <a:lstStyle>
            <a:lvl1pPr algn="r">
              <a:defRPr sz="1200"/>
            </a:lvl1pPr>
          </a:lstStyle>
          <a:p>
            <a:fld id="{AFCF215C-8EB3-4568-BE2A-0AF4A25628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8"/>
            <a:ext cx="2948781" cy="499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4" tIns="45787" rIns="91574" bIns="45787" numCol="1" anchor="t" anchorCtr="0" compatLnSpc="1">
            <a:prstTxWarp prst="textNoShape">
              <a:avLst/>
            </a:prstTxWarp>
          </a:bodyPr>
          <a:lstStyle>
            <a:lvl1pPr defTabSz="91588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48" y="8"/>
            <a:ext cx="2948781" cy="499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4" tIns="45787" rIns="91574" bIns="45787" numCol="1" anchor="t" anchorCtr="0" compatLnSpc="1">
            <a:prstTxWarp prst="textNoShape">
              <a:avLst/>
            </a:prstTxWarp>
          </a:bodyPr>
          <a:lstStyle>
            <a:lvl1pPr algn="r" defTabSz="91588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724761"/>
            <a:ext cx="5445128" cy="4475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4" tIns="45787" rIns="91574" bIns="457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43165"/>
            <a:ext cx="2948781" cy="499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4" tIns="45787" rIns="91574" bIns="45787" numCol="1" anchor="b" anchorCtr="0" compatLnSpc="1">
            <a:prstTxWarp prst="textNoShape">
              <a:avLst/>
            </a:prstTxWarp>
          </a:bodyPr>
          <a:lstStyle>
            <a:lvl1pPr defTabSz="91588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48" y="9443165"/>
            <a:ext cx="2948781" cy="499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4" tIns="45787" rIns="91574" bIns="45787" numCol="1" anchor="b" anchorCtr="0" compatLnSpc="1">
            <a:prstTxWarp prst="textNoShape">
              <a:avLst/>
            </a:prstTxWarp>
          </a:bodyPr>
          <a:lstStyle>
            <a:lvl1pPr algn="r" defTabSz="91588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B48C101-3077-43D1-A8AD-3E5A6D10CF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9613" y="744538"/>
            <a:ext cx="5386387" cy="37290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48C101-3077-43D1-A8AD-3E5A6D10CF4E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48C101-3077-43D1-A8AD-3E5A6D10CF4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48C101-3077-43D1-A8AD-3E5A6D10CF4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3810"/>
            <a:fld id="{D25B0C2E-B6F4-432C-A1AD-5F7CB957223B}" type="slidenum">
              <a:rPr lang="en-US" smtClean="0"/>
              <a:pPr defTabSz="913810"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gray">
          <a:xfrm>
            <a:off x="3163824" y="356882"/>
            <a:ext cx="6629400" cy="285750"/>
          </a:xfrm>
          <a:prstGeom prst="rect">
            <a:avLst/>
          </a:prstGeom>
          <a:solidFill>
            <a:srgbClr val="1F497D"/>
          </a:solidFill>
          <a:ln w="12700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54000" tIns="54000" rIns="54000" bIns="54000" anchor="ctr" anchorCtr="1"/>
          <a:lstStyle/>
          <a:p>
            <a:pPr>
              <a:defRPr/>
            </a:pPr>
            <a:endParaRPr lang="ru-RU"/>
          </a:p>
        </p:txBody>
      </p:sp>
      <p:sp>
        <p:nvSpPr>
          <p:cNvPr id="5" name="Text Box 17"/>
          <p:cNvSpPr txBox="1">
            <a:spLocks noChangeArrowheads="1"/>
          </p:cNvSpPr>
          <p:nvPr userDrawn="1"/>
        </p:nvSpPr>
        <p:spPr bwMode="auto">
          <a:xfrm>
            <a:off x="3167063" y="368303"/>
            <a:ext cx="66135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1F5DA00-05CE-47CB-9AFC-70BFCAE0D7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3153600" y="2350800"/>
            <a:ext cx="6408000" cy="1252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/>
          <a:lstStyle>
            <a:lvl1pPr algn="l">
              <a:defRPr sz="2800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3153600" y="3888000"/>
            <a:ext cx="6408000" cy="982800"/>
          </a:xfrm>
          <a:prstGeom prst="rect">
            <a:avLst/>
          </a:prstGeom>
        </p:spPr>
        <p:txBody>
          <a:bodyPr/>
          <a:lstStyle>
            <a:lvl1pPr>
              <a:defRPr sz="1600" b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028" name="Group 4"/>
          <p:cNvGrpSpPr>
            <a:grpSpLocks noChangeAspect="1"/>
          </p:cNvGrpSpPr>
          <p:nvPr userDrawn="1"/>
        </p:nvGrpSpPr>
        <p:grpSpPr bwMode="auto">
          <a:xfrm>
            <a:off x="403303" y="304800"/>
            <a:ext cx="2212848" cy="306100"/>
            <a:chOff x="0" y="1755"/>
            <a:chExt cx="2082" cy="288"/>
          </a:xfrm>
        </p:grpSpPr>
        <p:sp>
          <p:nvSpPr>
            <p:cNvPr id="1027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0" y="1755"/>
              <a:ext cx="208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5"/>
            <p:cNvSpPr>
              <a:spLocks noEditPoints="1"/>
            </p:cNvSpPr>
            <p:nvPr userDrawn="1"/>
          </p:nvSpPr>
          <p:spPr bwMode="auto">
            <a:xfrm>
              <a:off x="427" y="1765"/>
              <a:ext cx="187" cy="268"/>
            </a:xfrm>
            <a:custGeom>
              <a:avLst/>
              <a:gdLst/>
              <a:ahLst/>
              <a:cxnLst>
                <a:cxn ang="0">
                  <a:pos x="67" y="100"/>
                </a:cxn>
                <a:cxn ang="0">
                  <a:pos x="91" y="100"/>
                </a:cxn>
                <a:cxn ang="0">
                  <a:pos x="115" y="105"/>
                </a:cxn>
                <a:cxn ang="0">
                  <a:pos x="125" y="105"/>
                </a:cxn>
                <a:cxn ang="0">
                  <a:pos x="139" y="105"/>
                </a:cxn>
                <a:cxn ang="0">
                  <a:pos x="149" y="110"/>
                </a:cxn>
                <a:cxn ang="0">
                  <a:pos x="153" y="120"/>
                </a:cxn>
                <a:cxn ang="0">
                  <a:pos x="163" y="124"/>
                </a:cxn>
                <a:cxn ang="0">
                  <a:pos x="168" y="134"/>
                </a:cxn>
                <a:cxn ang="0">
                  <a:pos x="177" y="139"/>
                </a:cxn>
                <a:cxn ang="0">
                  <a:pos x="177" y="148"/>
                </a:cxn>
                <a:cxn ang="0">
                  <a:pos x="182" y="163"/>
                </a:cxn>
                <a:cxn ang="0">
                  <a:pos x="187" y="172"/>
                </a:cxn>
                <a:cxn ang="0">
                  <a:pos x="187" y="182"/>
                </a:cxn>
                <a:cxn ang="0">
                  <a:pos x="187" y="192"/>
                </a:cxn>
                <a:cxn ang="0">
                  <a:pos x="182" y="206"/>
                </a:cxn>
                <a:cxn ang="0">
                  <a:pos x="182" y="216"/>
                </a:cxn>
                <a:cxn ang="0">
                  <a:pos x="177" y="225"/>
                </a:cxn>
                <a:cxn ang="0">
                  <a:pos x="173" y="235"/>
                </a:cxn>
                <a:cxn ang="0">
                  <a:pos x="168" y="240"/>
                </a:cxn>
                <a:cxn ang="0">
                  <a:pos x="158" y="249"/>
                </a:cxn>
                <a:cxn ang="0">
                  <a:pos x="153" y="254"/>
                </a:cxn>
                <a:cxn ang="0">
                  <a:pos x="144" y="259"/>
                </a:cxn>
                <a:cxn ang="0">
                  <a:pos x="134" y="264"/>
                </a:cxn>
                <a:cxn ang="0">
                  <a:pos x="125" y="268"/>
                </a:cxn>
                <a:cxn ang="0">
                  <a:pos x="110" y="268"/>
                </a:cxn>
                <a:cxn ang="0">
                  <a:pos x="91" y="268"/>
                </a:cxn>
                <a:cxn ang="0">
                  <a:pos x="72" y="268"/>
                </a:cxn>
                <a:cxn ang="0">
                  <a:pos x="53" y="268"/>
                </a:cxn>
                <a:cxn ang="0">
                  <a:pos x="38" y="268"/>
                </a:cxn>
                <a:cxn ang="0">
                  <a:pos x="173" y="0"/>
                </a:cxn>
                <a:cxn ang="0">
                  <a:pos x="58" y="153"/>
                </a:cxn>
                <a:cxn ang="0">
                  <a:pos x="67" y="220"/>
                </a:cxn>
                <a:cxn ang="0">
                  <a:pos x="86" y="216"/>
                </a:cxn>
                <a:cxn ang="0">
                  <a:pos x="96" y="216"/>
                </a:cxn>
                <a:cxn ang="0">
                  <a:pos x="101" y="216"/>
                </a:cxn>
                <a:cxn ang="0">
                  <a:pos x="105" y="211"/>
                </a:cxn>
                <a:cxn ang="0">
                  <a:pos x="110" y="206"/>
                </a:cxn>
                <a:cxn ang="0">
                  <a:pos x="115" y="201"/>
                </a:cxn>
                <a:cxn ang="0">
                  <a:pos x="115" y="192"/>
                </a:cxn>
                <a:cxn ang="0">
                  <a:pos x="120" y="187"/>
                </a:cxn>
                <a:cxn ang="0">
                  <a:pos x="115" y="177"/>
                </a:cxn>
                <a:cxn ang="0">
                  <a:pos x="115" y="168"/>
                </a:cxn>
                <a:cxn ang="0">
                  <a:pos x="110" y="163"/>
                </a:cxn>
                <a:cxn ang="0">
                  <a:pos x="105" y="158"/>
                </a:cxn>
                <a:cxn ang="0">
                  <a:pos x="101" y="158"/>
                </a:cxn>
                <a:cxn ang="0">
                  <a:pos x="96" y="153"/>
                </a:cxn>
                <a:cxn ang="0">
                  <a:pos x="91" y="153"/>
                </a:cxn>
                <a:cxn ang="0">
                  <a:pos x="77" y="153"/>
                </a:cxn>
                <a:cxn ang="0">
                  <a:pos x="62" y="153"/>
                </a:cxn>
              </a:cxnLst>
              <a:rect l="0" t="0" r="r" b="b"/>
              <a:pathLst>
                <a:path w="187" h="268">
                  <a:moveTo>
                    <a:pt x="58" y="52"/>
                  </a:moveTo>
                  <a:lnTo>
                    <a:pt x="58" y="100"/>
                  </a:lnTo>
                  <a:lnTo>
                    <a:pt x="67" y="100"/>
                  </a:lnTo>
                  <a:lnTo>
                    <a:pt x="77" y="100"/>
                  </a:lnTo>
                  <a:lnTo>
                    <a:pt x="86" y="100"/>
                  </a:lnTo>
                  <a:lnTo>
                    <a:pt x="91" y="100"/>
                  </a:lnTo>
                  <a:lnTo>
                    <a:pt x="101" y="100"/>
                  </a:lnTo>
                  <a:lnTo>
                    <a:pt x="110" y="105"/>
                  </a:lnTo>
                  <a:lnTo>
                    <a:pt x="115" y="105"/>
                  </a:lnTo>
                  <a:lnTo>
                    <a:pt x="120" y="105"/>
                  </a:lnTo>
                  <a:lnTo>
                    <a:pt x="125" y="105"/>
                  </a:lnTo>
                  <a:lnTo>
                    <a:pt x="125" y="105"/>
                  </a:lnTo>
                  <a:lnTo>
                    <a:pt x="129" y="105"/>
                  </a:lnTo>
                  <a:lnTo>
                    <a:pt x="134" y="105"/>
                  </a:lnTo>
                  <a:lnTo>
                    <a:pt x="139" y="105"/>
                  </a:lnTo>
                  <a:lnTo>
                    <a:pt x="139" y="110"/>
                  </a:lnTo>
                  <a:lnTo>
                    <a:pt x="144" y="110"/>
                  </a:lnTo>
                  <a:lnTo>
                    <a:pt x="149" y="110"/>
                  </a:lnTo>
                  <a:lnTo>
                    <a:pt x="149" y="115"/>
                  </a:lnTo>
                  <a:lnTo>
                    <a:pt x="153" y="115"/>
                  </a:lnTo>
                  <a:lnTo>
                    <a:pt x="153" y="120"/>
                  </a:lnTo>
                  <a:lnTo>
                    <a:pt x="158" y="120"/>
                  </a:lnTo>
                  <a:lnTo>
                    <a:pt x="158" y="120"/>
                  </a:lnTo>
                  <a:lnTo>
                    <a:pt x="163" y="124"/>
                  </a:lnTo>
                  <a:lnTo>
                    <a:pt x="163" y="124"/>
                  </a:lnTo>
                  <a:lnTo>
                    <a:pt x="168" y="129"/>
                  </a:lnTo>
                  <a:lnTo>
                    <a:pt x="168" y="134"/>
                  </a:lnTo>
                  <a:lnTo>
                    <a:pt x="173" y="134"/>
                  </a:lnTo>
                  <a:lnTo>
                    <a:pt x="173" y="139"/>
                  </a:lnTo>
                  <a:lnTo>
                    <a:pt x="177" y="139"/>
                  </a:lnTo>
                  <a:lnTo>
                    <a:pt x="177" y="144"/>
                  </a:lnTo>
                  <a:lnTo>
                    <a:pt x="177" y="148"/>
                  </a:lnTo>
                  <a:lnTo>
                    <a:pt x="177" y="148"/>
                  </a:lnTo>
                  <a:lnTo>
                    <a:pt x="182" y="153"/>
                  </a:lnTo>
                  <a:lnTo>
                    <a:pt x="182" y="158"/>
                  </a:lnTo>
                  <a:lnTo>
                    <a:pt x="182" y="163"/>
                  </a:lnTo>
                  <a:lnTo>
                    <a:pt x="182" y="163"/>
                  </a:lnTo>
                  <a:lnTo>
                    <a:pt x="182" y="168"/>
                  </a:lnTo>
                  <a:lnTo>
                    <a:pt x="187" y="172"/>
                  </a:lnTo>
                  <a:lnTo>
                    <a:pt x="187" y="177"/>
                  </a:lnTo>
                  <a:lnTo>
                    <a:pt x="187" y="182"/>
                  </a:lnTo>
                  <a:lnTo>
                    <a:pt x="187" y="182"/>
                  </a:lnTo>
                  <a:lnTo>
                    <a:pt x="187" y="187"/>
                  </a:lnTo>
                  <a:lnTo>
                    <a:pt x="187" y="192"/>
                  </a:lnTo>
                  <a:lnTo>
                    <a:pt x="187" y="192"/>
                  </a:lnTo>
                  <a:lnTo>
                    <a:pt x="182" y="196"/>
                  </a:lnTo>
                  <a:lnTo>
                    <a:pt x="182" y="201"/>
                  </a:lnTo>
                  <a:lnTo>
                    <a:pt x="182" y="206"/>
                  </a:lnTo>
                  <a:lnTo>
                    <a:pt x="182" y="206"/>
                  </a:lnTo>
                  <a:lnTo>
                    <a:pt x="182" y="211"/>
                  </a:lnTo>
                  <a:lnTo>
                    <a:pt x="182" y="216"/>
                  </a:lnTo>
                  <a:lnTo>
                    <a:pt x="177" y="216"/>
                  </a:lnTo>
                  <a:lnTo>
                    <a:pt x="177" y="220"/>
                  </a:lnTo>
                  <a:lnTo>
                    <a:pt x="177" y="225"/>
                  </a:lnTo>
                  <a:lnTo>
                    <a:pt x="177" y="225"/>
                  </a:lnTo>
                  <a:lnTo>
                    <a:pt x="173" y="230"/>
                  </a:lnTo>
                  <a:lnTo>
                    <a:pt x="173" y="235"/>
                  </a:lnTo>
                  <a:lnTo>
                    <a:pt x="168" y="235"/>
                  </a:lnTo>
                  <a:lnTo>
                    <a:pt x="168" y="240"/>
                  </a:lnTo>
                  <a:lnTo>
                    <a:pt x="168" y="240"/>
                  </a:lnTo>
                  <a:lnTo>
                    <a:pt x="163" y="244"/>
                  </a:lnTo>
                  <a:lnTo>
                    <a:pt x="163" y="244"/>
                  </a:lnTo>
                  <a:lnTo>
                    <a:pt x="158" y="249"/>
                  </a:lnTo>
                  <a:lnTo>
                    <a:pt x="158" y="249"/>
                  </a:lnTo>
                  <a:lnTo>
                    <a:pt x="153" y="254"/>
                  </a:lnTo>
                  <a:lnTo>
                    <a:pt x="153" y="254"/>
                  </a:lnTo>
                  <a:lnTo>
                    <a:pt x="149" y="259"/>
                  </a:lnTo>
                  <a:lnTo>
                    <a:pt x="149" y="259"/>
                  </a:lnTo>
                  <a:lnTo>
                    <a:pt x="144" y="259"/>
                  </a:lnTo>
                  <a:lnTo>
                    <a:pt x="139" y="264"/>
                  </a:lnTo>
                  <a:lnTo>
                    <a:pt x="139" y="264"/>
                  </a:lnTo>
                  <a:lnTo>
                    <a:pt x="134" y="264"/>
                  </a:lnTo>
                  <a:lnTo>
                    <a:pt x="129" y="268"/>
                  </a:lnTo>
                  <a:lnTo>
                    <a:pt x="129" y="268"/>
                  </a:lnTo>
                  <a:lnTo>
                    <a:pt x="125" y="268"/>
                  </a:lnTo>
                  <a:lnTo>
                    <a:pt x="120" y="268"/>
                  </a:lnTo>
                  <a:lnTo>
                    <a:pt x="115" y="268"/>
                  </a:lnTo>
                  <a:lnTo>
                    <a:pt x="110" y="268"/>
                  </a:lnTo>
                  <a:lnTo>
                    <a:pt x="105" y="268"/>
                  </a:lnTo>
                  <a:lnTo>
                    <a:pt x="101" y="268"/>
                  </a:lnTo>
                  <a:lnTo>
                    <a:pt x="91" y="268"/>
                  </a:lnTo>
                  <a:lnTo>
                    <a:pt x="86" y="268"/>
                  </a:lnTo>
                  <a:lnTo>
                    <a:pt x="82" y="268"/>
                  </a:lnTo>
                  <a:lnTo>
                    <a:pt x="72" y="268"/>
                  </a:lnTo>
                  <a:lnTo>
                    <a:pt x="67" y="268"/>
                  </a:lnTo>
                  <a:lnTo>
                    <a:pt x="62" y="268"/>
                  </a:lnTo>
                  <a:lnTo>
                    <a:pt x="53" y="268"/>
                  </a:lnTo>
                  <a:lnTo>
                    <a:pt x="48" y="268"/>
                  </a:lnTo>
                  <a:lnTo>
                    <a:pt x="43" y="268"/>
                  </a:lnTo>
                  <a:lnTo>
                    <a:pt x="38" y="268"/>
                  </a:lnTo>
                  <a:lnTo>
                    <a:pt x="0" y="268"/>
                  </a:lnTo>
                  <a:lnTo>
                    <a:pt x="0" y="0"/>
                  </a:lnTo>
                  <a:lnTo>
                    <a:pt x="173" y="0"/>
                  </a:lnTo>
                  <a:lnTo>
                    <a:pt x="153" y="52"/>
                  </a:lnTo>
                  <a:lnTo>
                    <a:pt x="58" y="52"/>
                  </a:lnTo>
                  <a:close/>
                  <a:moveTo>
                    <a:pt x="58" y="153"/>
                  </a:moveTo>
                  <a:lnTo>
                    <a:pt x="58" y="216"/>
                  </a:lnTo>
                  <a:lnTo>
                    <a:pt x="62" y="220"/>
                  </a:lnTo>
                  <a:lnTo>
                    <a:pt x="67" y="220"/>
                  </a:lnTo>
                  <a:lnTo>
                    <a:pt x="72" y="220"/>
                  </a:lnTo>
                  <a:lnTo>
                    <a:pt x="82" y="216"/>
                  </a:lnTo>
                  <a:lnTo>
                    <a:pt x="86" y="216"/>
                  </a:lnTo>
                  <a:lnTo>
                    <a:pt x="91" y="216"/>
                  </a:lnTo>
                  <a:lnTo>
                    <a:pt x="96" y="216"/>
                  </a:lnTo>
                  <a:lnTo>
                    <a:pt x="96" y="216"/>
                  </a:lnTo>
                  <a:lnTo>
                    <a:pt x="101" y="216"/>
                  </a:lnTo>
                  <a:lnTo>
                    <a:pt x="101" y="216"/>
                  </a:lnTo>
                  <a:lnTo>
                    <a:pt x="101" y="216"/>
                  </a:lnTo>
                  <a:lnTo>
                    <a:pt x="101" y="216"/>
                  </a:lnTo>
                  <a:lnTo>
                    <a:pt x="105" y="216"/>
                  </a:lnTo>
                  <a:lnTo>
                    <a:pt x="105" y="211"/>
                  </a:lnTo>
                  <a:lnTo>
                    <a:pt x="110" y="211"/>
                  </a:lnTo>
                  <a:lnTo>
                    <a:pt x="110" y="211"/>
                  </a:lnTo>
                  <a:lnTo>
                    <a:pt x="110" y="206"/>
                  </a:lnTo>
                  <a:lnTo>
                    <a:pt x="115" y="206"/>
                  </a:lnTo>
                  <a:lnTo>
                    <a:pt x="115" y="201"/>
                  </a:lnTo>
                  <a:lnTo>
                    <a:pt x="115" y="201"/>
                  </a:lnTo>
                  <a:lnTo>
                    <a:pt x="115" y="196"/>
                  </a:lnTo>
                  <a:lnTo>
                    <a:pt x="115" y="196"/>
                  </a:lnTo>
                  <a:lnTo>
                    <a:pt x="115" y="192"/>
                  </a:lnTo>
                  <a:lnTo>
                    <a:pt x="120" y="192"/>
                  </a:lnTo>
                  <a:lnTo>
                    <a:pt x="120" y="187"/>
                  </a:lnTo>
                  <a:lnTo>
                    <a:pt x="120" y="187"/>
                  </a:lnTo>
                  <a:lnTo>
                    <a:pt x="120" y="182"/>
                  </a:lnTo>
                  <a:lnTo>
                    <a:pt x="120" y="177"/>
                  </a:lnTo>
                  <a:lnTo>
                    <a:pt x="115" y="177"/>
                  </a:lnTo>
                  <a:lnTo>
                    <a:pt x="115" y="172"/>
                  </a:lnTo>
                  <a:lnTo>
                    <a:pt x="115" y="172"/>
                  </a:lnTo>
                  <a:lnTo>
                    <a:pt x="115" y="168"/>
                  </a:lnTo>
                  <a:lnTo>
                    <a:pt x="115" y="168"/>
                  </a:lnTo>
                  <a:lnTo>
                    <a:pt x="110" y="163"/>
                  </a:lnTo>
                  <a:lnTo>
                    <a:pt x="110" y="163"/>
                  </a:lnTo>
                  <a:lnTo>
                    <a:pt x="110" y="163"/>
                  </a:lnTo>
                  <a:lnTo>
                    <a:pt x="105" y="158"/>
                  </a:lnTo>
                  <a:lnTo>
                    <a:pt x="105" y="158"/>
                  </a:lnTo>
                  <a:lnTo>
                    <a:pt x="105" y="158"/>
                  </a:lnTo>
                  <a:lnTo>
                    <a:pt x="101" y="158"/>
                  </a:lnTo>
                  <a:lnTo>
                    <a:pt x="101" y="158"/>
                  </a:lnTo>
                  <a:lnTo>
                    <a:pt x="101" y="158"/>
                  </a:lnTo>
                  <a:lnTo>
                    <a:pt x="101" y="153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91" y="153"/>
                  </a:lnTo>
                  <a:lnTo>
                    <a:pt x="86" y="153"/>
                  </a:lnTo>
                  <a:lnTo>
                    <a:pt x="82" y="153"/>
                  </a:lnTo>
                  <a:lnTo>
                    <a:pt x="77" y="153"/>
                  </a:lnTo>
                  <a:lnTo>
                    <a:pt x="72" y="153"/>
                  </a:lnTo>
                  <a:lnTo>
                    <a:pt x="67" y="153"/>
                  </a:lnTo>
                  <a:lnTo>
                    <a:pt x="62" y="153"/>
                  </a:lnTo>
                  <a:lnTo>
                    <a:pt x="58" y="153"/>
                  </a:lnTo>
                  <a:close/>
                </a:path>
              </a:pathLst>
            </a:custGeom>
            <a:solidFill>
              <a:srgbClr val="0B29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 noEditPoints="1"/>
            </p:cNvSpPr>
            <p:nvPr userDrawn="1"/>
          </p:nvSpPr>
          <p:spPr bwMode="auto">
            <a:xfrm>
              <a:off x="10" y="1765"/>
              <a:ext cx="187" cy="268"/>
            </a:xfrm>
            <a:custGeom>
              <a:avLst/>
              <a:gdLst/>
              <a:ahLst/>
              <a:cxnLst>
                <a:cxn ang="0">
                  <a:pos x="115" y="72"/>
                </a:cxn>
                <a:cxn ang="0">
                  <a:pos x="115" y="67"/>
                </a:cxn>
                <a:cxn ang="0">
                  <a:pos x="110" y="62"/>
                </a:cxn>
                <a:cxn ang="0">
                  <a:pos x="105" y="57"/>
                </a:cxn>
                <a:cxn ang="0">
                  <a:pos x="100" y="52"/>
                </a:cxn>
                <a:cxn ang="0">
                  <a:pos x="91" y="52"/>
                </a:cxn>
                <a:cxn ang="0">
                  <a:pos x="86" y="105"/>
                </a:cxn>
                <a:cxn ang="0">
                  <a:pos x="100" y="105"/>
                </a:cxn>
                <a:cxn ang="0">
                  <a:pos x="105" y="100"/>
                </a:cxn>
                <a:cxn ang="0">
                  <a:pos x="110" y="100"/>
                </a:cxn>
                <a:cxn ang="0">
                  <a:pos x="115" y="91"/>
                </a:cxn>
                <a:cxn ang="0">
                  <a:pos x="115" y="86"/>
                </a:cxn>
                <a:cxn ang="0">
                  <a:pos x="115" y="81"/>
                </a:cxn>
                <a:cxn ang="0">
                  <a:pos x="120" y="177"/>
                </a:cxn>
                <a:cxn ang="0">
                  <a:pos x="115" y="172"/>
                </a:cxn>
                <a:cxn ang="0">
                  <a:pos x="110" y="163"/>
                </a:cxn>
                <a:cxn ang="0">
                  <a:pos x="105" y="158"/>
                </a:cxn>
                <a:cxn ang="0">
                  <a:pos x="100" y="158"/>
                </a:cxn>
                <a:cxn ang="0">
                  <a:pos x="91" y="158"/>
                </a:cxn>
                <a:cxn ang="0">
                  <a:pos x="86" y="216"/>
                </a:cxn>
                <a:cxn ang="0">
                  <a:pos x="100" y="216"/>
                </a:cxn>
                <a:cxn ang="0">
                  <a:pos x="105" y="216"/>
                </a:cxn>
                <a:cxn ang="0">
                  <a:pos x="110" y="211"/>
                </a:cxn>
                <a:cxn ang="0">
                  <a:pos x="115" y="206"/>
                </a:cxn>
                <a:cxn ang="0">
                  <a:pos x="115" y="201"/>
                </a:cxn>
                <a:cxn ang="0">
                  <a:pos x="120" y="196"/>
                </a:cxn>
                <a:cxn ang="0">
                  <a:pos x="120" y="187"/>
                </a:cxn>
                <a:cxn ang="0">
                  <a:pos x="187" y="206"/>
                </a:cxn>
                <a:cxn ang="0">
                  <a:pos x="187" y="220"/>
                </a:cxn>
                <a:cxn ang="0">
                  <a:pos x="177" y="230"/>
                </a:cxn>
                <a:cxn ang="0">
                  <a:pos x="172" y="244"/>
                </a:cxn>
                <a:cxn ang="0">
                  <a:pos x="163" y="254"/>
                </a:cxn>
                <a:cxn ang="0">
                  <a:pos x="153" y="259"/>
                </a:cxn>
                <a:cxn ang="0">
                  <a:pos x="139" y="268"/>
                </a:cxn>
                <a:cxn ang="0">
                  <a:pos x="124" y="268"/>
                </a:cxn>
                <a:cxn ang="0">
                  <a:pos x="105" y="268"/>
                </a:cxn>
                <a:cxn ang="0">
                  <a:pos x="91" y="268"/>
                </a:cxn>
                <a:cxn ang="0">
                  <a:pos x="91" y="0"/>
                </a:cxn>
                <a:cxn ang="0">
                  <a:pos x="100" y="0"/>
                </a:cxn>
                <a:cxn ang="0">
                  <a:pos x="110" y="0"/>
                </a:cxn>
                <a:cxn ang="0">
                  <a:pos x="129" y="4"/>
                </a:cxn>
                <a:cxn ang="0">
                  <a:pos x="144" y="9"/>
                </a:cxn>
                <a:cxn ang="0">
                  <a:pos x="158" y="19"/>
                </a:cxn>
                <a:cxn ang="0">
                  <a:pos x="167" y="28"/>
                </a:cxn>
                <a:cxn ang="0">
                  <a:pos x="172" y="38"/>
                </a:cxn>
                <a:cxn ang="0">
                  <a:pos x="177" y="52"/>
                </a:cxn>
                <a:cxn ang="0">
                  <a:pos x="177" y="67"/>
                </a:cxn>
                <a:cxn ang="0">
                  <a:pos x="177" y="81"/>
                </a:cxn>
                <a:cxn ang="0">
                  <a:pos x="172" y="91"/>
                </a:cxn>
                <a:cxn ang="0">
                  <a:pos x="167" y="105"/>
                </a:cxn>
                <a:cxn ang="0">
                  <a:pos x="158" y="110"/>
                </a:cxn>
                <a:cxn ang="0">
                  <a:pos x="148" y="120"/>
                </a:cxn>
                <a:cxn ang="0">
                  <a:pos x="134" y="124"/>
                </a:cxn>
                <a:cxn ang="0">
                  <a:pos x="148" y="129"/>
                </a:cxn>
                <a:cxn ang="0">
                  <a:pos x="158" y="134"/>
                </a:cxn>
                <a:cxn ang="0">
                  <a:pos x="167" y="144"/>
                </a:cxn>
                <a:cxn ang="0">
                  <a:pos x="172" y="148"/>
                </a:cxn>
                <a:cxn ang="0">
                  <a:pos x="182" y="158"/>
                </a:cxn>
                <a:cxn ang="0">
                  <a:pos x="187" y="168"/>
                </a:cxn>
                <a:cxn ang="0">
                  <a:pos x="187" y="182"/>
                </a:cxn>
                <a:cxn ang="0">
                  <a:pos x="187" y="196"/>
                </a:cxn>
              </a:cxnLst>
              <a:rect l="0" t="0" r="r" b="b"/>
              <a:pathLst>
                <a:path w="187" h="268">
                  <a:moveTo>
                    <a:pt x="115" y="81"/>
                  </a:moveTo>
                  <a:lnTo>
                    <a:pt x="115" y="76"/>
                  </a:lnTo>
                  <a:lnTo>
                    <a:pt x="115" y="76"/>
                  </a:lnTo>
                  <a:lnTo>
                    <a:pt x="115" y="72"/>
                  </a:lnTo>
                  <a:lnTo>
                    <a:pt x="115" y="72"/>
                  </a:lnTo>
                  <a:lnTo>
                    <a:pt x="115" y="72"/>
                  </a:lnTo>
                  <a:lnTo>
                    <a:pt x="115" y="67"/>
                  </a:lnTo>
                  <a:lnTo>
                    <a:pt x="115" y="67"/>
                  </a:lnTo>
                  <a:lnTo>
                    <a:pt x="115" y="67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0" y="57"/>
                  </a:lnTo>
                  <a:lnTo>
                    <a:pt x="105" y="57"/>
                  </a:lnTo>
                  <a:lnTo>
                    <a:pt x="105" y="57"/>
                  </a:lnTo>
                  <a:lnTo>
                    <a:pt x="105" y="57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1" y="52"/>
                  </a:lnTo>
                  <a:lnTo>
                    <a:pt x="91" y="52"/>
                  </a:lnTo>
                  <a:lnTo>
                    <a:pt x="86" y="52"/>
                  </a:lnTo>
                  <a:lnTo>
                    <a:pt x="57" y="52"/>
                  </a:lnTo>
                  <a:lnTo>
                    <a:pt x="57" y="105"/>
                  </a:lnTo>
                  <a:lnTo>
                    <a:pt x="86" y="105"/>
                  </a:lnTo>
                  <a:lnTo>
                    <a:pt x="91" y="105"/>
                  </a:lnTo>
                  <a:lnTo>
                    <a:pt x="91" y="105"/>
                  </a:lnTo>
                  <a:lnTo>
                    <a:pt x="96" y="105"/>
                  </a:lnTo>
                  <a:lnTo>
                    <a:pt x="100" y="105"/>
                  </a:lnTo>
                  <a:lnTo>
                    <a:pt x="100" y="105"/>
                  </a:lnTo>
                  <a:lnTo>
                    <a:pt x="100" y="105"/>
                  </a:lnTo>
                  <a:lnTo>
                    <a:pt x="105" y="100"/>
                  </a:lnTo>
                  <a:lnTo>
                    <a:pt x="105" y="100"/>
                  </a:lnTo>
                  <a:lnTo>
                    <a:pt x="105" y="100"/>
                  </a:lnTo>
                  <a:lnTo>
                    <a:pt x="105" y="100"/>
                  </a:lnTo>
                  <a:lnTo>
                    <a:pt x="110" y="100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0" y="96"/>
                  </a:lnTo>
                  <a:lnTo>
                    <a:pt x="110" y="96"/>
                  </a:lnTo>
                  <a:lnTo>
                    <a:pt x="115" y="91"/>
                  </a:lnTo>
                  <a:lnTo>
                    <a:pt x="115" y="91"/>
                  </a:lnTo>
                  <a:lnTo>
                    <a:pt x="115" y="91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15" y="81"/>
                  </a:lnTo>
                  <a:lnTo>
                    <a:pt x="115" y="81"/>
                  </a:lnTo>
                  <a:lnTo>
                    <a:pt x="115" y="81"/>
                  </a:lnTo>
                  <a:close/>
                  <a:moveTo>
                    <a:pt x="120" y="187"/>
                  </a:moveTo>
                  <a:lnTo>
                    <a:pt x="120" y="182"/>
                  </a:lnTo>
                  <a:lnTo>
                    <a:pt x="120" y="182"/>
                  </a:lnTo>
                  <a:lnTo>
                    <a:pt x="120" y="177"/>
                  </a:lnTo>
                  <a:lnTo>
                    <a:pt x="120" y="177"/>
                  </a:lnTo>
                  <a:lnTo>
                    <a:pt x="120" y="177"/>
                  </a:lnTo>
                  <a:lnTo>
                    <a:pt x="120" y="172"/>
                  </a:lnTo>
                  <a:lnTo>
                    <a:pt x="115" y="172"/>
                  </a:lnTo>
                  <a:lnTo>
                    <a:pt x="115" y="168"/>
                  </a:lnTo>
                  <a:lnTo>
                    <a:pt x="115" y="168"/>
                  </a:lnTo>
                  <a:lnTo>
                    <a:pt x="115" y="168"/>
                  </a:lnTo>
                  <a:lnTo>
                    <a:pt x="110" y="163"/>
                  </a:lnTo>
                  <a:lnTo>
                    <a:pt x="110" y="163"/>
                  </a:lnTo>
                  <a:lnTo>
                    <a:pt x="110" y="163"/>
                  </a:lnTo>
                  <a:lnTo>
                    <a:pt x="110" y="158"/>
                  </a:lnTo>
                  <a:lnTo>
                    <a:pt x="105" y="158"/>
                  </a:lnTo>
                  <a:lnTo>
                    <a:pt x="105" y="158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91" y="158"/>
                  </a:lnTo>
                  <a:lnTo>
                    <a:pt x="91" y="158"/>
                  </a:lnTo>
                  <a:lnTo>
                    <a:pt x="86" y="158"/>
                  </a:lnTo>
                  <a:lnTo>
                    <a:pt x="57" y="158"/>
                  </a:lnTo>
                  <a:lnTo>
                    <a:pt x="57" y="216"/>
                  </a:lnTo>
                  <a:lnTo>
                    <a:pt x="86" y="216"/>
                  </a:lnTo>
                  <a:lnTo>
                    <a:pt x="91" y="216"/>
                  </a:lnTo>
                  <a:lnTo>
                    <a:pt x="96" y="216"/>
                  </a:lnTo>
                  <a:lnTo>
                    <a:pt x="96" y="216"/>
                  </a:lnTo>
                  <a:lnTo>
                    <a:pt x="100" y="216"/>
                  </a:lnTo>
                  <a:lnTo>
                    <a:pt x="100" y="216"/>
                  </a:lnTo>
                  <a:lnTo>
                    <a:pt x="100" y="216"/>
                  </a:lnTo>
                  <a:lnTo>
                    <a:pt x="105" y="216"/>
                  </a:lnTo>
                  <a:lnTo>
                    <a:pt x="105" y="216"/>
                  </a:lnTo>
                  <a:lnTo>
                    <a:pt x="105" y="216"/>
                  </a:lnTo>
                  <a:lnTo>
                    <a:pt x="105" y="216"/>
                  </a:lnTo>
                  <a:lnTo>
                    <a:pt x="110" y="216"/>
                  </a:lnTo>
                  <a:lnTo>
                    <a:pt x="110" y="211"/>
                  </a:lnTo>
                  <a:lnTo>
                    <a:pt x="110" y="211"/>
                  </a:lnTo>
                  <a:lnTo>
                    <a:pt x="110" y="211"/>
                  </a:lnTo>
                  <a:lnTo>
                    <a:pt x="115" y="211"/>
                  </a:lnTo>
                  <a:lnTo>
                    <a:pt x="115" y="206"/>
                  </a:lnTo>
                  <a:lnTo>
                    <a:pt x="115" y="206"/>
                  </a:lnTo>
                  <a:lnTo>
                    <a:pt x="115" y="206"/>
                  </a:lnTo>
                  <a:lnTo>
                    <a:pt x="115" y="206"/>
                  </a:lnTo>
                  <a:lnTo>
                    <a:pt x="115" y="201"/>
                  </a:lnTo>
                  <a:lnTo>
                    <a:pt x="120" y="201"/>
                  </a:lnTo>
                  <a:lnTo>
                    <a:pt x="120" y="196"/>
                  </a:lnTo>
                  <a:lnTo>
                    <a:pt x="120" y="196"/>
                  </a:lnTo>
                  <a:lnTo>
                    <a:pt x="120" y="196"/>
                  </a:lnTo>
                  <a:lnTo>
                    <a:pt x="120" y="192"/>
                  </a:lnTo>
                  <a:lnTo>
                    <a:pt x="120" y="192"/>
                  </a:lnTo>
                  <a:lnTo>
                    <a:pt x="120" y="187"/>
                  </a:lnTo>
                  <a:lnTo>
                    <a:pt x="120" y="187"/>
                  </a:lnTo>
                  <a:close/>
                  <a:moveTo>
                    <a:pt x="187" y="196"/>
                  </a:moveTo>
                  <a:lnTo>
                    <a:pt x="187" y="196"/>
                  </a:lnTo>
                  <a:lnTo>
                    <a:pt x="187" y="201"/>
                  </a:lnTo>
                  <a:lnTo>
                    <a:pt x="187" y="206"/>
                  </a:lnTo>
                  <a:lnTo>
                    <a:pt x="187" y="206"/>
                  </a:lnTo>
                  <a:lnTo>
                    <a:pt x="187" y="211"/>
                  </a:lnTo>
                  <a:lnTo>
                    <a:pt x="187" y="216"/>
                  </a:lnTo>
                  <a:lnTo>
                    <a:pt x="187" y="220"/>
                  </a:lnTo>
                  <a:lnTo>
                    <a:pt x="182" y="220"/>
                  </a:lnTo>
                  <a:lnTo>
                    <a:pt x="182" y="225"/>
                  </a:lnTo>
                  <a:lnTo>
                    <a:pt x="182" y="230"/>
                  </a:lnTo>
                  <a:lnTo>
                    <a:pt x="177" y="230"/>
                  </a:lnTo>
                  <a:lnTo>
                    <a:pt x="177" y="235"/>
                  </a:lnTo>
                  <a:lnTo>
                    <a:pt x="177" y="235"/>
                  </a:lnTo>
                  <a:lnTo>
                    <a:pt x="172" y="240"/>
                  </a:lnTo>
                  <a:lnTo>
                    <a:pt x="172" y="244"/>
                  </a:lnTo>
                  <a:lnTo>
                    <a:pt x="172" y="244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3" y="254"/>
                  </a:lnTo>
                  <a:lnTo>
                    <a:pt x="163" y="254"/>
                  </a:lnTo>
                  <a:lnTo>
                    <a:pt x="158" y="254"/>
                  </a:lnTo>
                  <a:lnTo>
                    <a:pt x="153" y="259"/>
                  </a:lnTo>
                  <a:lnTo>
                    <a:pt x="153" y="259"/>
                  </a:lnTo>
                  <a:lnTo>
                    <a:pt x="148" y="264"/>
                  </a:lnTo>
                  <a:lnTo>
                    <a:pt x="144" y="264"/>
                  </a:lnTo>
                  <a:lnTo>
                    <a:pt x="144" y="264"/>
                  </a:lnTo>
                  <a:lnTo>
                    <a:pt x="139" y="268"/>
                  </a:lnTo>
                  <a:lnTo>
                    <a:pt x="134" y="268"/>
                  </a:lnTo>
                  <a:lnTo>
                    <a:pt x="129" y="268"/>
                  </a:lnTo>
                  <a:lnTo>
                    <a:pt x="129" y="268"/>
                  </a:lnTo>
                  <a:lnTo>
                    <a:pt x="124" y="268"/>
                  </a:lnTo>
                  <a:lnTo>
                    <a:pt x="120" y="268"/>
                  </a:lnTo>
                  <a:lnTo>
                    <a:pt x="115" y="268"/>
                  </a:lnTo>
                  <a:lnTo>
                    <a:pt x="110" y="268"/>
                  </a:lnTo>
                  <a:lnTo>
                    <a:pt x="105" y="268"/>
                  </a:lnTo>
                  <a:lnTo>
                    <a:pt x="105" y="268"/>
                  </a:lnTo>
                  <a:lnTo>
                    <a:pt x="100" y="268"/>
                  </a:lnTo>
                  <a:lnTo>
                    <a:pt x="96" y="268"/>
                  </a:lnTo>
                  <a:lnTo>
                    <a:pt x="91" y="268"/>
                  </a:lnTo>
                  <a:lnTo>
                    <a:pt x="86" y="268"/>
                  </a:lnTo>
                  <a:lnTo>
                    <a:pt x="0" y="268"/>
                  </a:lnTo>
                  <a:lnTo>
                    <a:pt x="0" y="0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15" y="0"/>
                  </a:lnTo>
                  <a:lnTo>
                    <a:pt x="120" y="0"/>
                  </a:lnTo>
                  <a:lnTo>
                    <a:pt x="124" y="4"/>
                  </a:lnTo>
                  <a:lnTo>
                    <a:pt x="129" y="4"/>
                  </a:lnTo>
                  <a:lnTo>
                    <a:pt x="134" y="4"/>
                  </a:lnTo>
                  <a:lnTo>
                    <a:pt x="139" y="4"/>
                  </a:lnTo>
                  <a:lnTo>
                    <a:pt x="139" y="9"/>
                  </a:lnTo>
                  <a:lnTo>
                    <a:pt x="144" y="9"/>
                  </a:lnTo>
                  <a:lnTo>
                    <a:pt x="148" y="9"/>
                  </a:lnTo>
                  <a:lnTo>
                    <a:pt x="148" y="14"/>
                  </a:lnTo>
                  <a:lnTo>
                    <a:pt x="153" y="14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63" y="24"/>
                  </a:lnTo>
                  <a:lnTo>
                    <a:pt x="163" y="28"/>
                  </a:lnTo>
                  <a:lnTo>
                    <a:pt x="167" y="28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2" y="38"/>
                  </a:lnTo>
                  <a:lnTo>
                    <a:pt x="172" y="38"/>
                  </a:lnTo>
                  <a:lnTo>
                    <a:pt x="172" y="43"/>
                  </a:lnTo>
                  <a:lnTo>
                    <a:pt x="172" y="48"/>
                  </a:lnTo>
                  <a:lnTo>
                    <a:pt x="177" y="48"/>
                  </a:lnTo>
                  <a:lnTo>
                    <a:pt x="177" y="52"/>
                  </a:lnTo>
                  <a:lnTo>
                    <a:pt x="177" y="57"/>
                  </a:lnTo>
                  <a:lnTo>
                    <a:pt x="177" y="62"/>
                  </a:lnTo>
                  <a:lnTo>
                    <a:pt x="177" y="62"/>
                  </a:lnTo>
                  <a:lnTo>
                    <a:pt x="177" y="67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6"/>
                  </a:lnTo>
                  <a:lnTo>
                    <a:pt x="177" y="81"/>
                  </a:lnTo>
                  <a:lnTo>
                    <a:pt x="177" y="86"/>
                  </a:lnTo>
                  <a:lnTo>
                    <a:pt x="177" y="86"/>
                  </a:lnTo>
                  <a:lnTo>
                    <a:pt x="172" y="91"/>
                  </a:lnTo>
                  <a:lnTo>
                    <a:pt x="172" y="91"/>
                  </a:lnTo>
                  <a:lnTo>
                    <a:pt x="172" y="96"/>
                  </a:lnTo>
                  <a:lnTo>
                    <a:pt x="172" y="96"/>
                  </a:lnTo>
                  <a:lnTo>
                    <a:pt x="167" y="100"/>
                  </a:lnTo>
                  <a:lnTo>
                    <a:pt x="167" y="105"/>
                  </a:lnTo>
                  <a:lnTo>
                    <a:pt x="167" y="105"/>
                  </a:lnTo>
                  <a:lnTo>
                    <a:pt x="163" y="110"/>
                  </a:lnTo>
                  <a:lnTo>
                    <a:pt x="163" y="110"/>
                  </a:lnTo>
                  <a:lnTo>
                    <a:pt x="158" y="110"/>
                  </a:lnTo>
                  <a:lnTo>
                    <a:pt x="158" y="115"/>
                  </a:lnTo>
                  <a:lnTo>
                    <a:pt x="153" y="115"/>
                  </a:lnTo>
                  <a:lnTo>
                    <a:pt x="153" y="120"/>
                  </a:lnTo>
                  <a:lnTo>
                    <a:pt x="148" y="120"/>
                  </a:lnTo>
                  <a:lnTo>
                    <a:pt x="148" y="120"/>
                  </a:lnTo>
                  <a:lnTo>
                    <a:pt x="144" y="124"/>
                  </a:lnTo>
                  <a:lnTo>
                    <a:pt x="139" y="124"/>
                  </a:lnTo>
                  <a:lnTo>
                    <a:pt x="134" y="124"/>
                  </a:lnTo>
                  <a:lnTo>
                    <a:pt x="139" y="129"/>
                  </a:lnTo>
                  <a:lnTo>
                    <a:pt x="144" y="129"/>
                  </a:lnTo>
                  <a:lnTo>
                    <a:pt x="144" y="129"/>
                  </a:lnTo>
                  <a:lnTo>
                    <a:pt x="148" y="129"/>
                  </a:lnTo>
                  <a:lnTo>
                    <a:pt x="148" y="134"/>
                  </a:lnTo>
                  <a:lnTo>
                    <a:pt x="153" y="134"/>
                  </a:lnTo>
                  <a:lnTo>
                    <a:pt x="153" y="134"/>
                  </a:lnTo>
                  <a:lnTo>
                    <a:pt x="158" y="134"/>
                  </a:lnTo>
                  <a:lnTo>
                    <a:pt x="158" y="139"/>
                  </a:lnTo>
                  <a:lnTo>
                    <a:pt x="163" y="139"/>
                  </a:lnTo>
                  <a:lnTo>
                    <a:pt x="163" y="139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77" y="153"/>
                  </a:lnTo>
                  <a:lnTo>
                    <a:pt x="177" y="153"/>
                  </a:lnTo>
                  <a:lnTo>
                    <a:pt x="177" y="158"/>
                  </a:lnTo>
                  <a:lnTo>
                    <a:pt x="182" y="158"/>
                  </a:lnTo>
                  <a:lnTo>
                    <a:pt x="182" y="163"/>
                  </a:lnTo>
                  <a:lnTo>
                    <a:pt x="182" y="163"/>
                  </a:lnTo>
                  <a:lnTo>
                    <a:pt x="182" y="168"/>
                  </a:lnTo>
                  <a:lnTo>
                    <a:pt x="187" y="168"/>
                  </a:lnTo>
                  <a:lnTo>
                    <a:pt x="187" y="172"/>
                  </a:lnTo>
                  <a:lnTo>
                    <a:pt x="187" y="177"/>
                  </a:lnTo>
                  <a:lnTo>
                    <a:pt x="187" y="177"/>
                  </a:lnTo>
                  <a:lnTo>
                    <a:pt x="187" y="182"/>
                  </a:lnTo>
                  <a:lnTo>
                    <a:pt x="187" y="187"/>
                  </a:lnTo>
                  <a:lnTo>
                    <a:pt x="187" y="187"/>
                  </a:lnTo>
                  <a:lnTo>
                    <a:pt x="187" y="192"/>
                  </a:lnTo>
                  <a:lnTo>
                    <a:pt x="187" y="196"/>
                  </a:lnTo>
                  <a:close/>
                </a:path>
              </a:pathLst>
            </a:custGeom>
            <a:solidFill>
              <a:srgbClr val="002C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 noEditPoints="1"/>
            </p:cNvSpPr>
            <p:nvPr userDrawn="1"/>
          </p:nvSpPr>
          <p:spPr bwMode="auto">
            <a:xfrm>
              <a:off x="1717" y="1837"/>
              <a:ext cx="173" cy="211"/>
            </a:xfrm>
            <a:custGeom>
              <a:avLst/>
              <a:gdLst/>
              <a:ahLst/>
              <a:cxnLst>
                <a:cxn ang="0">
                  <a:pos x="82" y="115"/>
                </a:cxn>
                <a:cxn ang="0">
                  <a:pos x="72" y="120"/>
                </a:cxn>
                <a:cxn ang="0">
                  <a:pos x="63" y="124"/>
                </a:cxn>
                <a:cxn ang="0">
                  <a:pos x="58" y="129"/>
                </a:cxn>
                <a:cxn ang="0">
                  <a:pos x="58" y="139"/>
                </a:cxn>
                <a:cxn ang="0">
                  <a:pos x="53" y="148"/>
                </a:cxn>
                <a:cxn ang="0">
                  <a:pos x="58" y="163"/>
                </a:cxn>
                <a:cxn ang="0">
                  <a:pos x="68" y="168"/>
                </a:cxn>
                <a:cxn ang="0">
                  <a:pos x="77" y="172"/>
                </a:cxn>
                <a:cxn ang="0">
                  <a:pos x="87" y="172"/>
                </a:cxn>
                <a:cxn ang="0">
                  <a:pos x="96" y="168"/>
                </a:cxn>
                <a:cxn ang="0">
                  <a:pos x="101" y="158"/>
                </a:cxn>
                <a:cxn ang="0">
                  <a:pos x="144" y="211"/>
                </a:cxn>
                <a:cxn ang="0">
                  <a:pos x="135" y="206"/>
                </a:cxn>
                <a:cxn ang="0">
                  <a:pos x="125" y="196"/>
                </a:cxn>
                <a:cxn ang="0">
                  <a:pos x="120" y="187"/>
                </a:cxn>
                <a:cxn ang="0">
                  <a:pos x="111" y="196"/>
                </a:cxn>
                <a:cxn ang="0">
                  <a:pos x="106" y="201"/>
                </a:cxn>
                <a:cxn ang="0">
                  <a:pos x="92" y="206"/>
                </a:cxn>
                <a:cxn ang="0">
                  <a:pos x="77" y="211"/>
                </a:cxn>
                <a:cxn ang="0">
                  <a:pos x="63" y="211"/>
                </a:cxn>
                <a:cxn ang="0">
                  <a:pos x="44" y="206"/>
                </a:cxn>
                <a:cxn ang="0">
                  <a:pos x="29" y="201"/>
                </a:cxn>
                <a:cxn ang="0">
                  <a:pos x="20" y="196"/>
                </a:cxn>
                <a:cxn ang="0">
                  <a:pos x="10" y="182"/>
                </a:cxn>
                <a:cxn ang="0">
                  <a:pos x="5" y="168"/>
                </a:cxn>
                <a:cxn ang="0">
                  <a:pos x="0" y="153"/>
                </a:cxn>
                <a:cxn ang="0">
                  <a:pos x="0" y="129"/>
                </a:cxn>
                <a:cxn ang="0">
                  <a:pos x="10" y="115"/>
                </a:cxn>
                <a:cxn ang="0">
                  <a:pos x="20" y="100"/>
                </a:cxn>
                <a:cxn ang="0">
                  <a:pos x="34" y="91"/>
                </a:cxn>
                <a:cxn ang="0">
                  <a:pos x="53" y="81"/>
                </a:cxn>
                <a:cxn ang="0">
                  <a:pos x="77" y="81"/>
                </a:cxn>
                <a:cxn ang="0">
                  <a:pos x="101" y="76"/>
                </a:cxn>
                <a:cxn ang="0">
                  <a:pos x="106" y="67"/>
                </a:cxn>
                <a:cxn ang="0">
                  <a:pos x="106" y="52"/>
                </a:cxn>
                <a:cxn ang="0">
                  <a:pos x="101" y="48"/>
                </a:cxn>
                <a:cxn ang="0">
                  <a:pos x="96" y="43"/>
                </a:cxn>
                <a:cxn ang="0">
                  <a:pos x="82" y="43"/>
                </a:cxn>
                <a:cxn ang="0">
                  <a:pos x="63" y="43"/>
                </a:cxn>
                <a:cxn ang="0">
                  <a:pos x="48" y="52"/>
                </a:cxn>
                <a:cxn ang="0">
                  <a:pos x="24" y="62"/>
                </a:cxn>
                <a:cxn ang="0">
                  <a:pos x="20" y="19"/>
                </a:cxn>
                <a:cxn ang="0">
                  <a:pos x="39" y="9"/>
                </a:cxn>
                <a:cxn ang="0">
                  <a:pos x="58" y="4"/>
                </a:cxn>
                <a:cxn ang="0">
                  <a:pos x="72" y="0"/>
                </a:cxn>
                <a:cxn ang="0">
                  <a:pos x="92" y="0"/>
                </a:cxn>
                <a:cxn ang="0">
                  <a:pos x="106" y="0"/>
                </a:cxn>
                <a:cxn ang="0">
                  <a:pos x="120" y="0"/>
                </a:cxn>
                <a:cxn ang="0">
                  <a:pos x="130" y="4"/>
                </a:cxn>
                <a:cxn ang="0">
                  <a:pos x="140" y="14"/>
                </a:cxn>
                <a:cxn ang="0">
                  <a:pos x="144" y="19"/>
                </a:cxn>
                <a:cxn ang="0">
                  <a:pos x="149" y="28"/>
                </a:cxn>
                <a:cxn ang="0">
                  <a:pos x="154" y="38"/>
                </a:cxn>
                <a:cxn ang="0">
                  <a:pos x="159" y="57"/>
                </a:cxn>
                <a:cxn ang="0">
                  <a:pos x="154" y="148"/>
                </a:cxn>
                <a:cxn ang="0">
                  <a:pos x="159" y="163"/>
                </a:cxn>
                <a:cxn ang="0">
                  <a:pos x="164" y="172"/>
                </a:cxn>
              </a:cxnLst>
              <a:rect l="0" t="0" r="r" b="b"/>
              <a:pathLst>
                <a:path w="173" h="211">
                  <a:moveTo>
                    <a:pt x="101" y="115"/>
                  </a:moveTo>
                  <a:lnTo>
                    <a:pt x="96" y="115"/>
                  </a:lnTo>
                  <a:lnTo>
                    <a:pt x="92" y="115"/>
                  </a:lnTo>
                  <a:lnTo>
                    <a:pt x="87" y="115"/>
                  </a:lnTo>
                  <a:lnTo>
                    <a:pt x="82" y="115"/>
                  </a:lnTo>
                  <a:lnTo>
                    <a:pt x="77" y="115"/>
                  </a:lnTo>
                  <a:lnTo>
                    <a:pt x="77" y="120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58" y="129"/>
                  </a:lnTo>
                  <a:lnTo>
                    <a:pt x="58" y="129"/>
                  </a:lnTo>
                  <a:lnTo>
                    <a:pt x="58" y="129"/>
                  </a:lnTo>
                  <a:lnTo>
                    <a:pt x="58" y="134"/>
                  </a:lnTo>
                  <a:lnTo>
                    <a:pt x="58" y="134"/>
                  </a:lnTo>
                  <a:lnTo>
                    <a:pt x="58" y="134"/>
                  </a:lnTo>
                  <a:lnTo>
                    <a:pt x="58" y="139"/>
                  </a:lnTo>
                  <a:lnTo>
                    <a:pt x="58" y="139"/>
                  </a:lnTo>
                  <a:lnTo>
                    <a:pt x="53" y="139"/>
                  </a:lnTo>
                  <a:lnTo>
                    <a:pt x="53" y="144"/>
                  </a:lnTo>
                  <a:lnTo>
                    <a:pt x="53" y="144"/>
                  </a:lnTo>
                  <a:lnTo>
                    <a:pt x="53" y="148"/>
                  </a:lnTo>
                  <a:lnTo>
                    <a:pt x="58" y="153"/>
                  </a:lnTo>
                  <a:lnTo>
                    <a:pt x="58" y="153"/>
                  </a:lnTo>
                  <a:lnTo>
                    <a:pt x="58" y="158"/>
                  </a:lnTo>
                  <a:lnTo>
                    <a:pt x="58" y="158"/>
                  </a:lnTo>
                  <a:lnTo>
                    <a:pt x="58" y="163"/>
                  </a:lnTo>
                  <a:lnTo>
                    <a:pt x="58" y="163"/>
                  </a:lnTo>
                  <a:lnTo>
                    <a:pt x="63" y="163"/>
                  </a:lnTo>
                  <a:lnTo>
                    <a:pt x="63" y="168"/>
                  </a:lnTo>
                  <a:lnTo>
                    <a:pt x="63" y="168"/>
                  </a:lnTo>
                  <a:lnTo>
                    <a:pt x="68" y="168"/>
                  </a:lnTo>
                  <a:lnTo>
                    <a:pt x="68" y="172"/>
                  </a:lnTo>
                  <a:lnTo>
                    <a:pt x="72" y="172"/>
                  </a:lnTo>
                  <a:lnTo>
                    <a:pt x="72" y="172"/>
                  </a:lnTo>
                  <a:lnTo>
                    <a:pt x="77" y="172"/>
                  </a:lnTo>
                  <a:lnTo>
                    <a:pt x="77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7" y="172"/>
                  </a:lnTo>
                  <a:lnTo>
                    <a:pt x="87" y="172"/>
                  </a:lnTo>
                  <a:lnTo>
                    <a:pt x="87" y="168"/>
                  </a:lnTo>
                  <a:lnTo>
                    <a:pt x="92" y="168"/>
                  </a:lnTo>
                  <a:lnTo>
                    <a:pt x="92" y="168"/>
                  </a:lnTo>
                  <a:lnTo>
                    <a:pt x="92" y="168"/>
                  </a:lnTo>
                  <a:lnTo>
                    <a:pt x="96" y="168"/>
                  </a:lnTo>
                  <a:lnTo>
                    <a:pt x="96" y="168"/>
                  </a:lnTo>
                  <a:lnTo>
                    <a:pt x="96" y="163"/>
                  </a:lnTo>
                  <a:lnTo>
                    <a:pt x="101" y="163"/>
                  </a:lnTo>
                  <a:lnTo>
                    <a:pt x="101" y="163"/>
                  </a:lnTo>
                  <a:lnTo>
                    <a:pt x="101" y="158"/>
                  </a:lnTo>
                  <a:lnTo>
                    <a:pt x="106" y="158"/>
                  </a:lnTo>
                  <a:lnTo>
                    <a:pt x="106" y="115"/>
                  </a:lnTo>
                  <a:lnTo>
                    <a:pt x="101" y="115"/>
                  </a:lnTo>
                  <a:close/>
                  <a:moveTo>
                    <a:pt x="144" y="211"/>
                  </a:moveTo>
                  <a:lnTo>
                    <a:pt x="144" y="211"/>
                  </a:lnTo>
                  <a:lnTo>
                    <a:pt x="144" y="211"/>
                  </a:lnTo>
                  <a:lnTo>
                    <a:pt x="140" y="211"/>
                  </a:lnTo>
                  <a:lnTo>
                    <a:pt x="140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0" y="201"/>
                  </a:lnTo>
                  <a:lnTo>
                    <a:pt x="130" y="201"/>
                  </a:lnTo>
                  <a:lnTo>
                    <a:pt x="125" y="201"/>
                  </a:lnTo>
                  <a:lnTo>
                    <a:pt x="125" y="196"/>
                  </a:lnTo>
                  <a:lnTo>
                    <a:pt x="125" y="196"/>
                  </a:lnTo>
                  <a:lnTo>
                    <a:pt x="120" y="196"/>
                  </a:lnTo>
                  <a:lnTo>
                    <a:pt x="120" y="192"/>
                  </a:lnTo>
                  <a:lnTo>
                    <a:pt x="120" y="192"/>
                  </a:lnTo>
                  <a:lnTo>
                    <a:pt x="120" y="187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6"/>
                  </a:lnTo>
                  <a:lnTo>
                    <a:pt x="111" y="196"/>
                  </a:lnTo>
                  <a:lnTo>
                    <a:pt x="111" y="196"/>
                  </a:lnTo>
                  <a:lnTo>
                    <a:pt x="111" y="196"/>
                  </a:lnTo>
                  <a:lnTo>
                    <a:pt x="106" y="201"/>
                  </a:lnTo>
                  <a:lnTo>
                    <a:pt x="106" y="201"/>
                  </a:lnTo>
                  <a:lnTo>
                    <a:pt x="106" y="201"/>
                  </a:lnTo>
                  <a:lnTo>
                    <a:pt x="101" y="201"/>
                  </a:lnTo>
                  <a:lnTo>
                    <a:pt x="101" y="206"/>
                  </a:lnTo>
                  <a:lnTo>
                    <a:pt x="96" y="206"/>
                  </a:lnTo>
                  <a:lnTo>
                    <a:pt x="96" y="206"/>
                  </a:lnTo>
                  <a:lnTo>
                    <a:pt x="92" y="206"/>
                  </a:lnTo>
                  <a:lnTo>
                    <a:pt x="92" y="206"/>
                  </a:lnTo>
                  <a:lnTo>
                    <a:pt x="87" y="206"/>
                  </a:lnTo>
                  <a:lnTo>
                    <a:pt x="87" y="211"/>
                  </a:lnTo>
                  <a:lnTo>
                    <a:pt x="82" y="211"/>
                  </a:lnTo>
                  <a:lnTo>
                    <a:pt x="77" y="211"/>
                  </a:lnTo>
                  <a:lnTo>
                    <a:pt x="77" y="211"/>
                  </a:lnTo>
                  <a:lnTo>
                    <a:pt x="72" y="211"/>
                  </a:lnTo>
                  <a:lnTo>
                    <a:pt x="72" y="211"/>
                  </a:lnTo>
                  <a:lnTo>
                    <a:pt x="68" y="211"/>
                  </a:lnTo>
                  <a:lnTo>
                    <a:pt x="63" y="211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3" y="211"/>
                  </a:lnTo>
                  <a:lnTo>
                    <a:pt x="48" y="211"/>
                  </a:lnTo>
                  <a:lnTo>
                    <a:pt x="44" y="206"/>
                  </a:lnTo>
                  <a:lnTo>
                    <a:pt x="44" y="206"/>
                  </a:lnTo>
                  <a:lnTo>
                    <a:pt x="39" y="206"/>
                  </a:lnTo>
                  <a:lnTo>
                    <a:pt x="34" y="206"/>
                  </a:lnTo>
                  <a:lnTo>
                    <a:pt x="34" y="206"/>
                  </a:lnTo>
                  <a:lnTo>
                    <a:pt x="29" y="201"/>
                  </a:lnTo>
                  <a:lnTo>
                    <a:pt x="29" y="201"/>
                  </a:lnTo>
                  <a:lnTo>
                    <a:pt x="24" y="201"/>
                  </a:lnTo>
                  <a:lnTo>
                    <a:pt x="24" y="196"/>
                  </a:lnTo>
                  <a:lnTo>
                    <a:pt x="20" y="196"/>
                  </a:lnTo>
                  <a:lnTo>
                    <a:pt x="20" y="196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0" y="187"/>
                  </a:lnTo>
                  <a:lnTo>
                    <a:pt x="10" y="187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5" y="177"/>
                  </a:lnTo>
                  <a:lnTo>
                    <a:pt x="5" y="172"/>
                  </a:lnTo>
                  <a:lnTo>
                    <a:pt x="5" y="172"/>
                  </a:lnTo>
                  <a:lnTo>
                    <a:pt x="5" y="168"/>
                  </a:lnTo>
                  <a:lnTo>
                    <a:pt x="0" y="168"/>
                  </a:lnTo>
                  <a:lnTo>
                    <a:pt x="0" y="163"/>
                  </a:lnTo>
                  <a:lnTo>
                    <a:pt x="0" y="158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0" y="148"/>
                  </a:lnTo>
                  <a:lnTo>
                    <a:pt x="0" y="144"/>
                  </a:lnTo>
                  <a:lnTo>
                    <a:pt x="0" y="139"/>
                  </a:lnTo>
                  <a:lnTo>
                    <a:pt x="0" y="134"/>
                  </a:lnTo>
                  <a:lnTo>
                    <a:pt x="0" y="129"/>
                  </a:lnTo>
                  <a:lnTo>
                    <a:pt x="5" y="129"/>
                  </a:lnTo>
                  <a:lnTo>
                    <a:pt x="5" y="124"/>
                  </a:lnTo>
                  <a:lnTo>
                    <a:pt x="5" y="120"/>
                  </a:lnTo>
                  <a:lnTo>
                    <a:pt x="5" y="115"/>
                  </a:lnTo>
                  <a:lnTo>
                    <a:pt x="10" y="115"/>
                  </a:lnTo>
                  <a:lnTo>
                    <a:pt x="10" y="110"/>
                  </a:lnTo>
                  <a:lnTo>
                    <a:pt x="10" y="105"/>
                  </a:lnTo>
                  <a:lnTo>
                    <a:pt x="15" y="105"/>
                  </a:lnTo>
                  <a:lnTo>
                    <a:pt x="15" y="100"/>
                  </a:lnTo>
                  <a:lnTo>
                    <a:pt x="20" y="100"/>
                  </a:lnTo>
                  <a:lnTo>
                    <a:pt x="20" y="96"/>
                  </a:lnTo>
                  <a:lnTo>
                    <a:pt x="24" y="96"/>
                  </a:lnTo>
                  <a:lnTo>
                    <a:pt x="29" y="96"/>
                  </a:lnTo>
                  <a:lnTo>
                    <a:pt x="29" y="91"/>
                  </a:lnTo>
                  <a:lnTo>
                    <a:pt x="34" y="91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44" y="86"/>
                  </a:lnTo>
                  <a:lnTo>
                    <a:pt x="48" y="86"/>
                  </a:lnTo>
                  <a:lnTo>
                    <a:pt x="53" y="81"/>
                  </a:lnTo>
                  <a:lnTo>
                    <a:pt x="58" y="81"/>
                  </a:lnTo>
                  <a:lnTo>
                    <a:pt x="63" y="81"/>
                  </a:lnTo>
                  <a:lnTo>
                    <a:pt x="68" y="81"/>
                  </a:lnTo>
                  <a:lnTo>
                    <a:pt x="72" y="81"/>
                  </a:lnTo>
                  <a:lnTo>
                    <a:pt x="77" y="81"/>
                  </a:lnTo>
                  <a:lnTo>
                    <a:pt x="82" y="76"/>
                  </a:lnTo>
                  <a:lnTo>
                    <a:pt x="87" y="76"/>
                  </a:lnTo>
                  <a:lnTo>
                    <a:pt x="96" y="76"/>
                  </a:lnTo>
                  <a:lnTo>
                    <a:pt x="101" y="76"/>
                  </a:lnTo>
                  <a:lnTo>
                    <a:pt x="101" y="76"/>
                  </a:lnTo>
                  <a:lnTo>
                    <a:pt x="106" y="76"/>
                  </a:lnTo>
                  <a:lnTo>
                    <a:pt x="106" y="76"/>
                  </a:lnTo>
                  <a:lnTo>
                    <a:pt x="106" y="81"/>
                  </a:lnTo>
                  <a:lnTo>
                    <a:pt x="106" y="72"/>
                  </a:lnTo>
                  <a:lnTo>
                    <a:pt x="106" y="67"/>
                  </a:lnTo>
                  <a:lnTo>
                    <a:pt x="106" y="62"/>
                  </a:lnTo>
                  <a:lnTo>
                    <a:pt x="106" y="62"/>
                  </a:lnTo>
                  <a:lnTo>
                    <a:pt x="106" y="57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01" y="48"/>
                  </a:lnTo>
                  <a:lnTo>
                    <a:pt x="101" y="48"/>
                  </a:lnTo>
                  <a:lnTo>
                    <a:pt x="101" y="48"/>
                  </a:lnTo>
                  <a:lnTo>
                    <a:pt x="101" y="48"/>
                  </a:lnTo>
                  <a:lnTo>
                    <a:pt x="101" y="48"/>
                  </a:lnTo>
                  <a:lnTo>
                    <a:pt x="101" y="43"/>
                  </a:lnTo>
                  <a:lnTo>
                    <a:pt x="96" y="43"/>
                  </a:lnTo>
                  <a:lnTo>
                    <a:pt x="96" y="43"/>
                  </a:lnTo>
                  <a:lnTo>
                    <a:pt x="96" y="43"/>
                  </a:lnTo>
                  <a:lnTo>
                    <a:pt x="96" y="43"/>
                  </a:lnTo>
                  <a:lnTo>
                    <a:pt x="92" y="43"/>
                  </a:lnTo>
                  <a:lnTo>
                    <a:pt x="92" y="43"/>
                  </a:lnTo>
                  <a:lnTo>
                    <a:pt x="87" y="43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77" y="43"/>
                  </a:lnTo>
                  <a:lnTo>
                    <a:pt x="72" y="43"/>
                  </a:lnTo>
                  <a:lnTo>
                    <a:pt x="72" y="43"/>
                  </a:lnTo>
                  <a:lnTo>
                    <a:pt x="68" y="43"/>
                  </a:lnTo>
                  <a:lnTo>
                    <a:pt x="63" y="43"/>
                  </a:lnTo>
                  <a:lnTo>
                    <a:pt x="63" y="48"/>
                  </a:lnTo>
                  <a:lnTo>
                    <a:pt x="58" y="48"/>
                  </a:lnTo>
                  <a:lnTo>
                    <a:pt x="53" y="48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39" y="57"/>
                  </a:lnTo>
                  <a:lnTo>
                    <a:pt x="34" y="57"/>
                  </a:lnTo>
                  <a:lnTo>
                    <a:pt x="29" y="62"/>
                  </a:lnTo>
                  <a:lnTo>
                    <a:pt x="24" y="62"/>
                  </a:lnTo>
                  <a:lnTo>
                    <a:pt x="5" y="28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5" y="19"/>
                  </a:lnTo>
                  <a:lnTo>
                    <a:pt x="20" y="19"/>
                  </a:lnTo>
                  <a:lnTo>
                    <a:pt x="24" y="14"/>
                  </a:lnTo>
                  <a:lnTo>
                    <a:pt x="29" y="14"/>
                  </a:lnTo>
                  <a:lnTo>
                    <a:pt x="34" y="14"/>
                  </a:lnTo>
                  <a:lnTo>
                    <a:pt x="39" y="9"/>
                  </a:lnTo>
                  <a:lnTo>
                    <a:pt x="39" y="9"/>
                  </a:lnTo>
                  <a:lnTo>
                    <a:pt x="44" y="9"/>
                  </a:lnTo>
                  <a:lnTo>
                    <a:pt x="48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8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7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7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6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25" y="4"/>
                  </a:lnTo>
                  <a:lnTo>
                    <a:pt x="125" y="4"/>
                  </a:lnTo>
                  <a:lnTo>
                    <a:pt x="130" y="4"/>
                  </a:lnTo>
                  <a:lnTo>
                    <a:pt x="130" y="9"/>
                  </a:lnTo>
                  <a:lnTo>
                    <a:pt x="135" y="9"/>
                  </a:lnTo>
                  <a:lnTo>
                    <a:pt x="135" y="9"/>
                  </a:lnTo>
                  <a:lnTo>
                    <a:pt x="135" y="9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4" y="14"/>
                  </a:lnTo>
                  <a:lnTo>
                    <a:pt x="144" y="19"/>
                  </a:lnTo>
                  <a:lnTo>
                    <a:pt x="144" y="19"/>
                  </a:lnTo>
                  <a:lnTo>
                    <a:pt x="149" y="24"/>
                  </a:lnTo>
                  <a:lnTo>
                    <a:pt x="149" y="24"/>
                  </a:lnTo>
                  <a:lnTo>
                    <a:pt x="149" y="24"/>
                  </a:lnTo>
                  <a:lnTo>
                    <a:pt x="149" y="28"/>
                  </a:lnTo>
                  <a:lnTo>
                    <a:pt x="149" y="28"/>
                  </a:lnTo>
                  <a:lnTo>
                    <a:pt x="154" y="28"/>
                  </a:lnTo>
                  <a:lnTo>
                    <a:pt x="154" y="33"/>
                  </a:lnTo>
                  <a:lnTo>
                    <a:pt x="154" y="33"/>
                  </a:lnTo>
                  <a:lnTo>
                    <a:pt x="154" y="38"/>
                  </a:lnTo>
                  <a:lnTo>
                    <a:pt x="154" y="38"/>
                  </a:lnTo>
                  <a:lnTo>
                    <a:pt x="154" y="43"/>
                  </a:lnTo>
                  <a:lnTo>
                    <a:pt x="154" y="43"/>
                  </a:lnTo>
                  <a:lnTo>
                    <a:pt x="154" y="48"/>
                  </a:lnTo>
                  <a:lnTo>
                    <a:pt x="159" y="52"/>
                  </a:lnTo>
                  <a:lnTo>
                    <a:pt x="159" y="57"/>
                  </a:lnTo>
                  <a:lnTo>
                    <a:pt x="159" y="67"/>
                  </a:lnTo>
                  <a:lnTo>
                    <a:pt x="154" y="134"/>
                  </a:lnTo>
                  <a:lnTo>
                    <a:pt x="154" y="139"/>
                  </a:lnTo>
                  <a:lnTo>
                    <a:pt x="154" y="144"/>
                  </a:lnTo>
                  <a:lnTo>
                    <a:pt x="154" y="148"/>
                  </a:lnTo>
                  <a:lnTo>
                    <a:pt x="154" y="148"/>
                  </a:lnTo>
                  <a:lnTo>
                    <a:pt x="154" y="153"/>
                  </a:lnTo>
                  <a:lnTo>
                    <a:pt x="159" y="158"/>
                  </a:lnTo>
                  <a:lnTo>
                    <a:pt x="159" y="158"/>
                  </a:lnTo>
                  <a:lnTo>
                    <a:pt x="159" y="163"/>
                  </a:lnTo>
                  <a:lnTo>
                    <a:pt x="159" y="163"/>
                  </a:lnTo>
                  <a:lnTo>
                    <a:pt x="159" y="168"/>
                  </a:lnTo>
                  <a:lnTo>
                    <a:pt x="164" y="168"/>
                  </a:lnTo>
                  <a:lnTo>
                    <a:pt x="164" y="172"/>
                  </a:lnTo>
                  <a:lnTo>
                    <a:pt x="164" y="172"/>
                  </a:lnTo>
                  <a:lnTo>
                    <a:pt x="168" y="177"/>
                  </a:lnTo>
                  <a:lnTo>
                    <a:pt x="168" y="177"/>
                  </a:lnTo>
                  <a:lnTo>
                    <a:pt x="173" y="182"/>
                  </a:lnTo>
                  <a:lnTo>
                    <a:pt x="144" y="211"/>
                  </a:lnTo>
                  <a:close/>
                </a:path>
              </a:pathLst>
            </a:custGeom>
            <a:solidFill>
              <a:srgbClr val="0B29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 userDrawn="1"/>
          </p:nvSpPr>
          <p:spPr bwMode="auto">
            <a:xfrm>
              <a:off x="197" y="1765"/>
              <a:ext cx="216" cy="268"/>
            </a:xfrm>
            <a:custGeom>
              <a:avLst/>
              <a:gdLst/>
              <a:ahLst/>
              <a:cxnLst>
                <a:cxn ang="0">
                  <a:pos x="134" y="52"/>
                </a:cxn>
                <a:cxn ang="0">
                  <a:pos x="134" y="268"/>
                </a:cxn>
                <a:cxn ang="0">
                  <a:pos x="72" y="268"/>
                </a:cxn>
                <a:cxn ang="0">
                  <a:pos x="72" y="52"/>
                </a:cxn>
                <a:cxn ang="0">
                  <a:pos x="0" y="52"/>
                </a:cxn>
                <a:cxn ang="0">
                  <a:pos x="0" y="0"/>
                </a:cxn>
                <a:cxn ang="0">
                  <a:pos x="216" y="0"/>
                </a:cxn>
                <a:cxn ang="0">
                  <a:pos x="196" y="52"/>
                </a:cxn>
                <a:cxn ang="0">
                  <a:pos x="134" y="52"/>
                </a:cxn>
              </a:cxnLst>
              <a:rect l="0" t="0" r="r" b="b"/>
              <a:pathLst>
                <a:path w="216" h="268">
                  <a:moveTo>
                    <a:pt x="134" y="52"/>
                  </a:moveTo>
                  <a:lnTo>
                    <a:pt x="134" y="268"/>
                  </a:lnTo>
                  <a:lnTo>
                    <a:pt x="72" y="268"/>
                  </a:lnTo>
                  <a:lnTo>
                    <a:pt x="72" y="5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96" y="52"/>
                  </a:lnTo>
                  <a:lnTo>
                    <a:pt x="134" y="52"/>
                  </a:lnTo>
                  <a:close/>
                </a:path>
              </a:pathLst>
            </a:custGeom>
            <a:solidFill>
              <a:srgbClr val="0B29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 userDrawn="1"/>
          </p:nvSpPr>
          <p:spPr bwMode="auto">
            <a:xfrm>
              <a:off x="710" y="1760"/>
              <a:ext cx="206" cy="283"/>
            </a:xfrm>
            <a:custGeom>
              <a:avLst/>
              <a:gdLst/>
              <a:ahLst/>
              <a:cxnLst>
                <a:cxn ang="0">
                  <a:pos x="58" y="9"/>
                </a:cxn>
                <a:cxn ang="0">
                  <a:pos x="86" y="115"/>
                </a:cxn>
                <a:cxn ang="0">
                  <a:pos x="96" y="110"/>
                </a:cxn>
                <a:cxn ang="0">
                  <a:pos x="101" y="105"/>
                </a:cxn>
                <a:cxn ang="0">
                  <a:pos x="106" y="96"/>
                </a:cxn>
                <a:cxn ang="0">
                  <a:pos x="110" y="91"/>
                </a:cxn>
                <a:cxn ang="0">
                  <a:pos x="115" y="77"/>
                </a:cxn>
                <a:cxn ang="0">
                  <a:pos x="120" y="53"/>
                </a:cxn>
                <a:cxn ang="0">
                  <a:pos x="125" y="38"/>
                </a:cxn>
                <a:cxn ang="0">
                  <a:pos x="125" y="29"/>
                </a:cxn>
                <a:cxn ang="0">
                  <a:pos x="134" y="24"/>
                </a:cxn>
                <a:cxn ang="0">
                  <a:pos x="139" y="14"/>
                </a:cxn>
                <a:cxn ang="0">
                  <a:pos x="149" y="9"/>
                </a:cxn>
                <a:cxn ang="0">
                  <a:pos x="158" y="9"/>
                </a:cxn>
                <a:cxn ang="0">
                  <a:pos x="173" y="5"/>
                </a:cxn>
                <a:cxn ang="0">
                  <a:pos x="197" y="43"/>
                </a:cxn>
                <a:cxn ang="0">
                  <a:pos x="187" y="43"/>
                </a:cxn>
                <a:cxn ang="0">
                  <a:pos x="182" y="48"/>
                </a:cxn>
                <a:cxn ang="0">
                  <a:pos x="173" y="53"/>
                </a:cxn>
                <a:cxn ang="0">
                  <a:pos x="173" y="57"/>
                </a:cxn>
                <a:cxn ang="0">
                  <a:pos x="168" y="62"/>
                </a:cxn>
                <a:cxn ang="0">
                  <a:pos x="163" y="86"/>
                </a:cxn>
                <a:cxn ang="0">
                  <a:pos x="154" y="105"/>
                </a:cxn>
                <a:cxn ang="0">
                  <a:pos x="149" y="120"/>
                </a:cxn>
                <a:cxn ang="0">
                  <a:pos x="139" y="129"/>
                </a:cxn>
                <a:cxn ang="0">
                  <a:pos x="134" y="134"/>
                </a:cxn>
                <a:cxn ang="0">
                  <a:pos x="130" y="134"/>
                </a:cxn>
                <a:cxn ang="0">
                  <a:pos x="134" y="139"/>
                </a:cxn>
                <a:cxn ang="0">
                  <a:pos x="139" y="139"/>
                </a:cxn>
                <a:cxn ang="0">
                  <a:pos x="144" y="144"/>
                </a:cxn>
                <a:cxn ang="0">
                  <a:pos x="149" y="158"/>
                </a:cxn>
                <a:cxn ang="0">
                  <a:pos x="158" y="173"/>
                </a:cxn>
                <a:cxn ang="0">
                  <a:pos x="163" y="197"/>
                </a:cxn>
                <a:cxn ang="0">
                  <a:pos x="173" y="216"/>
                </a:cxn>
                <a:cxn ang="0">
                  <a:pos x="173" y="225"/>
                </a:cxn>
                <a:cxn ang="0">
                  <a:pos x="177" y="230"/>
                </a:cxn>
                <a:cxn ang="0">
                  <a:pos x="187" y="240"/>
                </a:cxn>
                <a:cxn ang="0">
                  <a:pos x="197" y="245"/>
                </a:cxn>
                <a:cxn ang="0">
                  <a:pos x="197" y="283"/>
                </a:cxn>
                <a:cxn ang="0">
                  <a:pos x="177" y="283"/>
                </a:cxn>
                <a:cxn ang="0">
                  <a:pos x="158" y="278"/>
                </a:cxn>
                <a:cxn ang="0">
                  <a:pos x="149" y="273"/>
                </a:cxn>
                <a:cxn ang="0">
                  <a:pos x="134" y="269"/>
                </a:cxn>
                <a:cxn ang="0">
                  <a:pos x="130" y="259"/>
                </a:cxn>
                <a:cxn ang="0">
                  <a:pos x="125" y="249"/>
                </a:cxn>
                <a:cxn ang="0">
                  <a:pos x="120" y="235"/>
                </a:cxn>
                <a:cxn ang="0">
                  <a:pos x="115" y="225"/>
                </a:cxn>
                <a:cxn ang="0">
                  <a:pos x="115" y="201"/>
                </a:cxn>
                <a:cxn ang="0">
                  <a:pos x="110" y="187"/>
                </a:cxn>
                <a:cxn ang="0">
                  <a:pos x="106" y="177"/>
                </a:cxn>
                <a:cxn ang="0">
                  <a:pos x="101" y="168"/>
                </a:cxn>
                <a:cxn ang="0">
                  <a:pos x="96" y="163"/>
                </a:cxn>
                <a:cxn ang="0">
                  <a:pos x="86" y="158"/>
                </a:cxn>
                <a:cxn ang="0">
                  <a:pos x="58" y="278"/>
                </a:cxn>
              </a:cxnLst>
              <a:rect l="0" t="0" r="r" b="b"/>
              <a:pathLst>
                <a:path w="206" h="283">
                  <a:moveTo>
                    <a:pt x="58" y="278"/>
                  </a:moveTo>
                  <a:lnTo>
                    <a:pt x="0" y="278"/>
                  </a:lnTo>
                  <a:lnTo>
                    <a:pt x="0" y="9"/>
                  </a:lnTo>
                  <a:lnTo>
                    <a:pt x="58" y="9"/>
                  </a:lnTo>
                  <a:lnTo>
                    <a:pt x="58" y="115"/>
                  </a:lnTo>
                  <a:lnTo>
                    <a:pt x="82" y="115"/>
                  </a:lnTo>
                  <a:lnTo>
                    <a:pt x="86" y="115"/>
                  </a:lnTo>
                  <a:lnTo>
                    <a:pt x="86" y="115"/>
                  </a:lnTo>
                  <a:lnTo>
                    <a:pt x="91" y="110"/>
                  </a:lnTo>
                  <a:lnTo>
                    <a:pt x="91" y="110"/>
                  </a:lnTo>
                  <a:lnTo>
                    <a:pt x="91" y="110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101" y="105"/>
                  </a:lnTo>
                  <a:lnTo>
                    <a:pt x="101" y="105"/>
                  </a:lnTo>
                  <a:lnTo>
                    <a:pt x="101" y="105"/>
                  </a:lnTo>
                  <a:lnTo>
                    <a:pt x="106" y="105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06" y="96"/>
                  </a:lnTo>
                  <a:lnTo>
                    <a:pt x="110" y="96"/>
                  </a:lnTo>
                  <a:lnTo>
                    <a:pt x="110" y="96"/>
                  </a:lnTo>
                  <a:lnTo>
                    <a:pt x="110" y="91"/>
                  </a:lnTo>
                  <a:lnTo>
                    <a:pt x="110" y="91"/>
                  </a:lnTo>
                  <a:lnTo>
                    <a:pt x="110" y="86"/>
                  </a:lnTo>
                  <a:lnTo>
                    <a:pt x="115" y="86"/>
                  </a:lnTo>
                  <a:lnTo>
                    <a:pt x="115" y="81"/>
                  </a:lnTo>
                  <a:lnTo>
                    <a:pt x="115" y="77"/>
                  </a:lnTo>
                  <a:lnTo>
                    <a:pt x="120" y="72"/>
                  </a:lnTo>
                  <a:lnTo>
                    <a:pt x="120" y="67"/>
                  </a:lnTo>
                  <a:lnTo>
                    <a:pt x="120" y="57"/>
                  </a:lnTo>
                  <a:lnTo>
                    <a:pt x="120" y="53"/>
                  </a:lnTo>
                  <a:lnTo>
                    <a:pt x="120" y="48"/>
                  </a:lnTo>
                  <a:lnTo>
                    <a:pt x="120" y="48"/>
                  </a:lnTo>
                  <a:lnTo>
                    <a:pt x="125" y="43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3"/>
                  </a:lnTo>
                  <a:lnTo>
                    <a:pt x="125" y="33"/>
                  </a:lnTo>
                  <a:lnTo>
                    <a:pt x="125" y="29"/>
                  </a:lnTo>
                  <a:lnTo>
                    <a:pt x="130" y="29"/>
                  </a:lnTo>
                  <a:lnTo>
                    <a:pt x="130" y="24"/>
                  </a:lnTo>
                  <a:lnTo>
                    <a:pt x="130" y="24"/>
                  </a:lnTo>
                  <a:lnTo>
                    <a:pt x="134" y="24"/>
                  </a:lnTo>
                  <a:lnTo>
                    <a:pt x="134" y="19"/>
                  </a:lnTo>
                  <a:lnTo>
                    <a:pt x="134" y="19"/>
                  </a:lnTo>
                  <a:lnTo>
                    <a:pt x="139" y="19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44" y="14"/>
                  </a:lnTo>
                  <a:lnTo>
                    <a:pt x="144" y="9"/>
                  </a:lnTo>
                  <a:lnTo>
                    <a:pt x="149" y="9"/>
                  </a:lnTo>
                  <a:lnTo>
                    <a:pt x="149" y="9"/>
                  </a:lnTo>
                  <a:lnTo>
                    <a:pt x="154" y="9"/>
                  </a:lnTo>
                  <a:lnTo>
                    <a:pt x="158" y="9"/>
                  </a:lnTo>
                  <a:lnTo>
                    <a:pt x="158" y="9"/>
                  </a:lnTo>
                  <a:lnTo>
                    <a:pt x="163" y="5"/>
                  </a:lnTo>
                  <a:lnTo>
                    <a:pt x="168" y="5"/>
                  </a:lnTo>
                  <a:lnTo>
                    <a:pt x="168" y="5"/>
                  </a:lnTo>
                  <a:lnTo>
                    <a:pt x="173" y="5"/>
                  </a:lnTo>
                  <a:lnTo>
                    <a:pt x="182" y="5"/>
                  </a:lnTo>
                  <a:lnTo>
                    <a:pt x="192" y="0"/>
                  </a:lnTo>
                  <a:lnTo>
                    <a:pt x="201" y="43"/>
                  </a:lnTo>
                  <a:lnTo>
                    <a:pt x="197" y="43"/>
                  </a:lnTo>
                  <a:lnTo>
                    <a:pt x="197" y="43"/>
                  </a:lnTo>
                  <a:lnTo>
                    <a:pt x="192" y="43"/>
                  </a:lnTo>
                  <a:lnTo>
                    <a:pt x="192" y="43"/>
                  </a:lnTo>
                  <a:lnTo>
                    <a:pt x="187" y="43"/>
                  </a:lnTo>
                  <a:lnTo>
                    <a:pt x="187" y="43"/>
                  </a:lnTo>
                  <a:lnTo>
                    <a:pt x="182" y="48"/>
                  </a:lnTo>
                  <a:lnTo>
                    <a:pt x="182" y="48"/>
                  </a:lnTo>
                  <a:lnTo>
                    <a:pt x="182" y="48"/>
                  </a:lnTo>
                  <a:lnTo>
                    <a:pt x="177" y="48"/>
                  </a:lnTo>
                  <a:lnTo>
                    <a:pt x="177" y="48"/>
                  </a:lnTo>
                  <a:lnTo>
                    <a:pt x="177" y="53"/>
                  </a:lnTo>
                  <a:lnTo>
                    <a:pt x="173" y="53"/>
                  </a:lnTo>
                  <a:lnTo>
                    <a:pt x="173" y="53"/>
                  </a:lnTo>
                  <a:lnTo>
                    <a:pt x="173" y="53"/>
                  </a:lnTo>
                  <a:lnTo>
                    <a:pt x="173" y="57"/>
                  </a:lnTo>
                  <a:lnTo>
                    <a:pt x="173" y="57"/>
                  </a:lnTo>
                  <a:lnTo>
                    <a:pt x="168" y="57"/>
                  </a:lnTo>
                  <a:lnTo>
                    <a:pt x="168" y="57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68" y="67"/>
                  </a:lnTo>
                  <a:lnTo>
                    <a:pt x="163" y="77"/>
                  </a:lnTo>
                  <a:lnTo>
                    <a:pt x="163" y="81"/>
                  </a:lnTo>
                  <a:lnTo>
                    <a:pt x="163" y="86"/>
                  </a:lnTo>
                  <a:lnTo>
                    <a:pt x="158" y="91"/>
                  </a:lnTo>
                  <a:lnTo>
                    <a:pt x="158" y="96"/>
                  </a:lnTo>
                  <a:lnTo>
                    <a:pt x="158" y="101"/>
                  </a:lnTo>
                  <a:lnTo>
                    <a:pt x="154" y="105"/>
                  </a:lnTo>
                  <a:lnTo>
                    <a:pt x="154" y="110"/>
                  </a:lnTo>
                  <a:lnTo>
                    <a:pt x="149" y="110"/>
                  </a:lnTo>
                  <a:lnTo>
                    <a:pt x="149" y="115"/>
                  </a:lnTo>
                  <a:lnTo>
                    <a:pt x="149" y="120"/>
                  </a:lnTo>
                  <a:lnTo>
                    <a:pt x="144" y="125"/>
                  </a:lnTo>
                  <a:lnTo>
                    <a:pt x="144" y="125"/>
                  </a:lnTo>
                  <a:lnTo>
                    <a:pt x="144" y="125"/>
                  </a:lnTo>
                  <a:lnTo>
                    <a:pt x="139" y="129"/>
                  </a:lnTo>
                  <a:lnTo>
                    <a:pt x="139" y="129"/>
                  </a:lnTo>
                  <a:lnTo>
                    <a:pt x="139" y="129"/>
                  </a:lnTo>
                  <a:lnTo>
                    <a:pt x="139" y="129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0" y="134"/>
                  </a:lnTo>
                  <a:lnTo>
                    <a:pt x="130" y="134"/>
                  </a:lnTo>
                  <a:lnTo>
                    <a:pt x="130" y="134"/>
                  </a:lnTo>
                  <a:lnTo>
                    <a:pt x="130" y="134"/>
                  </a:lnTo>
                  <a:lnTo>
                    <a:pt x="130" y="139"/>
                  </a:lnTo>
                  <a:lnTo>
                    <a:pt x="134" y="139"/>
                  </a:lnTo>
                  <a:lnTo>
                    <a:pt x="134" y="139"/>
                  </a:lnTo>
                  <a:lnTo>
                    <a:pt x="134" y="139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39" y="144"/>
                  </a:lnTo>
                  <a:lnTo>
                    <a:pt x="139" y="144"/>
                  </a:lnTo>
                  <a:lnTo>
                    <a:pt x="144" y="144"/>
                  </a:lnTo>
                  <a:lnTo>
                    <a:pt x="144" y="144"/>
                  </a:lnTo>
                  <a:lnTo>
                    <a:pt x="144" y="149"/>
                  </a:lnTo>
                  <a:lnTo>
                    <a:pt x="149" y="149"/>
                  </a:lnTo>
                  <a:lnTo>
                    <a:pt x="149" y="153"/>
                  </a:lnTo>
                  <a:lnTo>
                    <a:pt x="149" y="158"/>
                  </a:lnTo>
                  <a:lnTo>
                    <a:pt x="154" y="163"/>
                  </a:lnTo>
                  <a:lnTo>
                    <a:pt x="154" y="168"/>
                  </a:lnTo>
                  <a:lnTo>
                    <a:pt x="158" y="168"/>
                  </a:lnTo>
                  <a:lnTo>
                    <a:pt x="158" y="173"/>
                  </a:lnTo>
                  <a:lnTo>
                    <a:pt x="158" y="177"/>
                  </a:lnTo>
                  <a:lnTo>
                    <a:pt x="163" y="182"/>
                  </a:lnTo>
                  <a:lnTo>
                    <a:pt x="163" y="187"/>
                  </a:lnTo>
                  <a:lnTo>
                    <a:pt x="163" y="197"/>
                  </a:lnTo>
                  <a:lnTo>
                    <a:pt x="168" y="206"/>
                  </a:lnTo>
                  <a:lnTo>
                    <a:pt x="168" y="211"/>
                  </a:lnTo>
                  <a:lnTo>
                    <a:pt x="168" y="216"/>
                  </a:lnTo>
                  <a:lnTo>
                    <a:pt x="173" y="216"/>
                  </a:lnTo>
                  <a:lnTo>
                    <a:pt x="173" y="221"/>
                  </a:lnTo>
                  <a:lnTo>
                    <a:pt x="173" y="221"/>
                  </a:lnTo>
                  <a:lnTo>
                    <a:pt x="173" y="221"/>
                  </a:lnTo>
                  <a:lnTo>
                    <a:pt x="173" y="225"/>
                  </a:lnTo>
                  <a:lnTo>
                    <a:pt x="177" y="225"/>
                  </a:lnTo>
                  <a:lnTo>
                    <a:pt x="177" y="230"/>
                  </a:lnTo>
                  <a:lnTo>
                    <a:pt x="177" y="230"/>
                  </a:lnTo>
                  <a:lnTo>
                    <a:pt x="177" y="230"/>
                  </a:lnTo>
                  <a:lnTo>
                    <a:pt x="182" y="235"/>
                  </a:lnTo>
                  <a:lnTo>
                    <a:pt x="182" y="235"/>
                  </a:lnTo>
                  <a:lnTo>
                    <a:pt x="187" y="235"/>
                  </a:lnTo>
                  <a:lnTo>
                    <a:pt x="187" y="240"/>
                  </a:lnTo>
                  <a:lnTo>
                    <a:pt x="187" y="240"/>
                  </a:lnTo>
                  <a:lnTo>
                    <a:pt x="192" y="240"/>
                  </a:lnTo>
                  <a:lnTo>
                    <a:pt x="192" y="240"/>
                  </a:lnTo>
                  <a:lnTo>
                    <a:pt x="197" y="245"/>
                  </a:lnTo>
                  <a:lnTo>
                    <a:pt x="201" y="245"/>
                  </a:lnTo>
                  <a:lnTo>
                    <a:pt x="201" y="245"/>
                  </a:lnTo>
                  <a:lnTo>
                    <a:pt x="206" y="245"/>
                  </a:lnTo>
                  <a:lnTo>
                    <a:pt x="197" y="283"/>
                  </a:lnTo>
                  <a:lnTo>
                    <a:pt x="192" y="283"/>
                  </a:lnTo>
                  <a:lnTo>
                    <a:pt x="187" y="283"/>
                  </a:lnTo>
                  <a:lnTo>
                    <a:pt x="182" y="283"/>
                  </a:lnTo>
                  <a:lnTo>
                    <a:pt x="177" y="283"/>
                  </a:lnTo>
                  <a:lnTo>
                    <a:pt x="173" y="283"/>
                  </a:lnTo>
                  <a:lnTo>
                    <a:pt x="168" y="283"/>
                  </a:lnTo>
                  <a:lnTo>
                    <a:pt x="163" y="283"/>
                  </a:lnTo>
                  <a:lnTo>
                    <a:pt x="158" y="278"/>
                  </a:lnTo>
                  <a:lnTo>
                    <a:pt x="154" y="278"/>
                  </a:lnTo>
                  <a:lnTo>
                    <a:pt x="154" y="278"/>
                  </a:lnTo>
                  <a:lnTo>
                    <a:pt x="149" y="278"/>
                  </a:lnTo>
                  <a:lnTo>
                    <a:pt x="149" y="273"/>
                  </a:lnTo>
                  <a:lnTo>
                    <a:pt x="144" y="273"/>
                  </a:lnTo>
                  <a:lnTo>
                    <a:pt x="139" y="273"/>
                  </a:lnTo>
                  <a:lnTo>
                    <a:pt x="139" y="269"/>
                  </a:lnTo>
                  <a:lnTo>
                    <a:pt x="134" y="269"/>
                  </a:lnTo>
                  <a:lnTo>
                    <a:pt x="134" y="269"/>
                  </a:lnTo>
                  <a:lnTo>
                    <a:pt x="134" y="264"/>
                  </a:lnTo>
                  <a:lnTo>
                    <a:pt x="130" y="264"/>
                  </a:lnTo>
                  <a:lnTo>
                    <a:pt x="130" y="259"/>
                  </a:lnTo>
                  <a:lnTo>
                    <a:pt x="130" y="259"/>
                  </a:lnTo>
                  <a:lnTo>
                    <a:pt x="125" y="254"/>
                  </a:lnTo>
                  <a:lnTo>
                    <a:pt x="125" y="254"/>
                  </a:lnTo>
                  <a:lnTo>
                    <a:pt x="125" y="249"/>
                  </a:lnTo>
                  <a:lnTo>
                    <a:pt x="125" y="245"/>
                  </a:lnTo>
                  <a:lnTo>
                    <a:pt x="120" y="245"/>
                  </a:lnTo>
                  <a:lnTo>
                    <a:pt x="120" y="240"/>
                  </a:lnTo>
                  <a:lnTo>
                    <a:pt x="120" y="235"/>
                  </a:lnTo>
                  <a:lnTo>
                    <a:pt x="120" y="235"/>
                  </a:lnTo>
                  <a:lnTo>
                    <a:pt x="120" y="230"/>
                  </a:lnTo>
                  <a:lnTo>
                    <a:pt x="120" y="225"/>
                  </a:lnTo>
                  <a:lnTo>
                    <a:pt x="115" y="225"/>
                  </a:lnTo>
                  <a:lnTo>
                    <a:pt x="115" y="216"/>
                  </a:lnTo>
                  <a:lnTo>
                    <a:pt x="115" y="211"/>
                  </a:lnTo>
                  <a:lnTo>
                    <a:pt x="115" y="206"/>
                  </a:lnTo>
                  <a:lnTo>
                    <a:pt x="115" y="201"/>
                  </a:lnTo>
                  <a:lnTo>
                    <a:pt x="110" y="197"/>
                  </a:lnTo>
                  <a:lnTo>
                    <a:pt x="110" y="192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2"/>
                  </a:lnTo>
                  <a:lnTo>
                    <a:pt x="106" y="182"/>
                  </a:lnTo>
                  <a:lnTo>
                    <a:pt x="106" y="177"/>
                  </a:lnTo>
                  <a:lnTo>
                    <a:pt x="106" y="177"/>
                  </a:lnTo>
                  <a:lnTo>
                    <a:pt x="106" y="173"/>
                  </a:lnTo>
                  <a:lnTo>
                    <a:pt x="101" y="173"/>
                  </a:lnTo>
                  <a:lnTo>
                    <a:pt x="101" y="173"/>
                  </a:lnTo>
                  <a:lnTo>
                    <a:pt x="101" y="168"/>
                  </a:lnTo>
                  <a:lnTo>
                    <a:pt x="96" y="168"/>
                  </a:lnTo>
                  <a:lnTo>
                    <a:pt x="96" y="168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91" y="163"/>
                  </a:lnTo>
                  <a:lnTo>
                    <a:pt x="91" y="163"/>
                  </a:lnTo>
                  <a:lnTo>
                    <a:pt x="86" y="158"/>
                  </a:lnTo>
                  <a:lnTo>
                    <a:pt x="86" y="158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58" y="158"/>
                  </a:lnTo>
                  <a:lnTo>
                    <a:pt x="58" y="278"/>
                  </a:lnTo>
                  <a:close/>
                </a:path>
              </a:pathLst>
            </a:custGeom>
            <a:solidFill>
              <a:srgbClr val="0B29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 noEditPoints="1"/>
            </p:cNvSpPr>
            <p:nvPr userDrawn="1"/>
          </p:nvSpPr>
          <p:spPr bwMode="auto">
            <a:xfrm>
              <a:off x="945" y="1837"/>
              <a:ext cx="173" cy="211"/>
            </a:xfrm>
            <a:custGeom>
              <a:avLst/>
              <a:gdLst/>
              <a:ahLst/>
              <a:cxnLst>
                <a:cxn ang="0">
                  <a:pos x="77" y="115"/>
                </a:cxn>
                <a:cxn ang="0">
                  <a:pos x="67" y="120"/>
                </a:cxn>
                <a:cxn ang="0">
                  <a:pos x="62" y="124"/>
                </a:cxn>
                <a:cxn ang="0">
                  <a:pos x="58" y="129"/>
                </a:cxn>
                <a:cxn ang="0">
                  <a:pos x="53" y="139"/>
                </a:cxn>
                <a:cxn ang="0">
                  <a:pos x="53" y="148"/>
                </a:cxn>
                <a:cxn ang="0">
                  <a:pos x="58" y="163"/>
                </a:cxn>
                <a:cxn ang="0">
                  <a:pos x="62" y="168"/>
                </a:cxn>
                <a:cxn ang="0">
                  <a:pos x="77" y="172"/>
                </a:cxn>
                <a:cxn ang="0">
                  <a:pos x="86" y="172"/>
                </a:cxn>
                <a:cxn ang="0">
                  <a:pos x="91" y="168"/>
                </a:cxn>
                <a:cxn ang="0">
                  <a:pos x="101" y="158"/>
                </a:cxn>
                <a:cxn ang="0">
                  <a:pos x="144" y="211"/>
                </a:cxn>
                <a:cxn ang="0">
                  <a:pos x="130" y="206"/>
                </a:cxn>
                <a:cxn ang="0">
                  <a:pos x="125" y="196"/>
                </a:cxn>
                <a:cxn ang="0">
                  <a:pos x="115" y="187"/>
                </a:cxn>
                <a:cxn ang="0">
                  <a:pos x="110" y="196"/>
                </a:cxn>
                <a:cxn ang="0">
                  <a:pos x="101" y="201"/>
                </a:cxn>
                <a:cxn ang="0">
                  <a:pos x="91" y="206"/>
                </a:cxn>
                <a:cxn ang="0">
                  <a:pos x="77" y="211"/>
                </a:cxn>
                <a:cxn ang="0">
                  <a:pos x="62" y="211"/>
                </a:cxn>
                <a:cxn ang="0">
                  <a:pos x="43" y="206"/>
                </a:cxn>
                <a:cxn ang="0">
                  <a:pos x="29" y="201"/>
                </a:cxn>
                <a:cxn ang="0">
                  <a:pos x="14" y="196"/>
                </a:cxn>
                <a:cxn ang="0">
                  <a:pos x="5" y="182"/>
                </a:cxn>
                <a:cxn ang="0">
                  <a:pos x="0" y="168"/>
                </a:cxn>
                <a:cxn ang="0">
                  <a:pos x="0" y="153"/>
                </a:cxn>
                <a:cxn ang="0">
                  <a:pos x="0" y="129"/>
                </a:cxn>
                <a:cxn ang="0">
                  <a:pos x="5" y="115"/>
                </a:cxn>
                <a:cxn ang="0">
                  <a:pos x="14" y="100"/>
                </a:cxn>
                <a:cxn ang="0">
                  <a:pos x="29" y="91"/>
                </a:cxn>
                <a:cxn ang="0">
                  <a:pos x="53" y="81"/>
                </a:cxn>
                <a:cxn ang="0">
                  <a:pos x="77" y="81"/>
                </a:cxn>
                <a:cxn ang="0">
                  <a:pos x="101" y="76"/>
                </a:cxn>
                <a:cxn ang="0">
                  <a:pos x="106" y="67"/>
                </a:cxn>
                <a:cxn ang="0">
                  <a:pos x="101" y="52"/>
                </a:cxn>
                <a:cxn ang="0">
                  <a:pos x="96" y="48"/>
                </a:cxn>
                <a:cxn ang="0">
                  <a:pos x="91" y="43"/>
                </a:cxn>
                <a:cxn ang="0">
                  <a:pos x="77" y="43"/>
                </a:cxn>
                <a:cxn ang="0">
                  <a:pos x="62" y="43"/>
                </a:cxn>
                <a:cxn ang="0">
                  <a:pos x="43" y="52"/>
                </a:cxn>
                <a:cxn ang="0">
                  <a:pos x="24" y="62"/>
                </a:cxn>
                <a:cxn ang="0">
                  <a:pos x="19" y="19"/>
                </a:cxn>
                <a:cxn ang="0">
                  <a:pos x="38" y="9"/>
                </a:cxn>
                <a:cxn ang="0">
                  <a:pos x="53" y="4"/>
                </a:cxn>
                <a:cxn ang="0">
                  <a:pos x="72" y="0"/>
                </a:cxn>
                <a:cxn ang="0">
                  <a:pos x="86" y="0"/>
                </a:cxn>
                <a:cxn ang="0">
                  <a:pos x="101" y="0"/>
                </a:cxn>
                <a:cxn ang="0">
                  <a:pos x="115" y="0"/>
                </a:cxn>
                <a:cxn ang="0">
                  <a:pos x="125" y="4"/>
                </a:cxn>
                <a:cxn ang="0">
                  <a:pos x="134" y="14"/>
                </a:cxn>
                <a:cxn ang="0">
                  <a:pos x="144" y="19"/>
                </a:cxn>
                <a:cxn ang="0">
                  <a:pos x="149" y="28"/>
                </a:cxn>
                <a:cxn ang="0">
                  <a:pos x="154" y="38"/>
                </a:cxn>
                <a:cxn ang="0">
                  <a:pos x="154" y="57"/>
                </a:cxn>
                <a:cxn ang="0">
                  <a:pos x="154" y="148"/>
                </a:cxn>
                <a:cxn ang="0">
                  <a:pos x="154" y="163"/>
                </a:cxn>
                <a:cxn ang="0">
                  <a:pos x="163" y="172"/>
                </a:cxn>
              </a:cxnLst>
              <a:rect l="0" t="0" r="r" b="b"/>
              <a:pathLst>
                <a:path w="173" h="211">
                  <a:moveTo>
                    <a:pt x="101" y="115"/>
                  </a:moveTo>
                  <a:lnTo>
                    <a:pt x="96" y="115"/>
                  </a:lnTo>
                  <a:lnTo>
                    <a:pt x="86" y="115"/>
                  </a:lnTo>
                  <a:lnTo>
                    <a:pt x="82" y="115"/>
                  </a:lnTo>
                  <a:lnTo>
                    <a:pt x="77" y="115"/>
                  </a:lnTo>
                  <a:lnTo>
                    <a:pt x="77" y="115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62" y="120"/>
                  </a:lnTo>
                  <a:lnTo>
                    <a:pt x="62" y="120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58" y="129"/>
                  </a:lnTo>
                  <a:lnTo>
                    <a:pt x="58" y="129"/>
                  </a:lnTo>
                  <a:lnTo>
                    <a:pt x="58" y="129"/>
                  </a:lnTo>
                  <a:lnTo>
                    <a:pt x="53" y="134"/>
                  </a:lnTo>
                  <a:lnTo>
                    <a:pt x="53" y="134"/>
                  </a:lnTo>
                  <a:lnTo>
                    <a:pt x="53" y="134"/>
                  </a:lnTo>
                  <a:lnTo>
                    <a:pt x="53" y="139"/>
                  </a:lnTo>
                  <a:lnTo>
                    <a:pt x="53" y="139"/>
                  </a:lnTo>
                  <a:lnTo>
                    <a:pt x="53" y="139"/>
                  </a:lnTo>
                  <a:lnTo>
                    <a:pt x="53" y="144"/>
                  </a:lnTo>
                  <a:lnTo>
                    <a:pt x="53" y="144"/>
                  </a:lnTo>
                  <a:lnTo>
                    <a:pt x="53" y="148"/>
                  </a:lnTo>
                  <a:lnTo>
                    <a:pt x="53" y="153"/>
                  </a:lnTo>
                  <a:lnTo>
                    <a:pt x="53" y="153"/>
                  </a:lnTo>
                  <a:lnTo>
                    <a:pt x="53" y="158"/>
                  </a:lnTo>
                  <a:lnTo>
                    <a:pt x="58" y="158"/>
                  </a:lnTo>
                  <a:lnTo>
                    <a:pt x="58" y="163"/>
                  </a:lnTo>
                  <a:lnTo>
                    <a:pt x="58" y="163"/>
                  </a:lnTo>
                  <a:lnTo>
                    <a:pt x="58" y="163"/>
                  </a:lnTo>
                  <a:lnTo>
                    <a:pt x="62" y="168"/>
                  </a:lnTo>
                  <a:lnTo>
                    <a:pt x="62" y="168"/>
                  </a:lnTo>
                  <a:lnTo>
                    <a:pt x="62" y="168"/>
                  </a:lnTo>
                  <a:lnTo>
                    <a:pt x="67" y="172"/>
                  </a:lnTo>
                  <a:lnTo>
                    <a:pt x="67" y="172"/>
                  </a:lnTo>
                  <a:lnTo>
                    <a:pt x="72" y="172"/>
                  </a:lnTo>
                  <a:lnTo>
                    <a:pt x="72" y="172"/>
                  </a:lnTo>
                  <a:lnTo>
                    <a:pt x="77" y="172"/>
                  </a:lnTo>
                  <a:lnTo>
                    <a:pt x="77" y="172"/>
                  </a:lnTo>
                  <a:lnTo>
                    <a:pt x="77" y="172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86" y="172"/>
                  </a:lnTo>
                  <a:lnTo>
                    <a:pt x="86" y="168"/>
                  </a:lnTo>
                  <a:lnTo>
                    <a:pt x="86" y="168"/>
                  </a:lnTo>
                  <a:lnTo>
                    <a:pt x="91" y="168"/>
                  </a:lnTo>
                  <a:lnTo>
                    <a:pt x="91" y="168"/>
                  </a:lnTo>
                  <a:lnTo>
                    <a:pt x="91" y="168"/>
                  </a:lnTo>
                  <a:lnTo>
                    <a:pt x="96" y="168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1" y="163"/>
                  </a:lnTo>
                  <a:lnTo>
                    <a:pt x="101" y="158"/>
                  </a:lnTo>
                  <a:lnTo>
                    <a:pt x="101" y="158"/>
                  </a:lnTo>
                  <a:lnTo>
                    <a:pt x="101" y="115"/>
                  </a:lnTo>
                  <a:lnTo>
                    <a:pt x="101" y="115"/>
                  </a:lnTo>
                  <a:close/>
                  <a:moveTo>
                    <a:pt x="144" y="211"/>
                  </a:moveTo>
                  <a:lnTo>
                    <a:pt x="144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4" y="206"/>
                  </a:lnTo>
                  <a:lnTo>
                    <a:pt x="134" y="206"/>
                  </a:lnTo>
                  <a:lnTo>
                    <a:pt x="130" y="206"/>
                  </a:lnTo>
                  <a:lnTo>
                    <a:pt x="130" y="206"/>
                  </a:lnTo>
                  <a:lnTo>
                    <a:pt x="130" y="201"/>
                  </a:lnTo>
                  <a:lnTo>
                    <a:pt x="125" y="201"/>
                  </a:lnTo>
                  <a:lnTo>
                    <a:pt x="125" y="201"/>
                  </a:lnTo>
                  <a:lnTo>
                    <a:pt x="125" y="196"/>
                  </a:lnTo>
                  <a:lnTo>
                    <a:pt x="120" y="196"/>
                  </a:lnTo>
                  <a:lnTo>
                    <a:pt x="120" y="196"/>
                  </a:lnTo>
                  <a:lnTo>
                    <a:pt x="120" y="192"/>
                  </a:lnTo>
                  <a:lnTo>
                    <a:pt x="115" y="192"/>
                  </a:lnTo>
                  <a:lnTo>
                    <a:pt x="115" y="187"/>
                  </a:lnTo>
                  <a:lnTo>
                    <a:pt x="115" y="192"/>
                  </a:lnTo>
                  <a:lnTo>
                    <a:pt x="115" y="192"/>
                  </a:lnTo>
                  <a:lnTo>
                    <a:pt x="110" y="192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201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96" y="206"/>
                  </a:lnTo>
                  <a:lnTo>
                    <a:pt x="96" y="206"/>
                  </a:lnTo>
                  <a:lnTo>
                    <a:pt x="91" y="206"/>
                  </a:lnTo>
                  <a:lnTo>
                    <a:pt x="91" y="206"/>
                  </a:lnTo>
                  <a:lnTo>
                    <a:pt x="86" y="206"/>
                  </a:lnTo>
                  <a:lnTo>
                    <a:pt x="86" y="206"/>
                  </a:lnTo>
                  <a:lnTo>
                    <a:pt x="82" y="211"/>
                  </a:lnTo>
                  <a:lnTo>
                    <a:pt x="82" y="211"/>
                  </a:lnTo>
                  <a:lnTo>
                    <a:pt x="77" y="211"/>
                  </a:lnTo>
                  <a:lnTo>
                    <a:pt x="72" y="211"/>
                  </a:lnTo>
                  <a:lnTo>
                    <a:pt x="72" y="211"/>
                  </a:lnTo>
                  <a:lnTo>
                    <a:pt x="67" y="211"/>
                  </a:lnTo>
                  <a:lnTo>
                    <a:pt x="67" y="211"/>
                  </a:lnTo>
                  <a:lnTo>
                    <a:pt x="62" y="211"/>
                  </a:lnTo>
                  <a:lnTo>
                    <a:pt x="58" y="211"/>
                  </a:lnTo>
                  <a:lnTo>
                    <a:pt x="53" y="211"/>
                  </a:lnTo>
                  <a:lnTo>
                    <a:pt x="48" y="211"/>
                  </a:lnTo>
                  <a:lnTo>
                    <a:pt x="48" y="211"/>
                  </a:lnTo>
                  <a:lnTo>
                    <a:pt x="43" y="206"/>
                  </a:lnTo>
                  <a:lnTo>
                    <a:pt x="38" y="206"/>
                  </a:lnTo>
                  <a:lnTo>
                    <a:pt x="38" y="206"/>
                  </a:lnTo>
                  <a:lnTo>
                    <a:pt x="34" y="206"/>
                  </a:lnTo>
                  <a:lnTo>
                    <a:pt x="29" y="206"/>
                  </a:lnTo>
                  <a:lnTo>
                    <a:pt x="29" y="201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19" y="196"/>
                  </a:lnTo>
                  <a:lnTo>
                    <a:pt x="19" y="196"/>
                  </a:lnTo>
                  <a:lnTo>
                    <a:pt x="14" y="196"/>
                  </a:lnTo>
                  <a:lnTo>
                    <a:pt x="14" y="192"/>
                  </a:lnTo>
                  <a:lnTo>
                    <a:pt x="10" y="192"/>
                  </a:lnTo>
                  <a:lnTo>
                    <a:pt x="10" y="187"/>
                  </a:lnTo>
                  <a:lnTo>
                    <a:pt x="10" y="187"/>
                  </a:lnTo>
                  <a:lnTo>
                    <a:pt x="5" y="182"/>
                  </a:lnTo>
                  <a:lnTo>
                    <a:pt x="5" y="182"/>
                  </a:lnTo>
                  <a:lnTo>
                    <a:pt x="5" y="177"/>
                  </a:lnTo>
                  <a:lnTo>
                    <a:pt x="5" y="172"/>
                  </a:lnTo>
                  <a:lnTo>
                    <a:pt x="0" y="172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3"/>
                  </a:lnTo>
                  <a:lnTo>
                    <a:pt x="0" y="158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0" y="148"/>
                  </a:lnTo>
                  <a:lnTo>
                    <a:pt x="0" y="144"/>
                  </a:lnTo>
                  <a:lnTo>
                    <a:pt x="0" y="139"/>
                  </a:lnTo>
                  <a:lnTo>
                    <a:pt x="0" y="13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0" y="124"/>
                  </a:lnTo>
                  <a:lnTo>
                    <a:pt x="5" y="120"/>
                  </a:lnTo>
                  <a:lnTo>
                    <a:pt x="5" y="115"/>
                  </a:lnTo>
                  <a:lnTo>
                    <a:pt x="5" y="115"/>
                  </a:lnTo>
                  <a:lnTo>
                    <a:pt x="10" y="110"/>
                  </a:lnTo>
                  <a:lnTo>
                    <a:pt x="10" y="105"/>
                  </a:lnTo>
                  <a:lnTo>
                    <a:pt x="10" y="105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19" y="96"/>
                  </a:lnTo>
                  <a:lnTo>
                    <a:pt x="19" y="96"/>
                  </a:lnTo>
                  <a:lnTo>
                    <a:pt x="24" y="96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4" y="86"/>
                  </a:lnTo>
                  <a:lnTo>
                    <a:pt x="38" y="86"/>
                  </a:lnTo>
                  <a:lnTo>
                    <a:pt x="43" y="86"/>
                  </a:lnTo>
                  <a:lnTo>
                    <a:pt x="48" y="86"/>
                  </a:lnTo>
                  <a:lnTo>
                    <a:pt x="53" y="81"/>
                  </a:lnTo>
                  <a:lnTo>
                    <a:pt x="58" y="81"/>
                  </a:lnTo>
                  <a:lnTo>
                    <a:pt x="58" y="81"/>
                  </a:lnTo>
                  <a:lnTo>
                    <a:pt x="67" y="81"/>
                  </a:lnTo>
                  <a:lnTo>
                    <a:pt x="72" y="81"/>
                  </a:lnTo>
                  <a:lnTo>
                    <a:pt x="77" y="81"/>
                  </a:lnTo>
                  <a:lnTo>
                    <a:pt x="82" y="76"/>
                  </a:lnTo>
                  <a:lnTo>
                    <a:pt x="86" y="76"/>
                  </a:lnTo>
                  <a:lnTo>
                    <a:pt x="91" y="76"/>
                  </a:lnTo>
                  <a:lnTo>
                    <a:pt x="96" y="76"/>
                  </a:lnTo>
                  <a:lnTo>
                    <a:pt x="101" y="76"/>
                  </a:lnTo>
                  <a:lnTo>
                    <a:pt x="101" y="76"/>
                  </a:lnTo>
                  <a:lnTo>
                    <a:pt x="101" y="76"/>
                  </a:lnTo>
                  <a:lnTo>
                    <a:pt x="106" y="81"/>
                  </a:lnTo>
                  <a:lnTo>
                    <a:pt x="106" y="72"/>
                  </a:lnTo>
                  <a:lnTo>
                    <a:pt x="106" y="67"/>
                  </a:lnTo>
                  <a:lnTo>
                    <a:pt x="106" y="62"/>
                  </a:lnTo>
                  <a:lnTo>
                    <a:pt x="101" y="62"/>
                  </a:lnTo>
                  <a:lnTo>
                    <a:pt x="101" y="57"/>
                  </a:lnTo>
                  <a:lnTo>
                    <a:pt x="101" y="52"/>
                  </a:lnTo>
                  <a:lnTo>
                    <a:pt x="101" y="52"/>
                  </a:lnTo>
                  <a:lnTo>
                    <a:pt x="101" y="48"/>
                  </a:lnTo>
                  <a:lnTo>
                    <a:pt x="101" y="48"/>
                  </a:lnTo>
                  <a:lnTo>
                    <a:pt x="101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43"/>
                  </a:lnTo>
                  <a:lnTo>
                    <a:pt x="96" y="43"/>
                  </a:lnTo>
                  <a:lnTo>
                    <a:pt x="96" y="43"/>
                  </a:lnTo>
                  <a:lnTo>
                    <a:pt x="91" y="43"/>
                  </a:lnTo>
                  <a:lnTo>
                    <a:pt x="91" y="43"/>
                  </a:lnTo>
                  <a:lnTo>
                    <a:pt x="91" y="43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2" y="43"/>
                  </a:lnTo>
                  <a:lnTo>
                    <a:pt x="77" y="43"/>
                  </a:lnTo>
                  <a:lnTo>
                    <a:pt x="77" y="43"/>
                  </a:lnTo>
                  <a:lnTo>
                    <a:pt x="72" y="43"/>
                  </a:lnTo>
                  <a:lnTo>
                    <a:pt x="67" y="43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58" y="48"/>
                  </a:lnTo>
                  <a:lnTo>
                    <a:pt x="53" y="48"/>
                  </a:lnTo>
                  <a:lnTo>
                    <a:pt x="53" y="48"/>
                  </a:lnTo>
                  <a:lnTo>
                    <a:pt x="48" y="52"/>
                  </a:lnTo>
                  <a:lnTo>
                    <a:pt x="43" y="52"/>
                  </a:lnTo>
                  <a:lnTo>
                    <a:pt x="38" y="52"/>
                  </a:lnTo>
                  <a:lnTo>
                    <a:pt x="34" y="57"/>
                  </a:lnTo>
                  <a:lnTo>
                    <a:pt x="34" y="57"/>
                  </a:lnTo>
                  <a:lnTo>
                    <a:pt x="29" y="62"/>
                  </a:lnTo>
                  <a:lnTo>
                    <a:pt x="24" y="62"/>
                  </a:lnTo>
                  <a:lnTo>
                    <a:pt x="0" y="28"/>
                  </a:lnTo>
                  <a:lnTo>
                    <a:pt x="5" y="24"/>
                  </a:lnTo>
                  <a:lnTo>
                    <a:pt x="10" y="24"/>
                  </a:lnTo>
                  <a:lnTo>
                    <a:pt x="14" y="19"/>
                  </a:lnTo>
                  <a:lnTo>
                    <a:pt x="19" y="19"/>
                  </a:lnTo>
                  <a:lnTo>
                    <a:pt x="19" y="14"/>
                  </a:lnTo>
                  <a:lnTo>
                    <a:pt x="24" y="14"/>
                  </a:lnTo>
                  <a:lnTo>
                    <a:pt x="29" y="14"/>
                  </a:lnTo>
                  <a:lnTo>
                    <a:pt x="34" y="9"/>
                  </a:lnTo>
                  <a:lnTo>
                    <a:pt x="38" y="9"/>
                  </a:lnTo>
                  <a:lnTo>
                    <a:pt x="43" y="9"/>
                  </a:lnTo>
                  <a:lnTo>
                    <a:pt x="43" y="4"/>
                  </a:lnTo>
                  <a:lnTo>
                    <a:pt x="48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7" y="0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0" y="4"/>
                  </a:lnTo>
                  <a:lnTo>
                    <a:pt x="120" y="4"/>
                  </a:lnTo>
                  <a:lnTo>
                    <a:pt x="125" y="4"/>
                  </a:lnTo>
                  <a:lnTo>
                    <a:pt x="125" y="4"/>
                  </a:lnTo>
                  <a:lnTo>
                    <a:pt x="125" y="4"/>
                  </a:lnTo>
                  <a:lnTo>
                    <a:pt x="130" y="9"/>
                  </a:lnTo>
                  <a:lnTo>
                    <a:pt x="130" y="9"/>
                  </a:lnTo>
                  <a:lnTo>
                    <a:pt x="134" y="9"/>
                  </a:lnTo>
                  <a:lnTo>
                    <a:pt x="134" y="9"/>
                  </a:lnTo>
                  <a:lnTo>
                    <a:pt x="134" y="14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44" y="19"/>
                  </a:lnTo>
                  <a:lnTo>
                    <a:pt x="144" y="19"/>
                  </a:lnTo>
                  <a:lnTo>
                    <a:pt x="144" y="24"/>
                  </a:lnTo>
                  <a:lnTo>
                    <a:pt x="144" y="24"/>
                  </a:lnTo>
                  <a:lnTo>
                    <a:pt x="149" y="24"/>
                  </a:lnTo>
                  <a:lnTo>
                    <a:pt x="149" y="28"/>
                  </a:lnTo>
                  <a:lnTo>
                    <a:pt x="149" y="28"/>
                  </a:lnTo>
                  <a:lnTo>
                    <a:pt x="149" y="28"/>
                  </a:lnTo>
                  <a:lnTo>
                    <a:pt x="149" y="33"/>
                  </a:lnTo>
                  <a:lnTo>
                    <a:pt x="154" y="33"/>
                  </a:lnTo>
                  <a:lnTo>
                    <a:pt x="154" y="38"/>
                  </a:lnTo>
                  <a:lnTo>
                    <a:pt x="154" y="38"/>
                  </a:lnTo>
                  <a:lnTo>
                    <a:pt x="154" y="43"/>
                  </a:lnTo>
                  <a:lnTo>
                    <a:pt x="154" y="43"/>
                  </a:lnTo>
                  <a:lnTo>
                    <a:pt x="154" y="48"/>
                  </a:lnTo>
                  <a:lnTo>
                    <a:pt x="154" y="52"/>
                  </a:lnTo>
                  <a:lnTo>
                    <a:pt x="154" y="57"/>
                  </a:lnTo>
                  <a:lnTo>
                    <a:pt x="154" y="67"/>
                  </a:lnTo>
                  <a:lnTo>
                    <a:pt x="154" y="134"/>
                  </a:lnTo>
                  <a:lnTo>
                    <a:pt x="154" y="139"/>
                  </a:lnTo>
                  <a:lnTo>
                    <a:pt x="154" y="144"/>
                  </a:lnTo>
                  <a:lnTo>
                    <a:pt x="154" y="148"/>
                  </a:lnTo>
                  <a:lnTo>
                    <a:pt x="154" y="148"/>
                  </a:lnTo>
                  <a:lnTo>
                    <a:pt x="154" y="153"/>
                  </a:lnTo>
                  <a:lnTo>
                    <a:pt x="154" y="158"/>
                  </a:lnTo>
                  <a:lnTo>
                    <a:pt x="154" y="158"/>
                  </a:lnTo>
                  <a:lnTo>
                    <a:pt x="154" y="163"/>
                  </a:lnTo>
                  <a:lnTo>
                    <a:pt x="158" y="163"/>
                  </a:lnTo>
                  <a:lnTo>
                    <a:pt x="158" y="168"/>
                  </a:lnTo>
                  <a:lnTo>
                    <a:pt x="158" y="168"/>
                  </a:lnTo>
                  <a:lnTo>
                    <a:pt x="163" y="172"/>
                  </a:lnTo>
                  <a:lnTo>
                    <a:pt x="163" y="172"/>
                  </a:lnTo>
                  <a:lnTo>
                    <a:pt x="163" y="177"/>
                  </a:lnTo>
                  <a:lnTo>
                    <a:pt x="168" y="177"/>
                  </a:lnTo>
                  <a:lnTo>
                    <a:pt x="173" y="182"/>
                  </a:lnTo>
                  <a:lnTo>
                    <a:pt x="144" y="211"/>
                  </a:lnTo>
                  <a:close/>
                </a:path>
              </a:pathLst>
            </a:custGeom>
            <a:solidFill>
              <a:srgbClr val="0B29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 userDrawn="1"/>
          </p:nvSpPr>
          <p:spPr bwMode="auto">
            <a:xfrm>
              <a:off x="1151" y="1837"/>
              <a:ext cx="154" cy="201"/>
            </a:xfrm>
            <a:custGeom>
              <a:avLst/>
              <a:gdLst/>
              <a:ahLst/>
              <a:cxnLst>
                <a:cxn ang="0">
                  <a:pos x="53" y="201"/>
                </a:cxn>
                <a:cxn ang="0">
                  <a:pos x="0" y="201"/>
                </a:cxn>
                <a:cxn ang="0">
                  <a:pos x="0" y="192"/>
                </a:cxn>
                <a:cxn ang="0">
                  <a:pos x="0" y="177"/>
                </a:cxn>
                <a:cxn ang="0">
                  <a:pos x="0" y="163"/>
                </a:cxn>
                <a:cxn ang="0">
                  <a:pos x="0" y="153"/>
                </a:cxn>
                <a:cxn ang="0">
                  <a:pos x="0" y="139"/>
                </a:cxn>
                <a:cxn ang="0">
                  <a:pos x="0" y="129"/>
                </a:cxn>
                <a:cxn ang="0">
                  <a:pos x="0" y="115"/>
                </a:cxn>
                <a:cxn ang="0">
                  <a:pos x="0" y="100"/>
                </a:cxn>
                <a:cxn ang="0">
                  <a:pos x="0" y="91"/>
                </a:cxn>
                <a:cxn ang="0">
                  <a:pos x="0" y="76"/>
                </a:cxn>
                <a:cxn ang="0">
                  <a:pos x="0" y="67"/>
                </a:cxn>
                <a:cxn ang="0">
                  <a:pos x="0" y="52"/>
                </a:cxn>
                <a:cxn ang="0">
                  <a:pos x="0" y="38"/>
                </a:cxn>
                <a:cxn ang="0">
                  <a:pos x="0" y="28"/>
                </a:cxn>
                <a:cxn ang="0">
                  <a:pos x="0" y="14"/>
                </a:cxn>
                <a:cxn ang="0">
                  <a:pos x="0" y="0"/>
                </a:cxn>
                <a:cxn ang="0">
                  <a:pos x="154" y="0"/>
                </a:cxn>
                <a:cxn ang="0">
                  <a:pos x="154" y="201"/>
                </a:cxn>
                <a:cxn ang="0">
                  <a:pos x="96" y="201"/>
                </a:cxn>
                <a:cxn ang="0">
                  <a:pos x="96" y="43"/>
                </a:cxn>
                <a:cxn ang="0">
                  <a:pos x="53" y="43"/>
                </a:cxn>
                <a:cxn ang="0">
                  <a:pos x="53" y="201"/>
                </a:cxn>
              </a:cxnLst>
              <a:rect l="0" t="0" r="r" b="b"/>
              <a:pathLst>
                <a:path w="154" h="201">
                  <a:moveTo>
                    <a:pt x="53" y="201"/>
                  </a:moveTo>
                  <a:lnTo>
                    <a:pt x="0" y="201"/>
                  </a:lnTo>
                  <a:lnTo>
                    <a:pt x="0" y="192"/>
                  </a:lnTo>
                  <a:lnTo>
                    <a:pt x="0" y="177"/>
                  </a:lnTo>
                  <a:lnTo>
                    <a:pt x="0" y="163"/>
                  </a:lnTo>
                  <a:lnTo>
                    <a:pt x="0" y="153"/>
                  </a:lnTo>
                  <a:lnTo>
                    <a:pt x="0" y="139"/>
                  </a:lnTo>
                  <a:lnTo>
                    <a:pt x="0" y="129"/>
                  </a:lnTo>
                  <a:lnTo>
                    <a:pt x="0" y="115"/>
                  </a:lnTo>
                  <a:lnTo>
                    <a:pt x="0" y="100"/>
                  </a:lnTo>
                  <a:lnTo>
                    <a:pt x="0" y="91"/>
                  </a:lnTo>
                  <a:lnTo>
                    <a:pt x="0" y="76"/>
                  </a:lnTo>
                  <a:lnTo>
                    <a:pt x="0" y="67"/>
                  </a:lnTo>
                  <a:lnTo>
                    <a:pt x="0" y="52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54" y="201"/>
                  </a:lnTo>
                  <a:lnTo>
                    <a:pt x="96" y="201"/>
                  </a:lnTo>
                  <a:lnTo>
                    <a:pt x="96" y="43"/>
                  </a:lnTo>
                  <a:lnTo>
                    <a:pt x="53" y="43"/>
                  </a:lnTo>
                  <a:lnTo>
                    <a:pt x="53" y="201"/>
                  </a:lnTo>
                  <a:close/>
                </a:path>
              </a:pathLst>
            </a:custGeom>
            <a:solidFill>
              <a:srgbClr val="0B29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1358" y="1837"/>
              <a:ext cx="158" cy="201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8" y="0"/>
                </a:cxn>
                <a:cxn ang="0">
                  <a:pos x="48" y="124"/>
                </a:cxn>
                <a:cxn ang="0">
                  <a:pos x="105" y="4"/>
                </a:cxn>
                <a:cxn ang="0">
                  <a:pos x="158" y="0"/>
                </a:cxn>
                <a:cxn ang="0">
                  <a:pos x="158" y="201"/>
                </a:cxn>
                <a:cxn ang="0">
                  <a:pos x="110" y="201"/>
                </a:cxn>
                <a:cxn ang="0">
                  <a:pos x="110" y="86"/>
                </a:cxn>
                <a:cxn ang="0">
                  <a:pos x="52" y="201"/>
                </a:cxn>
                <a:cxn ang="0">
                  <a:pos x="48" y="201"/>
                </a:cxn>
                <a:cxn ang="0">
                  <a:pos x="9" y="201"/>
                </a:cxn>
                <a:cxn ang="0">
                  <a:pos x="0" y="201"/>
                </a:cxn>
                <a:cxn ang="0">
                  <a:pos x="0" y="4"/>
                </a:cxn>
              </a:cxnLst>
              <a:rect l="0" t="0" r="r" b="b"/>
              <a:pathLst>
                <a:path w="158" h="201">
                  <a:moveTo>
                    <a:pt x="0" y="4"/>
                  </a:moveTo>
                  <a:lnTo>
                    <a:pt x="48" y="0"/>
                  </a:lnTo>
                  <a:lnTo>
                    <a:pt x="48" y="124"/>
                  </a:lnTo>
                  <a:lnTo>
                    <a:pt x="105" y="4"/>
                  </a:lnTo>
                  <a:lnTo>
                    <a:pt x="158" y="0"/>
                  </a:lnTo>
                  <a:lnTo>
                    <a:pt x="158" y="201"/>
                  </a:lnTo>
                  <a:lnTo>
                    <a:pt x="110" y="201"/>
                  </a:lnTo>
                  <a:lnTo>
                    <a:pt x="110" y="86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9" y="201"/>
                  </a:lnTo>
                  <a:lnTo>
                    <a:pt x="0" y="20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B29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1550" y="1837"/>
              <a:ext cx="153" cy="201"/>
            </a:xfrm>
            <a:custGeom>
              <a:avLst/>
              <a:gdLst/>
              <a:ahLst/>
              <a:cxnLst>
                <a:cxn ang="0">
                  <a:pos x="100" y="43"/>
                </a:cxn>
                <a:cxn ang="0">
                  <a:pos x="100" y="201"/>
                </a:cxn>
                <a:cxn ang="0">
                  <a:pos x="47" y="201"/>
                </a:cxn>
                <a:cxn ang="0">
                  <a:pos x="47" y="43"/>
                </a:cxn>
                <a:cxn ang="0">
                  <a:pos x="0" y="43"/>
                </a:cxn>
                <a:cxn ang="0">
                  <a:pos x="0" y="0"/>
                </a:cxn>
                <a:cxn ang="0">
                  <a:pos x="153" y="0"/>
                </a:cxn>
                <a:cxn ang="0">
                  <a:pos x="143" y="43"/>
                </a:cxn>
                <a:cxn ang="0">
                  <a:pos x="100" y="43"/>
                </a:cxn>
              </a:cxnLst>
              <a:rect l="0" t="0" r="r" b="b"/>
              <a:pathLst>
                <a:path w="153" h="201">
                  <a:moveTo>
                    <a:pt x="100" y="43"/>
                  </a:moveTo>
                  <a:lnTo>
                    <a:pt x="100" y="201"/>
                  </a:lnTo>
                  <a:lnTo>
                    <a:pt x="47" y="201"/>
                  </a:lnTo>
                  <a:lnTo>
                    <a:pt x="47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53" y="0"/>
                  </a:lnTo>
                  <a:lnTo>
                    <a:pt x="143" y="43"/>
                  </a:lnTo>
                  <a:lnTo>
                    <a:pt x="100" y="43"/>
                  </a:lnTo>
                  <a:close/>
                </a:path>
              </a:pathLst>
            </a:custGeom>
            <a:solidFill>
              <a:srgbClr val="0B29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1909" y="1837"/>
              <a:ext cx="178" cy="206"/>
            </a:xfrm>
            <a:custGeom>
              <a:avLst/>
              <a:gdLst/>
              <a:ahLst/>
              <a:cxnLst>
                <a:cxn ang="0">
                  <a:pos x="0" y="168"/>
                </a:cxn>
                <a:cxn ang="0">
                  <a:pos x="5" y="168"/>
                </a:cxn>
                <a:cxn ang="0">
                  <a:pos x="10" y="168"/>
                </a:cxn>
                <a:cxn ang="0">
                  <a:pos x="15" y="168"/>
                </a:cxn>
                <a:cxn ang="0">
                  <a:pos x="15" y="168"/>
                </a:cxn>
                <a:cxn ang="0">
                  <a:pos x="19" y="163"/>
                </a:cxn>
                <a:cxn ang="0">
                  <a:pos x="24" y="158"/>
                </a:cxn>
                <a:cxn ang="0">
                  <a:pos x="29" y="158"/>
                </a:cxn>
                <a:cxn ang="0">
                  <a:pos x="29" y="153"/>
                </a:cxn>
                <a:cxn ang="0">
                  <a:pos x="34" y="148"/>
                </a:cxn>
                <a:cxn ang="0">
                  <a:pos x="34" y="144"/>
                </a:cxn>
                <a:cxn ang="0">
                  <a:pos x="39" y="139"/>
                </a:cxn>
                <a:cxn ang="0">
                  <a:pos x="39" y="129"/>
                </a:cxn>
                <a:cxn ang="0">
                  <a:pos x="39" y="124"/>
                </a:cxn>
                <a:cxn ang="0">
                  <a:pos x="43" y="115"/>
                </a:cxn>
                <a:cxn ang="0">
                  <a:pos x="43" y="110"/>
                </a:cxn>
                <a:cxn ang="0">
                  <a:pos x="43" y="100"/>
                </a:cxn>
                <a:cxn ang="0">
                  <a:pos x="178" y="0"/>
                </a:cxn>
                <a:cxn ang="0">
                  <a:pos x="125" y="201"/>
                </a:cxn>
                <a:cxn ang="0">
                  <a:pos x="91" y="43"/>
                </a:cxn>
                <a:cxn ang="0">
                  <a:pos x="91" y="115"/>
                </a:cxn>
                <a:cxn ang="0">
                  <a:pos x="87" y="129"/>
                </a:cxn>
                <a:cxn ang="0">
                  <a:pos x="87" y="139"/>
                </a:cxn>
                <a:cxn ang="0">
                  <a:pos x="87" y="148"/>
                </a:cxn>
                <a:cxn ang="0">
                  <a:pos x="87" y="158"/>
                </a:cxn>
                <a:cxn ang="0">
                  <a:pos x="82" y="168"/>
                </a:cxn>
                <a:cxn ang="0">
                  <a:pos x="77" y="177"/>
                </a:cxn>
                <a:cxn ang="0">
                  <a:pos x="72" y="182"/>
                </a:cxn>
                <a:cxn ang="0">
                  <a:pos x="67" y="187"/>
                </a:cxn>
                <a:cxn ang="0">
                  <a:pos x="63" y="192"/>
                </a:cxn>
                <a:cxn ang="0">
                  <a:pos x="58" y="196"/>
                </a:cxn>
                <a:cxn ang="0">
                  <a:pos x="53" y="201"/>
                </a:cxn>
                <a:cxn ang="0">
                  <a:pos x="43" y="201"/>
                </a:cxn>
                <a:cxn ang="0">
                  <a:pos x="34" y="206"/>
                </a:cxn>
                <a:cxn ang="0">
                  <a:pos x="24" y="206"/>
                </a:cxn>
                <a:cxn ang="0">
                  <a:pos x="15" y="206"/>
                </a:cxn>
              </a:cxnLst>
              <a:rect l="0" t="0" r="r" b="b"/>
              <a:pathLst>
                <a:path w="178" h="206">
                  <a:moveTo>
                    <a:pt x="10" y="206"/>
                  </a:moveTo>
                  <a:lnTo>
                    <a:pt x="0" y="168"/>
                  </a:lnTo>
                  <a:lnTo>
                    <a:pt x="0" y="168"/>
                  </a:lnTo>
                  <a:lnTo>
                    <a:pt x="5" y="168"/>
                  </a:lnTo>
                  <a:lnTo>
                    <a:pt x="5" y="168"/>
                  </a:lnTo>
                  <a:lnTo>
                    <a:pt x="10" y="168"/>
                  </a:lnTo>
                  <a:lnTo>
                    <a:pt x="10" y="168"/>
                  </a:lnTo>
                  <a:lnTo>
                    <a:pt x="15" y="168"/>
                  </a:lnTo>
                  <a:lnTo>
                    <a:pt x="15" y="168"/>
                  </a:lnTo>
                  <a:lnTo>
                    <a:pt x="15" y="168"/>
                  </a:lnTo>
                  <a:lnTo>
                    <a:pt x="19" y="163"/>
                  </a:lnTo>
                  <a:lnTo>
                    <a:pt x="19" y="163"/>
                  </a:lnTo>
                  <a:lnTo>
                    <a:pt x="24" y="163"/>
                  </a:lnTo>
                  <a:lnTo>
                    <a:pt x="24" y="158"/>
                  </a:lnTo>
                  <a:lnTo>
                    <a:pt x="24" y="158"/>
                  </a:lnTo>
                  <a:lnTo>
                    <a:pt x="29" y="158"/>
                  </a:lnTo>
                  <a:lnTo>
                    <a:pt x="29" y="153"/>
                  </a:lnTo>
                  <a:lnTo>
                    <a:pt x="29" y="153"/>
                  </a:lnTo>
                  <a:lnTo>
                    <a:pt x="34" y="153"/>
                  </a:lnTo>
                  <a:lnTo>
                    <a:pt x="34" y="148"/>
                  </a:lnTo>
                  <a:lnTo>
                    <a:pt x="34" y="148"/>
                  </a:lnTo>
                  <a:lnTo>
                    <a:pt x="34" y="144"/>
                  </a:lnTo>
                  <a:lnTo>
                    <a:pt x="39" y="139"/>
                  </a:lnTo>
                  <a:lnTo>
                    <a:pt x="39" y="139"/>
                  </a:lnTo>
                  <a:lnTo>
                    <a:pt x="39" y="134"/>
                  </a:lnTo>
                  <a:lnTo>
                    <a:pt x="39" y="129"/>
                  </a:lnTo>
                  <a:lnTo>
                    <a:pt x="39" y="129"/>
                  </a:lnTo>
                  <a:lnTo>
                    <a:pt x="39" y="124"/>
                  </a:lnTo>
                  <a:lnTo>
                    <a:pt x="43" y="120"/>
                  </a:lnTo>
                  <a:lnTo>
                    <a:pt x="43" y="115"/>
                  </a:lnTo>
                  <a:lnTo>
                    <a:pt x="43" y="115"/>
                  </a:lnTo>
                  <a:lnTo>
                    <a:pt x="43" y="110"/>
                  </a:lnTo>
                  <a:lnTo>
                    <a:pt x="43" y="105"/>
                  </a:lnTo>
                  <a:lnTo>
                    <a:pt x="43" y="100"/>
                  </a:lnTo>
                  <a:lnTo>
                    <a:pt x="48" y="0"/>
                  </a:lnTo>
                  <a:lnTo>
                    <a:pt x="178" y="0"/>
                  </a:lnTo>
                  <a:lnTo>
                    <a:pt x="178" y="201"/>
                  </a:lnTo>
                  <a:lnTo>
                    <a:pt x="125" y="201"/>
                  </a:lnTo>
                  <a:lnTo>
                    <a:pt x="125" y="43"/>
                  </a:lnTo>
                  <a:lnTo>
                    <a:pt x="91" y="43"/>
                  </a:lnTo>
                  <a:lnTo>
                    <a:pt x="91" y="110"/>
                  </a:lnTo>
                  <a:lnTo>
                    <a:pt x="91" y="115"/>
                  </a:lnTo>
                  <a:lnTo>
                    <a:pt x="91" y="124"/>
                  </a:lnTo>
                  <a:lnTo>
                    <a:pt x="87" y="129"/>
                  </a:lnTo>
                  <a:lnTo>
                    <a:pt x="87" y="134"/>
                  </a:lnTo>
                  <a:lnTo>
                    <a:pt x="87" y="139"/>
                  </a:lnTo>
                  <a:lnTo>
                    <a:pt x="87" y="144"/>
                  </a:lnTo>
                  <a:lnTo>
                    <a:pt x="87" y="148"/>
                  </a:lnTo>
                  <a:lnTo>
                    <a:pt x="87" y="153"/>
                  </a:lnTo>
                  <a:lnTo>
                    <a:pt x="87" y="158"/>
                  </a:lnTo>
                  <a:lnTo>
                    <a:pt x="82" y="163"/>
                  </a:lnTo>
                  <a:lnTo>
                    <a:pt x="82" y="168"/>
                  </a:lnTo>
                  <a:lnTo>
                    <a:pt x="82" y="172"/>
                  </a:lnTo>
                  <a:lnTo>
                    <a:pt x="77" y="177"/>
                  </a:lnTo>
                  <a:lnTo>
                    <a:pt x="77" y="177"/>
                  </a:lnTo>
                  <a:lnTo>
                    <a:pt x="72" y="182"/>
                  </a:lnTo>
                  <a:lnTo>
                    <a:pt x="72" y="187"/>
                  </a:lnTo>
                  <a:lnTo>
                    <a:pt x="67" y="187"/>
                  </a:lnTo>
                  <a:lnTo>
                    <a:pt x="67" y="192"/>
                  </a:lnTo>
                  <a:lnTo>
                    <a:pt x="63" y="192"/>
                  </a:lnTo>
                  <a:lnTo>
                    <a:pt x="63" y="196"/>
                  </a:lnTo>
                  <a:lnTo>
                    <a:pt x="58" y="196"/>
                  </a:lnTo>
                  <a:lnTo>
                    <a:pt x="53" y="201"/>
                  </a:lnTo>
                  <a:lnTo>
                    <a:pt x="53" y="201"/>
                  </a:lnTo>
                  <a:lnTo>
                    <a:pt x="48" y="201"/>
                  </a:lnTo>
                  <a:lnTo>
                    <a:pt x="43" y="201"/>
                  </a:lnTo>
                  <a:lnTo>
                    <a:pt x="39" y="206"/>
                  </a:lnTo>
                  <a:lnTo>
                    <a:pt x="34" y="206"/>
                  </a:lnTo>
                  <a:lnTo>
                    <a:pt x="29" y="206"/>
                  </a:lnTo>
                  <a:lnTo>
                    <a:pt x="24" y="206"/>
                  </a:lnTo>
                  <a:lnTo>
                    <a:pt x="19" y="206"/>
                  </a:lnTo>
                  <a:lnTo>
                    <a:pt x="15" y="206"/>
                  </a:lnTo>
                  <a:lnTo>
                    <a:pt x="10" y="206"/>
                  </a:lnTo>
                  <a:close/>
                </a:path>
              </a:pathLst>
            </a:custGeom>
            <a:solidFill>
              <a:srgbClr val="0B29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63" y="1600204"/>
            <a:ext cx="108267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77941" y="1600204"/>
            <a:ext cx="108267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2432053" y="92075"/>
            <a:ext cx="7313613" cy="312738"/>
          </a:xfrm>
          <a:prstGeom prst="rect">
            <a:avLst/>
          </a:prstGeom>
        </p:spPr>
        <p:txBody>
          <a:bodyPr/>
          <a:lstStyle>
            <a:lvl1pPr>
              <a:defRPr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4A04-6065-415D-B1A4-683BFAC62B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9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9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2432053" y="92075"/>
            <a:ext cx="7313613" cy="312738"/>
          </a:xfrm>
          <a:prstGeom prst="rect">
            <a:avLst/>
          </a:prstGeom>
        </p:spPr>
        <p:txBody>
          <a:bodyPr/>
          <a:lstStyle>
            <a:lvl1pPr>
              <a:defRPr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C89B0-F014-4C42-8D92-FADA120FE2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2432053" y="92075"/>
            <a:ext cx="7313613" cy="312738"/>
          </a:xfrm>
          <a:prstGeom prst="rect">
            <a:avLst/>
          </a:prstGeom>
        </p:spPr>
        <p:txBody>
          <a:bodyPr/>
          <a:lstStyle>
            <a:lvl1pPr>
              <a:defRPr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A12AA-9642-4608-BF0A-220B48641D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09991" y="285731"/>
            <a:ext cx="5537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2432053" y="92075"/>
            <a:ext cx="7313613" cy="312738"/>
          </a:xfrm>
          <a:prstGeom prst="rect">
            <a:avLst/>
          </a:prstGeom>
        </p:spPr>
        <p:txBody>
          <a:bodyPr/>
          <a:lstStyle>
            <a:lvl1pPr>
              <a:defRPr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27D8-57D6-4FA8-AE86-BE618EDD6A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2432053" y="92075"/>
            <a:ext cx="7313613" cy="312738"/>
          </a:xfrm>
          <a:prstGeom prst="rect">
            <a:avLst/>
          </a:prstGeom>
        </p:spPr>
        <p:txBody>
          <a:bodyPr/>
          <a:lstStyle>
            <a:lvl1pPr>
              <a:defRPr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CB591-2BB4-4794-AFE6-0BB07BE68B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2432053" y="92075"/>
            <a:ext cx="7313613" cy="312738"/>
          </a:xfrm>
          <a:prstGeom prst="rect">
            <a:avLst/>
          </a:prstGeom>
        </p:spPr>
        <p:txBody>
          <a:bodyPr/>
          <a:lstStyle>
            <a:lvl1pPr>
              <a:defRPr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65E1B-DFCE-4848-A44C-82A47575F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2432053" y="92075"/>
            <a:ext cx="7313613" cy="312738"/>
          </a:xfrm>
          <a:prstGeom prst="rect">
            <a:avLst/>
          </a:prstGeom>
        </p:spPr>
        <p:txBody>
          <a:bodyPr/>
          <a:lstStyle>
            <a:lvl1pPr>
              <a:defRPr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26D73-F101-42B0-BFAA-AA10E87E29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0E9A5-D3C0-4210-B311-9F904CC231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437201" y="357188"/>
            <a:ext cx="7286643" cy="285750"/>
          </a:xfrm>
          <a:prstGeom prst="rect">
            <a:avLst/>
          </a:prstGeom>
        </p:spPr>
        <p:txBody>
          <a:bodyPr anchor="ctr"/>
          <a:lstStyle>
            <a:lvl1pPr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[SECTION TITLE]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4" y="1600204"/>
            <a:ext cx="231775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2432056" y="92075"/>
            <a:ext cx="7313613" cy="3127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black"/>
                </a:solidFill>
              </a:rPr>
              <a:t>С Т Р О Г О   К О Н Ф И Д Е Н Ц И А Л Ь Н О 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A8FFB-1A5B-462B-8136-A143C8F98CF7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8B0A2-2244-4094-8283-4AD5D8ED0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tion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8B0A2-2244-4094-8283-4AD5D8ED0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437200" y="357188"/>
            <a:ext cx="7302146" cy="285750"/>
          </a:xfrm>
          <a:prstGeom prst="rect">
            <a:avLst/>
          </a:prstGeom>
        </p:spPr>
        <p:txBody>
          <a:bodyPr anchor="ctr"/>
          <a:lstStyle>
            <a:lvl1pPr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[SECTION TITLE]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8B0A2-2244-4094-8283-4AD5D8ED0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437200" y="357188"/>
            <a:ext cx="7302146" cy="285750"/>
          </a:xfrm>
          <a:prstGeom prst="rect">
            <a:avLst/>
          </a:prstGeom>
        </p:spPr>
        <p:txBody>
          <a:bodyPr anchor="ctr"/>
          <a:lstStyle>
            <a:lvl1pPr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[SECTION TITLE]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8B0A2-2244-4094-8283-4AD5D8ED0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F5DA00-05CE-47CB-9AFC-70BFCAE0D7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437203" y="2584806"/>
            <a:ext cx="7215187" cy="71437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ru-RU" dirty="0" smtClean="0"/>
              <a:t>Секция</a:t>
            </a:r>
            <a:r>
              <a:rPr lang="en-US" dirty="0" smtClean="0"/>
              <a:t> 1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437203" y="3500441"/>
            <a:ext cx="7215187" cy="714375"/>
          </a:xfrm>
          <a:prstGeom prst="rect">
            <a:avLst/>
          </a:prstGeom>
        </p:spPr>
        <p:txBody>
          <a:bodyPr/>
          <a:lstStyle>
            <a:lvl1pPr>
              <a:defRPr sz="1600" b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437201" y="357188"/>
            <a:ext cx="7286643" cy="285750"/>
          </a:xfrm>
          <a:prstGeom prst="rect">
            <a:avLst/>
          </a:prstGeom>
        </p:spPr>
        <p:txBody>
          <a:bodyPr anchor="ctr"/>
          <a:lstStyle>
            <a:lvl1pPr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[SECTION TITLE]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F5DA00-05CE-47CB-9AFC-70BFCAE0D7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437203" y="2584806"/>
            <a:ext cx="7215187" cy="71437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ru-RU" dirty="0" smtClean="0"/>
              <a:t>Подраздел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437203" y="3500441"/>
            <a:ext cx="7215187" cy="714375"/>
          </a:xfrm>
          <a:prstGeom prst="rect">
            <a:avLst/>
          </a:prstGeom>
        </p:spPr>
        <p:txBody>
          <a:bodyPr/>
          <a:lstStyle>
            <a:lvl1pPr>
              <a:defRPr sz="1600" b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437201" y="357188"/>
            <a:ext cx="7286643" cy="285750"/>
          </a:xfrm>
          <a:prstGeom prst="rect">
            <a:avLst/>
          </a:prstGeom>
        </p:spPr>
        <p:txBody>
          <a:bodyPr anchor="ctr"/>
          <a:lstStyle>
            <a:lvl1pPr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[SECTION TITLE]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F5DA00-05CE-47CB-9AFC-70BFCAE0D7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437203" y="2584806"/>
            <a:ext cx="7215187" cy="71437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ru-RU" dirty="0" smtClean="0"/>
              <a:t>Приложение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437203" y="3500441"/>
            <a:ext cx="7215187" cy="714375"/>
          </a:xfrm>
          <a:prstGeom prst="rect">
            <a:avLst/>
          </a:prstGeom>
        </p:spPr>
        <p:txBody>
          <a:bodyPr/>
          <a:lstStyle>
            <a:lvl1pPr>
              <a:defRPr sz="1600" b="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437201" y="357188"/>
            <a:ext cx="7286643" cy="285750"/>
          </a:xfrm>
          <a:prstGeom prst="rect">
            <a:avLst/>
          </a:prstGeom>
        </p:spPr>
        <p:txBody>
          <a:bodyPr anchor="ctr"/>
          <a:lstStyle>
            <a:lvl1pPr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[SECTION TITLE]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2432053" y="92075"/>
            <a:ext cx="7313613" cy="312738"/>
          </a:xfrm>
          <a:prstGeom prst="rect">
            <a:avLst/>
          </a:prstGeom>
        </p:spPr>
        <p:txBody>
          <a:bodyPr/>
          <a:lstStyle>
            <a:lvl1pPr>
              <a:defRPr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6F87E-449E-48E8-910F-9605A0591B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w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5693" y="631829"/>
            <a:ext cx="9610285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34502" y="6543675"/>
            <a:ext cx="42545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1F5DA00-05CE-47CB-9AFC-70BFCAE0D7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3"/>
          <p:cNvSpPr>
            <a:spLocks noChangeArrowheads="1"/>
          </p:cNvSpPr>
          <p:nvPr>
            <p:custDataLst>
              <p:tags r:id="rId20"/>
            </p:custDataLst>
          </p:nvPr>
        </p:nvSpPr>
        <p:spPr bwMode="gray">
          <a:xfrm>
            <a:off x="53163" y="171450"/>
            <a:ext cx="9722662" cy="285750"/>
          </a:xfrm>
          <a:prstGeom prst="rect">
            <a:avLst/>
          </a:prstGeom>
          <a:solidFill>
            <a:srgbClr val="1F497D"/>
          </a:solidFill>
          <a:ln w="12700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54000" tIns="54000" rIns="54000" bIns="54000" anchor="ctr" anchorCtr="1"/>
          <a:lstStyle/>
          <a:p>
            <a:pPr>
              <a:defRPr/>
            </a:pPr>
            <a:endParaRPr lang="ru-RU"/>
          </a:p>
        </p:txBody>
      </p:sp>
      <p:pic>
        <p:nvPicPr>
          <p:cNvPr id="12" name="Picture 11" descr="VTBC logo_rus.wmf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54867" y="6640033"/>
            <a:ext cx="1234440" cy="17075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4" r:id="rId1"/>
    <p:sldLayoutId id="2147484251" r:id="rId2"/>
    <p:sldLayoutId id="2147484268" r:id="rId3"/>
    <p:sldLayoutId id="2147484277" r:id="rId4"/>
    <p:sldLayoutId id="2147484278" r:id="rId5"/>
    <p:sldLayoutId id="2147484264" r:id="rId6"/>
    <p:sldLayoutId id="2147484265" r:id="rId7"/>
    <p:sldLayoutId id="2147484266" r:id="rId8"/>
    <p:sldLayoutId id="2147484255" r:id="rId9"/>
    <p:sldLayoutId id="2147484256" r:id="rId10"/>
    <p:sldLayoutId id="2147484257" r:id="rId11"/>
    <p:sldLayoutId id="2147484258" r:id="rId12"/>
    <p:sldLayoutId id="2147484260" r:id="rId13"/>
    <p:sldLayoutId id="2147484261" r:id="rId14"/>
    <p:sldLayoutId id="2147484262" r:id="rId15"/>
    <p:sldLayoutId id="2147484263" r:id="rId16"/>
    <p:sldLayoutId id="2147484252" r:id="rId17"/>
    <p:sldLayoutId id="2147484279" r:id="rId18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1588" indent="-1588" algn="l" rtl="0" eaLnBrk="1" fontAlgn="base" hangingPunct="1">
        <a:spcBef>
          <a:spcPct val="20000"/>
        </a:spcBef>
        <a:spcAft>
          <a:spcPct val="0"/>
        </a:spcAft>
        <a:defRPr sz="1100" b="1">
          <a:solidFill>
            <a:schemeClr val="tx1"/>
          </a:solidFill>
          <a:latin typeface="+mn-lt"/>
          <a:ea typeface="+mn-ea"/>
          <a:cs typeface="+mn-cs"/>
        </a:defRPr>
      </a:lvl1pPr>
      <a:lvl2pPr marL="1000125" indent="-285750" algn="l" rtl="0" eaLnBrk="1" fontAlgn="base" hangingPunct="1">
        <a:spcBef>
          <a:spcPct val="20000"/>
        </a:spcBef>
        <a:spcAft>
          <a:spcPct val="0"/>
        </a:spcAft>
        <a:buChar char="–"/>
        <a:defRPr sz="1100" b="1">
          <a:solidFill>
            <a:schemeClr val="tx1"/>
          </a:solidFill>
          <a:latin typeface="+mn-lt"/>
          <a:cs typeface="+mn-cs"/>
        </a:defRPr>
      </a:lvl2pPr>
      <a:lvl3pPr marL="1408113" indent="-228600" algn="l" rtl="0" eaLnBrk="1" fontAlgn="base" hangingPunct="1">
        <a:spcBef>
          <a:spcPct val="20000"/>
        </a:spcBef>
        <a:spcAft>
          <a:spcPct val="0"/>
        </a:spcAft>
        <a:buChar char="•"/>
        <a:defRPr sz="1100" b="1">
          <a:solidFill>
            <a:schemeClr val="tx1"/>
          </a:solidFill>
          <a:latin typeface="+mn-lt"/>
          <a:cs typeface="+mn-cs"/>
        </a:defRPr>
      </a:lvl3pPr>
      <a:lvl4pPr marL="18161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100" b="1">
          <a:solidFill>
            <a:schemeClr val="tx1"/>
          </a:solidFill>
          <a:latin typeface="+mn-lt"/>
          <a:cs typeface="+mn-cs"/>
        </a:defRPr>
      </a:lvl4pPr>
      <a:lvl5pPr marL="2224088" indent="-228600" algn="l" rtl="0" eaLnBrk="1" fontAlgn="base" hangingPunct="1">
        <a:spcBef>
          <a:spcPct val="20000"/>
        </a:spcBef>
        <a:spcAft>
          <a:spcPct val="0"/>
        </a:spcAft>
        <a:buChar char="»"/>
        <a:defRPr sz="1100" b="1">
          <a:solidFill>
            <a:schemeClr val="tx1"/>
          </a:solidFill>
          <a:latin typeface="+mn-lt"/>
          <a:cs typeface="+mn-cs"/>
        </a:defRPr>
      </a:lvl5pPr>
      <a:lvl6pPr marL="2681288" indent="-228600" algn="l" rtl="0" eaLnBrk="1" fontAlgn="base" hangingPunct="1">
        <a:spcBef>
          <a:spcPct val="20000"/>
        </a:spcBef>
        <a:spcAft>
          <a:spcPct val="0"/>
        </a:spcAft>
        <a:defRPr sz="1100" b="1">
          <a:solidFill>
            <a:schemeClr val="tx1"/>
          </a:solidFill>
          <a:latin typeface="+mn-lt"/>
          <a:cs typeface="+mn-cs"/>
        </a:defRPr>
      </a:lvl6pPr>
      <a:lvl7pPr marL="3138488" indent="-228600" algn="l" rtl="0" eaLnBrk="1" fontAlgn="base" hangingPunct="1">
        <a:spcBef>
          <a:spcPct val="20000"/>
        </a:spcBef>
        <a:spcAft>
          <a:spcPct val="0"/>
        </a:spcAft>
        <a:defRPr sz="1100" b="1">
          <a:solidFill>
            <a:schemeClr val="tx1"/>
          </a:solidFill>
          <a:latin typeface="+mn-lt"/>
          <a:cs typeface="+mn-cs"/>
        </a:defRPr>
      </a:lvl7pPr>
      <a:lvl8pPr marL="3595688" indent="-228600" algn="l" rtl="0" eaLnBrk="1" fontAlgn="base" hangingPunct="1">
        <a:spcBef>
          <a:spcPct val="20000"/>
        </a:spcBef>
        <a:spcAft>
          <a:spcPct val="0"/>
        </a:spcAft>
        <a:defRPr sz="1100" b="1">
          <a:solidFill>
            <a:schemeClr val="tx1"/>
          </a:solidFill>
          <a:latin typeface="+mn-lt"/>
          <a:cs typeface="+mn-cs"/>
        </a:defRPr>
      </a:lvl8pPr>
      <a:lvl9pPr marL="4052888" indent="-228600" algn="l" rtl="0" eaLnBrk="1" fontAlgn="base" hangingPunct="1">
        <a:spcBef>
          <a:spcPct val="20000"/>
        </a:spcBef>
        <a:spcAft>
          <a:spcPct val="0"/>
        </a:spcAft>
        <a:defRPr sz="11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500" dirty="0" smtClean="0"/>
              <a:t>IPO</a:t>
            </a:r>
            <a:r>
              <a:rPr lang="ru-RU" sz="3500" dirty="0" smtClean="0"/>
              <a:t>: до и после кризиса</a:t>
            </a:r>
            <a:endParaRPr lang="en-US" sz="3500" dirty="0" smtClean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635249" y="631829"/>
            <a:ext cx="7270751" cy="796925"/>
          </a:xfrm>
        </p:spPr>
        <p:txBody>
          <a:bodyPr/>
          <a:lstStyle/>
          <a:p>
            <a:pPr eaLnBrk="1" hangingPunct="1"/>
            <a:r>
              <a:rPr lang="en-US" dirty="0" smtClean="0"/>
              <a:t> </a:t>
            </a:r>
          </a:p>
        </p:txBody>
      </p:sp>
      <p:sp>
        <p:nvSpPr>
          <p:cNvPr id="8" name="Text Placeholder 10"/>
          <p:cNvSpPr txBox="1">
            <a:spLocks/>
          </p:cNvSpPr>
          <p:nvPr/>
        </p:nvSpPr>
        <p:spPr>
          <a:xfrm>
            <a:off x="3124202" y="3810000"/>
            <a:ext cx="6408000" cy="982800"/>
          </a:xfrm>
          <a:prstGeom prst="rect">
            <a:avLst/>
          </a:prstGeom>
        </p:spPr>
        <p:txBody>
          <a:bodyPr/>
          <a:lstStyle/>
          <a:p>
            <a:pPr marL="1588" marR="0" lvl="0" indent="-158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 smtClean="0">
                <a:latin typeface="+mn-lt"/>
                <a:cs typeface="+mn-cs"/>
              </a:rPr>
              <a:t>Елена Хисамова</a:t>
            </a:r>
          </a:p>
          <a:p>
            <a:pPr marL="1588" marR="0" lvl="0" indent="-158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 smtClean="0">
                <a:latin typeface="+mn-lt"/>
                <a:cs typeface="+mn-cs"/>
              </a:rPr>
              <a:t>Руководитель рынков акционерного капитала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588" marR="0" lvl="0" indent="-1588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kern="0" dirty="0" smtClean="0">
              <a:latin typeface="+mn-lt"/>
              <a:cs typeface="+mn-cs"/>
            </a:endParaRPr>
          </a:p>
          <a:p>
            <a:pPr marL="1588" marR="0" lvl="0" indent="-1588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kern="0" dirty="0" smtClean="0">
              <a:latin typeface="+mn-lt"/>
              <a:cs typeface="+mn-cs"/>
            </a:endParaRPr>
          </a:p>
          <a:p>
            <a:pPr marL="1588" marR="0" lvl="0" indent="-1588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 smtClean="0">
                <a:latin typeface="+mn-lt"/>
                <a:cs typeface="+mn-cs"/>
              </a:rPr>
              <a:t>И</a:t>
            </a:r>
            <a:r>
              <a:rPr lang="ru-RU" sz="2000" kern="0" noProof="0" dirty="0" err="1" smtClean="0">
                <a:latin typeface="+mn-lt"/>
                <a:cs typeface="+mn-cs"/>
              </a:rPr>
              <a:t>юнь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2010 г. 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6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FontTx/>
              <a:buNone/>
            </a:pPr>
            <a:endParaRPr lang="ru-RU" dirty="0" smtClean="0"/>
          </a:p>
          <a:p>
            <a:pPr>
              <a:buFontTx/>
              <a:buNone/>
            </a:pPr>
            <a:endParaRPr lang="ru-RU" dirty="0" smtClean="0"/>
          </a:p>
        </p:txBody>
      </p:sp>
      <p:sp>
        <p:nvSpPr>
          <p:cNvPr id="20485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20713"/>
            <a:ext cx="7270750" cy="4879989"/>
          </a:xfrm>
        </p:spPr>
        <p:txBody>
          <a:bodyPr/>
          <a:lstStyle/>
          <a:p>
            <a:pPr algn="ctr"/>
            <a:r>
              <a:rPr lang="ru-RU" sz="4500" dirty="0" smtClean="0">
                <a:solidFill>
                  <a:srgbClr val="1F497D"/>
                </a:solidFill>
              </a:rPr>
              <a:t>Спасибо за внимание!</a:t>
            </a:r>
            <a:endParaRPr lang="en-US" sz="4500" dirty="0" smtClean="0">
              <a:solidFill>
                <a:srgbClr val="1F497D"/>
              </a:solidFill>
            </a:endParaRPr>
          </a:p>
        </p:txBody>
      </p:sp>
      <p:sp>
        <p:nvSpPr>
          <p:cNvPr id="5" name="page_title"/>
          <p:cNvSpPr>
            <a:spLocks noGrp="1"/>
          </p:cNvSpPr>
          <p:nvPr>
            <p:ph type="sldNum" sz="quarter" idx="11"/>
          </p:nvPr>
        </p:nvSpPr>
        <p:spPr>
          <a:xfrm>
            <a:off x="9439277" y="6638925"/>
            <a:ext cx="425450" cy="228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F9A8FFB-1A5B-462B-8136-A143C8F98CF7}" type="slidenum">
              <a:rPr lang="en-US" smtClean="0"/>
              <a:pPr>
                <a:defRPr/>
              </a:pPr>
              <a:t>10</a:t>
            </a:fld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" y="1350334"/>
            <a:ext cx="9934575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Text Box 11"/>
          <p:cNvSpPr txBox="1">
            <a:spLocks noChangeArrowheads="1"/>
          </p:cNvSpPr>
          <p:nvPr/>
        </p:nvSpPr>
        <p:spPr bwMode="auto">
          <a:xfrm rot="19556156">
            <a:off x="8059156" y="2778650"/>
            <a:ext cx="1003770" cy="276999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wrap="square" lIns="45720" rIns="4572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3"/>
                </a:solidFill>
              </a:rPr>
              <a:t>+15</a:t>
            </a:r>
            <a:r>
              <a:rPr lang="en-GB" sz="1200" b="1" dirty="0" smtClean="0">
                <a:solidFill>
                  <a:schemeClr val="accent3"/>
                </a:solidFill>
              </a:rPr>
              <a:t>%</a:t>
            </a:r>
            <a:endParaRPr lang="en-GB" sz="1200" b="1" dirty="0">
              <a:solidFill>
                <a:schemeClr val="accent3"/>
              </a:solidFill>
            </a:endParaRPr>
          </a:p>
        </p:txBody>
      </p:sp>
      <p:sp>
        <p:nvSpPr>
          <p:cNvPr id="69" name="Text Box 11"/>
          <p:cNvSpPr txBox="1">
            <a:spLocks noChangeArrowheads="1"/>
          </p:cNvSpPr>
          <p:nvPr/>
        </p:nvSpPr>
        <p:spPr bwMode="auto">
          <a:xfrm rot="3396700">
            <a:off x="7666421" y="2915633"/>
            <a:ext cx="1003770" cy="276999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wrap="square" lIns="45720" rIns="4572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DC241F"/>
                </a:solidFill>
              </a:rPr>
              <a:t>-13</a:t>
            </a:r>
            <a:r>
              <a:rPr lang="en-GB" sz="1200" b="1" dirty="0" smtClean="0">
                <a:solidFill>
                  <a:srgbClr val="DC241F"/>
                </a:solidFill>
              </a:rPr>
              <a:t>%</a:t>
            </a:r>
            <a:endParaRPr lang="en-GB" sz="1200" b="1" dirty="0">
              <a:solidFill>
                <a:srgbClr val="DC241F"/>
              </a:solidFill>
            </a:endParaRPr>
          </a:p>
        </p:txBody>
      </p:sp>
      <p:sp>
        <p:nvSpPr>
          <p:cNvPr id="5" name="page_title"/>
          <p:cNvSpPr>
            <a:spLocks noGrp="1"/>
          </p:cNvSpPr>
          <p:nvPr>
            <p:ph type="sldNum" sz="quarter" idx="11"/>
          </p:nvPr>
        </p:nvSpPr>
        <p:spPr>
          <a:xfrm>
            <a:off x="9439277" y="6638925"/>
            <a:ext cx="425450" cy="228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F9A8FFB-1A5B-462B-8136-A143C8F98CF7}" type="slidenum">
              <a:rPr lang="en-US" smtClean="0"/>
              <a:pPr>
                <a:defRPr/>
              </a:pPr>
              <a:t>2</a:t>
            </a:fld>
            <a:endParaRPr lang="en-US" dirty="0" smtClean="0"/>
          </a:p>
        </p:txBody>
      </p:sp>
      <p:sp>
        <p:nvSpPr>
          <p:cNvPr id="2" name="header_section_title"/>
          <p:cNvSpPr>
            <a:spLocks noGrp="1"/>
          </p:cNvSpPr>
          <p:nvPr>
            <p:ph type="title"/>
          </p:nvPr>
        </p:nvSpPr>
        <p:spPr>
          <a:xfrm>
            <a:off x="0" y="532111"/>
            <a:ext cx="9753600" cy="522287"/>
          </a:xfrm>
        </p:spPr>
        <p:txBody>
          <a:bodyPr/>
          <a:lstStyle/>
          <a:p>
            <a:r>
              <a:rPr lang="ru-RU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На глобальных рынках наблюдается коррекция на протяжении последних 6 недель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7338236" y="6553200"/>
            <a:ext cx="2362200" cy="28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69913" indent="-569913"/>
            <a:r>
              <a:rPr lang="ru-RU" sz="1000" i="1" dirty="0" smtClean="0"/>
              <a:t>Источник: </a:t>
            </a:r>
            <a:r>
              <a:rPr lang="en-US" sz="1000" i="1" dirty="0" smtClean="0"/>
              <a:t>Bloomberg </a:t>
            </a:r>
            <a:r>
              <a:rPr lang="ru-RU" sz="1000" i="1" dirty="0" smtClean="0"/>
              <a:t>на 08.06.2010</a:t>
            </a:r>
            <a:endParaRPr lang="en-GB" sz="1000" i="1" dirty="0" smtClean="0"/>
          </a:p>
          <a:p>
            <a:pPr marL="160338" indent="-160338"/>
            <a:r>
              <a:rPr lang="ru-RU" sz="1000" dirty="0" smtClean="0"/>
              <a:t>           </a:t>
            </a:r>
            <a:endParaRPr lang="ru-RU" sz="1000" b="1" i="1" dirty="0" smtClean="0"/>
          </a:p>
          <a:p>
            <a:pPr marL="160338" indent="-160338"/>
            <a:endParaRPr lang="ru-RU" sz="1000" b="1" i="1" dirty="0" smtClean="0"/>
          </a:p>
          <a:p>
            <a:pPr marL="160338" indent="-160338"/>
            <a:r>
              <a:rPr lang="ru-RU" sz="1000" b="1" i="1" dirty="0" smtClean="0"/>
              <a:t> </a:t>
            </a:r>
          </a:p>
          <a:p>
            <a:pPr marL="160338" indent="-160338"/>
            <a:endParaRPr lang="ru-RU" sz="1000" dirty="0" smtClean="0"/>
          </a:p>
          <a:p>
            <a:pPr marL="160338" indent="-160338"/>
            <a:endParaRPr lang="en-US" sz="1000" dirty="0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-963413" y="2976987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Приведено к </a:t>
            </a:r>
            <a:r>
              <a:rPr lang="en-US" sz="1400" dirty="0" smtClean="0"/>
              <a:t>100%</a:t>
            </a:r>
            <a:endParaRPr lang="ru-RU" sz="1400" dirty="0"/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 rot="3385720">
            <a:off x="8718368" y="2912827"/>
            <a:ext cx="1003770" cy="276999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wrap="square" lIns="45720" rIns="4572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DC241F"/>
                </a:solidFill>
              </a:rPr>
              <a:t>-17</a:t>
            </a:r>
            <a:r>
              <a:rPr lang="en-GB" sz="1200" b="1" dirty="0" smtClean="0">
                <a:solidFill>
                  <a:srgbClr val="DC241F"/>
                </a:solidFill>
              </a:rPr>
              <a:t>%</a:t>
            </a:r>
            <a:endParaRPr lang="en-GB" sz="1200" b="1" dirty="0">
              <a:solidFill>
                <a:srgbClr val="DC241F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838200" y="2286000"/>
            <a:ext cx="4114800" cy="1905000"/>
          </a:xfrm>
          <a:prstGeom prst="line">
            <a:avLst/>
          </a:prstGeom>
          <a:ln w="1587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4953000" y="3030280"/>
            <a:ext cx="3000153" cy="1160720"/>
          </a:xfrm>
          <a:prstGeom prst="line">
            <a:avLst/>
          </a:prstGeom>
          <a:ln w="1587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16200000" flipH="1">
            <a:off x="7848600" y="3124200"/>
            <a:ext cx="522768" cy="239236"/>
          </a:xfrm>
          <a:prstGeom prst="line">
            <a:avLst/>
          </a:prstGeom>
          <a:ln w="1587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8229600" y="2819402"/>
            <a:ext cx="685800" cy="685798"/>
          </a:xfrm>
          <a:prstGeom prst="line">
            <a:avLst/>
          </a:prstGeom>
          <a:ln w="1587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6200000" flipH="1">
            <a:off x="8777349" y="3009900"/>
            <a:ext cx="685803" cy="304799"/>
          </a:xfrm>
          <a:prstGeom prst="line">
            <a:avLst/>
          </a:prstGeom>
          <a:ln w="1587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 Box 11"/>
          <p:cNvSpPr txBox="1">
            <a:spLocks noChangeArrowheads="1"/>
          </p:cNvSpPr>
          <p:nvPr/>
        </p:nvSpPr>
        <p:spPr bwMode="auto">
          <a:xfrm rot="20214035">
            <a:off x="7136482" y="2902939"/>
            <a:ext cx="1003770" cy="276999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wrap="square" lIns="45720" rIns="4572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3"/>
                </a:solidFill>
              </a:rPr>
              <a:t>+84</a:t>
            </a:r>
            <a:r>
              <a:rPr lang="en-GB" sz="1200" b="1" dirty="0" smtClean="0">
                <a:solidFill>
                  <a:schemeClr val="accent3"/>
                </a:solidFill>
              </a:rPr>
              <a:t>%</a:t>
            </a:r>
            <a:endParaRPr lang="en-GB" sz="1200" b="1" dirty="0">
              <a:solidFill>
                <a:schemeClr val="accent3"/>
              </a:solidFill>
            </a:endParaRPr>
          </a:p>
        </p:txBody>
      </p:sp>
      <p:sp>
        <p:nvSpPr>
          <p:cNvPr id="71" name="Text Box 11"/>
          <p:cNvSpPr txBox="1">
            <a:spLocks noChangeArrowheads="1"/>
          </p:cNvSpPr>
          <p:nvPr/>
        </p:nvSpPr>
        <p:spPr bwMode="auto">
          <a:xfrm rot="1570397">
            <a:off x="2155694" y="2910817"/>
            <a:ext cx="1003770" cy="276999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wrap="square" lIns="45720" rIns="4572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DC241F"/>
                </a:solidFill>
              </a:rPr>
              <a:t>-61</a:t>
            </a:r>
            <a:r>
              <a:rPr lang="en-GB" sz="1200" b="1" dirty="0" smtClean="0">
                <a:solidFill>
                  <a:srgbClr val="DC241F"/>
                </a:solidFill>
              </a:rPr>
              <a:t>%</a:t>
            </a:r>
            <a:endParaRPr lang="en-GB" sz="1200" b="1" dirty="0">
              <a:solidFill>
                <a:srgbClr val="DC241F"/>
              </a:solidFill>
            </a:endParaRPr>
          </a:p>
        </p:txBody>
      </p:sp>
      <p:cxnSp>
        <p:nvCxnSpPr>
          <p:cNvPr id="142" name="Straight Arrow Connector 141"/>
          <p:cNvCxnSpPr/>
          <p:nvPr/>
        </p:nvCxnSpPr>
        <p:spPr>
          <a:xfrm>
            <a:off x="5410200" y="2819400"/>
            <a:ext cx="838200" cy="457200"/>
          </a:xfrm>
          <a:prstGeom prst="straightConnector1">
            <a:avLst/>
          </a:prstGeom>
          <a:ln w="15875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/>
          <p:nvPr/>
        </p:nvCxnSpPr>
        <p:spPr>
          <a:xfrm flipV="1">
            <a:off x="4038600" y="4343400"/>
            <a:ext cx="381000" cy="228600"/>
          </a:xfrm>
          <a:prstGeom prst="straightConnector1">
            <a:avLst/>
          </a:prstGeom>
          <a:ln w="15875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TextBox 211"/>
          <p:cNvSpPr txBox="1"/>
          <p:nvPr/>
        </p:nvSpPr>
        <p:spPr>
          <a:xfrm>
            <a:off x="5638800" y="4493588"/>
            <a:ext cx="3733800" cy="1292662"/>
          </a:xfrm>
          <a:prstGeom prst="rect">
            <a:avLst/>
          </a:prstGeom>
          <a:solidFill>
            <a:srgbClr val="EBF2F5"/>
          </a:solidFill>
        </p:spPr>
        <p:txBody>
          <a:bodyPr wrap="square" lIns="72000" tIns="0" rIns="0" bIns="0" rtlCol="0">
            <a:spAutoFit/>
          </a:bodyPr>
          <a:lstStyle/>
          <a:p>
            <a:pPr marL="228600" indent="-228600">
              <a:buFont typeface="Wingdings" pitchFamily="2" charset="2"/>
              <a:buChar char="§"/>
            </a:pPr>
            <a:r>
              <a:rPr lang="ru-RU" sz="1200" dirty="0" smtClean="0"/>
              <a:t>Обвинение </a:t>
            </a:r>
            <a:r>
              <a:rPr lang="en-US" sz="1200" dirty="0" smtClean="0"/>
              <a:t>SEC Goldman </a:t>
            </a:r>
            <a:r>
              <a:rPr lang="en-US" sz="1200" dirty="0" err="1" smtClean="0"/>
              <a:t>Sashs</a:t>
            </a:r>
            <a:r>
              <a:rPr lang="en-US" sz="1200" dirty="0" smtClean="0"/>
              <a:t> </a:t>
            </a:r>
            <a:r>
              <a:rPr lang="ru-RU" sz="1200" dirty="0" smtClean="0"/>
              <a:t>в мошенничестве</a:t>
            </a:r>
          </a:p>
          <a:p>
            <a:pPr marL="228600" indent="-228600">
              <a:buFont typeface="Wingdings" pitchFamily="2" charset="2"/>
              <a:buChar char="§"/>
            </a:pPr>
            <a:r>
              <a:rPr lang="ru-RU" sz="1200" dirty="0" smtClean="0"/>
              <a:t>Риск дефолта ряда стран ЕС, в частности, Греции и озабоченность инвесторов макроэкономической ситуацией в ЕС</a:t>
            </a:r>
          </a:p>
          <a:p>
            <a:pPr marL="228600" indent="-228600">
              <a:buFont typeface="Wingdings" pitchFamily="2" charset="2"/>
              <a:buChar char="§"/>
            </a:pPr>
            <a:r>
              <a:rPr lang="ru-RU" sz="1200" dirty="0" smtClean="0"/>
              <a:t>Заявление Венгрии о возможном дефолте</a:t>
            </a:r>
          </a:p>
          <a:p>
            <a:pPr marL="228600" indent="-228600">
              <a:buFont typeface="Wingdings" pitchFamily="2" charset="2"/>
              <a:buChar char="§"/>
            </a:pPr>
            <a:r>
              <a:rPr lang="ru-RU" sz="1200" dirty="0" smtClean="0"/>
              <a:t>Замедление темпов роста Китайской экономики</a:t>
            </a:r>
          </a:p>
        </p:txBody>
      </p:sp>
      <p:sp>
        <p:nvSpPr>
          <p:cNvPr id="213" name="Oval 212"/>
          <p:cNvSpPr/>
          <p:nvPr/>
        </p:nvSpPr>
        <p:spPr>
          <a:xfrm rot="993542">
            <a:off x="7885638" y="2714769"/>
            <a:ext cx="1817145" cy="1398689"/>
          </a:xfrm>
          <a:prstGeom prst="ellipse">
            <a:avLst/>
          </a:prstGeom>
          <a:noFill/>
          <a:ln w="158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4" name="Straight Arrow Connector 213"/>
          <p:cNvCxnSpPr/>
          <p:nvPr/>
        </p:nvCxnSpPr>
        <p:spPr>
          <a:xfrm flipV="1">
            <a:off x="7848600" y="3810000"/>
            <a:ext cx="685800" cy="533401"/>
          </a:xfrm>
          <a:prstGeom prst="straightConnector1">
            <a:avLst/>
          </a:prstGeom>
          <a:ln w="15875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Oval 218"/>
          <p:cNvSpPr/>
          <p:nvPr/>
        </p:nvSpPr>
        <p:spPr>
          <a:xfrm rot="20074504">
            <a:off x="5065409" y="3021303"/>
            <a:ext cx="2932134" cy="1189093"/>
          </a:xfrm>
          <a:prstGeom prst="ellipse">
            <a:avLst/>
          </a:prstGeom>
          <a:noFill/>
          <a:ln w="158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0" name="Oval 219"/>
          <p:cNvSpPr/>
          <p:nvPr/>
        </p:nvSpPr>
        <p:spPr>
          <a:xfrm rot="13852041">
            <a:off x="3963652" y="3715820"/>
            <a:ext cx="1160989" cy="816005"/>
          </a:xfrm>
          <a:prstGeom prst="ellipse">
            <a:avLst/>
          </a:prstGeom>
          <a:noFill/>
          <a:ln w="158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1" name="TextBox 220"/>
          <p:cNvSpPr txBox="1"/>
          <p:nvPr/>
        </p:nvSpPr>
        <p:spPr>
          <a:xfrm>
            <a:off x="1143000" y="4719450"/>
            <a:ext cx="3581400" cy="923330"/>
          </a:xfrm>
          <a:prstGeom prst="rect">
            <a:avLst/>
          </a:prstGeom>
          <a:solidFill>
            <a:srgbClr val="EBF2F5"/>
          </a:solidFill>
        </p:spPr>
        <p:txBody>
          <a:bodyPr wrap="square" lIns="72000" tIns="0" rIns="0" bIns="0" rtlCol="0">
            <a:spAutoFit/>
          </a:bodyPr>
          <a:lstStyle/>
          <a:p>
            <a:pPr marL="228600" indent="-228600">
              <a:buFont typeface="Wingdings" pitchFamily="2" charset="2"/>
              <a:buChar char="§"/>
            </a:pPr>
            <a:r>
              <a:rPr lang="ru-RU" sz="1200" dirty="0" smtClean="0"/>
              <a:t>Низкие макроэкономические показатели в США, в частности, высокий уровень безработицы</a:t>
            </a:r>
          </a:p>
          <a:p>
            <a:pPr marL="228600" indent="-228600">
              <a:buFont typeface="Wingdings" pitchFamily="2" charset="2"/>
              <a:buChar char="§"/>
            </a:pPr>
            <a:r>
              <a:rPr lang="ru-RU" sz="1200" dirty="0" smtClean="0"/>
              <a:t>Цены на нефть достигли минимальных уровней с начала кризиса</a:t>
            </a:r>
          </a:p>
        </p:txBody>
      </p:sp>
      <p:sp>
        <p:nvSpPr>
          <p:cNvPr id="226" name="TextBox 225"/>
          <p:cNvSpPr txBox="1"/>
          <p:nvPr/>
        </p:nvSpPr>
        <p:spPr>
          <a:xfrm>
            <a:off x="3200400" y="1591270"/>
            <a:ext cx="3581400" cy="1107996"/>
          </a:xfrm>
          <a:prstGeom prst="rect">
            <a:avLst/>
          </a:prstGeom>
          <a:solidFill>
            <a:srgbClr val="EBF2F5"/>
          </a:solidFill>
        </p:spPr>
        <p:txBody>
          <a:bodyPr wrap="square" lIns="72000" tIns="0" rIns="0" bIns="0" rtlCol="0">
            <a:spAutoFit/>
          </a:bodyPr>
          <a:lstStyle/>
          <a:p>
            <a:pPr marL="228600" indent="-228600">
              <a:buFont typeface="Wingdings" pitchFamily="2" charset="2"/>
              <a:buChar char="§"/>
            </a:pPr>
            <a:r>
              <a:rPr lang="ru-RU" sz="1200" dirty="0" smtClean="0"/>
              <a:t>Рост цен на нефть и прочие сырьевые товары, вызванный спросом со  стороны Китая</a:t>
            </a:r>
          </a:p>
          <a:p>
            <a:pPr marL="228600" indent="-228600">
              <a:buFont typeface="Wingdings" pitchFamily="2" charset="2"/>
              <a:buChar char="§"/>
            </a:pPr>
            <a:r>
              <a:rPr lang="ru-RU" sz="1200" dirty="0" smtClean="0"/>
              <a:t>Частичное восстановление притока капитала инвесторами в силу уверенности в начале выхода из кризиса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100" y="1988250"/>
            <a:ext cx="1000125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15590" y="1676400"/>
          <a:ext cx="9638009" cy="4582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38009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4033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</a:tr>
              <a:tr h="1506579">
                <a:tc>
                  <a:txBody>
                    <a:bodyPr/>
                    <a:lstStyle/>
                    <a:p>
                      <a:pPr marL="182563" indent="-182563">
                        <a:spcAft>
                          <a:spcPct val="40000"/>
                        </a:spcAft>
                        <a:buFont typeface="Arial" charset="0"/>
                        <a:buNone/>
                      </a:pPr>
                      <a:endParaRPr lang="en-US" sz="70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574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2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4033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668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574"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page_title"/>
          <p:cNvSpPr>
            <a:spLocks noGrp="1"/>
          </p:cNvSpPr>
          <p:nvPr>
            <p:ph type="sldNum" sz="quarter" idx="11"/>
          </p:nvPr>
        </p:nvSpPr>
        <p:spPr>
          <a:xfrm>
            <a:off x="9439277" y="6638925"/>
            <a:ext cx="425450" cy="228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F9A8FFB-1A5B-462B-8136-A143C8F98CF7}" type="slidenum">
              <a:rPr lang="en-US" smtClean="0"/>
              <a:pPr>
                <a:defRPr/>
              </a:pPr>
              <a:t>3</a:t>
            </a:fld>
            <a:endParaRPr lang="en-US" dirty="0" smtClean="0"/>
          </a:p>
        </p:txBody>
      </p:sp>
      <p:sp>
        <p:nvSpPr>
          <p:cNvPr id="2" name="header_section_title"/>
          <p:cNvSpPr>
            <a:spLocks noGrp="1"/>
          </p:cNvSpPr>
          <p:nvPr>
            <p:ph type="title"/>
          </p:nvPr>
        </p:nvSpPr>
        <p:spPr>
          <a:xfrm>
            <a:off x="0" y="533400"/>
            <a:ext cx="9753600" cy="522287"/>
          </a:xfrm>
        </p:spPr>
        <p:txBody>
          <a:bodyPr/>
          <a:lstStyle/>
          <a:p>
            <a:r>
              <a:rPr lang="ru-RU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Динамика российского фондового рынка повторяет динамику глобальных рынков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067800" y="2057400"/>
            <a:ext cx="609600" cy="3581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9076664" y="3972396"/>
            <a:ext cx="838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chemeClr val="accent6"/>
                </a:solidFill>
              </a:rPr>
              <a:t>-41%</a:t>
            </a:r>
            <a:endParaRPr lang="ru-RU" sz="1500" b="1" dirty="0">
              <a:solidFill>
                <a:schemeClr val="accent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076664" y="3685961"/>
            <a:ext cx="838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chemeClr val="accent3"/>
                </a:solidFill>
              </a:rPr>
              <a:t>-29%</a:t>
            </a:r>
            <a:endParaRPr lang="ru-RU" sz="1500" b="1" dirty="0">
              <a:solidFill>
                <a:schemeClr val="accent3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76664" y="4353396"/>
            <a:ext cx="838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chemeClr val="accent2"/>
                </a:solidFill>
              </a:rPr>
              <a:t>-53%</a:t>
            </a:r>
            <a:endParaRPr lang="ru-RU" sz="1500" b="1" dirty="0">
              <a:solidFill>
                <a:schemeClr val="accent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76664" y="3438996"/>
            <a:ext cx="838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rgbClr val="8064A2"/>
                </a:solidFill>
              </a:rPr>
              <a:t>-27%</a:t>
            </a:r>
            <a:endParaRPr lang="ru-RU" sz="1500" b="1" dirty="0">
              <a:solidFill>
                <a:srgbClr val="8064A2"/>
              </a:solidFill>
            </a:endParaRPr>
          </a:p>
        </p:txBody>
      </p:sp>
      <p:sp>
        <p:nvSpPr>
          <p:cNvPr id="22" name="Text Box 31"/>
          <p:cNvSpPr txBox="1">
            <a:spLocks noChangeArrowheads="1"/>
          </p:cNvSpPr>
          <p:nvPr/>
        </p:nvSpPr>
        <p:spPr bwMode="auto">
          <a:xfrm>
            <a:off x="7338236" y="6553200"/>
            <a:ext cx="2362200" cy="28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69913" indent="-569913"/>
            <a:r>
              <a:rPr lang="ru-RU" sz="1000" i="1" dirty="0" smtClean="0"/>
              <a:t>Источник: </a:t>
            </a:r>
            <a:r>
              <a:rPr lang="en-US" sz="1000" i="1" dirty="0" smtClean="0"/>
              <a:t>Bloomberg </a:t>
            </a:r>
            <a:r>
              <a:rPr lang="ru-RU" sz="1000" i="1" dirty="0" smtClean="0"/>
              <a:t>на 08.06.2010</a:t>
            </a:r>
            <a:endParaRPr lang="en-GB" sz="1000" i="1" dirty="0" smtClean="0"/>
          </a:p>
          <a:p>
            <a:pPr marL="160338" indent="-160338"/>
            <a:r>
              <a:rPr lang="ru-RU" sz="1000" dirty="0" smtClean="0"/>
              <a:t>           </a:t>
            </a:r>
            <a:endParaRPr lang="ru-RU" sz="1000" b="1" i="1" dirty="0" smtClean="0"/>
          </a:p>
          <a:p>
            <a:pPr marL="160338" indent="-160338"/>
            <a:endParaRPr lang="ru-RU" sz="1000" b="1" i="1" dirty="0" smtClean="0"/>
          </a:p>
          <a:p>
            <a:pPr marL="160338" indent="-160338"/>
            <a:r>
              <a:rPr lang="ru-RU" sz="1000" b="1" i="1" dirty="0" smtClean="0"/>
              <a:t> </a:t>
            </a:r>
          </a:p>
          <a:p>
            <a:pPr marL="160338" indent="-160338"/>
            <a:endParaRPr lang="ru-RU" sz="1000" dirty="0" smtClean="0"/>
          </a:p>
          <a:p>
            <a:pPr marL="160338" indent="-160338"/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9925" y="1818900"/>
            <a:ext cx="10544176" cy="626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15590" y="1676400"/>
          <a:ext cx="9638009" cy="26061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38009"/>
              </a:tblGrid>
              <a:tr h="301574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2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4033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668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1574"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page_title"/>
          <p:cNvSpPr>
            <a:spLocks noGrp="1"/>
          </p:cNvSpPr>
          <p:nvPr>
            <p:ph type="sldNum" sz="quarter" idx="11"/>
          </p:nvPr>
        </p:nvSpPr>
        <p:spPr>
          <a:xfrm>
            <a:off x="9439277" y="6638925"/>
            <a:ext cx="425450" cy="228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F9A8FFB-1A5B-462B-8136-A143C8F98CF7}" type="slidenum">
              <a:rPr lang="en-US" smtClean="0"/>
              <a:pPr>
                <a:defRPr/>
              </a:pPr>
              <a:t>4</a:t>
            </a:fld>
            <a:endParaRPr lang="en-US" dirty="0" smtClean="0"/>
          </a:p>
        </p:txBody>
      </p:sp>
      <p:sp>
        <p:nvSpPr>
          <p:cNvPr id="2" name="header_section_title"/>
          <p:cNvSpPr>
            <a:spLocks noGrp="1"/>
          </p:cNvSpPr>
          <p:nvPr>
            <p:ph type="title"/>
          </p:nvPr>
        </p:nvSpPr>
        <p:spPr>
          <a:xfrm>
            <a:off x="-40575" y="557150"/>
            <a:ext cx="10058400" cy="522287"/>
          </a:xfrm>
        </p:spPr>
        <p:txBody>
          <a:bodyPr/>
          <a:lstStyle/>
          <a:p>
            <a:r>
              <a:rPr lang="ru-RU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Дисконт оценки стоимости российского рынка к развивающимся рынкам достиг максимального уровня с 2005 г.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2" name="Text Box 31"/>
          <p:cNvSpPr txBox="1">
            <a:spLocks noChangeArrowheads="1"/>
          </p:cNvSpPr>
          <p:nvPr/>
        </p:nvSpPr>
        <p:spPr bwMode="auto">
          <a:xfrm>
            <a:off x="7338236" y="6553200"/>
            <a:ext cx="2362200" cy="28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69913" indent="-569913"/>
            <a:r>
              <a:rPr lang="ru-RU" sz="1000" i="1" dirty="0" smtClean="0"/>
              <a:t>Источник: </a:t>
            </a:r>
            <a:r>
              <a:rPr lang="en-US" sz="1000" i="1" dirty="0" smtClean="0"/>
              <a:t>Bloomberg </a:t>
            </a:r>
            <a:r>
              <a:rPr lang="ru-RU" sz="1000" i="1" dirty="0" smtClean="0"/>
              <a:t>на 08.06.2010</a:t>
            </a:r>
            <a:endParaRPr lang="en-GB" sz="1000" i="1" dirty="0" smtClean="0"/>
          </a:p>
          <a:p>
            <a:pPr marL="160338" indent="-160338"/>
            <a:r>
              <a:rPr lang="ru-RU" sz="1000" dirty="0" smtClean="0"/>
              <a:t>           </a:t>
            </a:r>
            <a:endParaRPr lang="ru-RU" sz="1000" b="1" i="1" dirty="0" smtClean="0"/>
          </a:p>
          <a:p>
            <a:pPr marL="160338" indent="-160338"/>
            <a:endParaRPr lang="ru-RU" sz="1000" b="1" i="1" dirty="0" smtClean="0"/>
          </a:p>
          <a:p>
            <a:pPr marL="160338" indent="-160338"/>
            <a:r>
              <a:rPr lang="ru-RU" sz="1000" b="1" i="1" dirty="0" smtClean="0"/>
              <a:t> </a:t>
            </a:r>
          </a:p>
          <a:p>
            <a:pPr marL="160338" indent="-160338"/>
            <a:endParaRPr lang="ru-RU" sz="1000" dirty="0" smtClean="0"/>
          </a:p>
          <a:p>
            <a:pPr marL="160338" indent="-160338"/>
            <a:endParaRPr lang="en-US" sz="1000" dirty="0"/>
          </a:p>
        </p:txBody>
      </p:sp>
      <p:sp>
        <p:nvSpPr>
          <p:cNvPr id="21" name="TextBox 20"/>
          <p:cNvSpPr txBox="1"/>
          <p:nvPr/>
        </p:nvSpPr>
        <p:spPr>
          <a:xfrm>
            <a:off x="9220200" y="4934635"/>
            <a:ext cx="838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chemeClr val="tx2"/>
                </a:solidFill>
              </a:rPr>
              <a:t>-41%</a:t>
            </a:r>
            <a:endParaRPr lang="ru-RU" sz="15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425" y="1702750"/>
            <a:ext cx="56197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967" y="3955305"/>
            <a:ext cx="56197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42235"/>
            <a:ext cx="56197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page_title"/>
          <p:cNvSpPr>
            <a:spLocks noGrp="1"/>
          </p:cNvSpPr>
          <p:nvPr>
            <p:ph type="sldNum" sz="quarter" idx="11"/>
          </p:nvPr>
        </p:nvSpPr>
        <p:spPr>
          <a:xfrm>
            <a:off x="9439277" y="6638925"/>
            <a:ext cx="425450" cy="228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F9A8FFB-1A5B-462B-8136-A143C8F98CF7}" type="slidenum">
              <a:rPr lang="en-US" smtClean="0"/>
              <a:pPr>
                <a:defRPr/>
              </a:pPr>
              <a:t>5</a:t>
            </a:fld>
            <a:endParaRPr lang="en-US" dirty="0" smtClean="0"/>
          </a:p>
        </p:txBody>
      </p:sp>
      <p:sp>
        <p:nvSpPr>
          <p:cNvPr id="2" name="header_section_title"/>
          <p:cNvSpPr>
            <a:spLocks noGrp="1"/>
          </p:cNvSpPr>
          <p:nvPr>
            <p:ph type="title"/>
          </p:nvPr>
        </p:nvSpPr>
        <p:spPr>
          <a:xfrm>
            <a:off x="0" y="524009"/>
            <a:ext cx="9753601" cy="522287"/>
          </a:xfrm>
        </p:spPr>
        <p:txBody>
          <a:bodyPr/>
          <a:lstStyle/>
          <a:p>
            <a:r>
              <a:rPr lang="ru-RU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Объемы и количество сделок </a:t>
            </a:r>
            <a:r>
              <a:rPr lang="en-GB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IPO</a:t>
            </a:r>
            <a:r>
              <a:rPr lang="ru-RU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существенно снизились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6767119" y="6601478"/>
            <a:ext cx="4632751" cy="408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69913" indent="-569913"/>
            <a:r>
              <a:rPr lang="ru-RU" sz="1000" i="1" dirty="0" smtClean="0"/>
              <a:t>Источник: </a:t>
            </a:r>
            <a:r>
              <a:rPr lang="en-GB" sz="1000" i="1" dirty="0" smtClean="0"/>
              <a:t>Dealogic, Bloomberg</a:t>
            </a:r>
            <a:r>
              <a:rPr lang="ru-RU" sz="1000" i="1" dirty="0" smtClean="0"/>
              <a:t> на 08.06.2010</a:t>
            </a:r>
            <a:endParaRPr lang="en-GB" sz="1000" i="1" dirty="0" smtClean="0"/>
          </a:p>
          <a:p>
            <a:pPr marL="160338" indent="-160338"/>
            <a:r>
              <a:rPr lang="ru-RU" sz="1000" dirty="0" smtClean="0"/>
              <a:t>           </a:t>
            </a:r>
            <a:endParaRPr lang="ru-RU" sz="1000" b="1" i="1" dirty="0" smtClean="0"/>
          </a:p>
          <a:p>
            <a:pPr marL="160338" indent="-160338"/>
            <a:endParaRPr lang="ru-RU" sz="1000" b="1" i="1" dirty="0" smtClean="0"/>
          </a:p>
          <a:p>
            <a:pPr marL="160338" indent="-160338"/>
            <a:r>
              <a:rPr lang="ru-RU" sz="1000" b="1" i="1" dirty="0" smtClean="0"/>
              <a:t> </a:t>
            </a:r>
          </a:p>
          <a:p>
            <a:pPr marL="160338" indent="-160338"/>
            <a:endParaRPr lang="ru-RU" sz="1000" dirty="0" smtClean="0"/>
          </a:p>
          <a:p>
            <a:pPr marL="160338" indent="-160338"/>
            <a:endParaRPr lang="en-US" sz="1000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67000" y="6477000"/>
            <a:ext cx="3048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1465528"/>
            <a:ext cx="56197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02866" y="3971925"/>
            <a:ext cx="56197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2977107" y="6345866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S&amp;P 500</a:t>
            </a:r>
            <a:endParaRPr lang="ru-RU" sz="1000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2624468" y="3875567"/>
            <a:ext cx="3048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934575" y="3744433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 </a:t>
            </a:r>
            <a:r>
              <a:rPr lang="ru-RU" sz="1000" dirty="0" smtClean="0"/>
              <a:t>РТС</a:t>
            </a:r>
            <a:endParaRPr lang="ru-RU" sz="1000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7843293" y="3875567"/>
            <a:ext cx="3048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153400" y="3744433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 FTSE </a:t>
            </a:r>
            <a:r>
              <a:rPr lang="en-GB" sz="1000" dirty="0" err="1" smtClean="0"/>
              <a:t>Eurotop</a:t>
            </a:r>
            <a:r>
              <a:rPr lang="en-GB" sz="1000" dirty="0" smtClean="0"/>
              <a:t> 300</a:t>
            </a:r>
            <a:endParaRPr lang="ru-RU" sz="1000" dirty="0"/>
          </a:p>
        </p:txBody>
      </p:sp>
      <p:cxnSp>
        <p:nvCxnSpPr>
          <p:cNvPr id="27" name="Straight Connector 26"/>
          <p:cNvCxnSpPr/>
          <p:nvPr/>
        </p:nvCxnSpPr>
        <p:spPr>
          <a:xfrm>
            <a:off x="7859233" y="6470012"/>
            <a:ext cx="3048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8169340" y="6338878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Hang </a:t>
            </a:r>
            <a:r>
              <a:rPr lang="en-GB" sz="1000" dirty="0" err="1" smtClean="0"/>
              <a:t>Seng</a:t>
            </a:r>
            <a:endParaRPr lang="ru-RU" sz="1000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31789" y="1337932"/>
          <a:ext cx="9574211" cy="693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7411"/>
                <a:gridCol w="237763"/>
                <a:gridCol w="4639037"/>
              </a:tblGrid>
              <a:tr h="2970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Динамика объема </a:t>
                      </a: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IPO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 российскими компаниями 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Динамика объема </a:t>
                      </a: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IPO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 европейскими компаниями 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R w="12700" cmpd="sng">
                      <a:noFill/>
                    </a:lnR>
                    <a:lnT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L w="12700" cmpd="sng">
                      <a:noFill/>
                    </a:lnL>
                    <a:lnT w="952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</a:tr>
              <a:tr h="222768"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31789" y="3977973"/>
          <a:ext cx="9574211" cy="693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3483"/>
                <a:gridCol w="321691"/>
                <a:gridCol w="4639037"/>
              </a:tblGrid>
              <a:tr h="2970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Динамика объема </a:t>
                      </a: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IPO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 американскими компаниями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Динамика объема </a:t>
                      </a: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IPO</a:t>
                      </a: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 азиатскими компаниями </a:t>
                      </a: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R w="12700" cmpd="sng">
                      <a:noFill/>
                    </a:lnR>
                    <a:lnT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L w="12700" cmpd="sng">
                      <a:noFill/>
                    </a:lnL>
                    <a:lnT w="952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</a:tr>
              <a:tr h="222768"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0475" y="4407198"/>
            <a:ext cx="56197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6625" y="1718932"/>
            <a:ext cx="56197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36275" y="4336475"/>
            <a:ext cx="56197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00" y="1375800"/>
            <a:ext cx="9839325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Text Box 25"/>
          <p:cNvSpPr txBox="1">
            <a:spLocks noChangeArrowheads="1"/>
          </p:cNvSpPr>
          <p:nvPr/>
        </p:nvSpPr>
        <p:spPr bwMode="auto">
          <a:xfrm>
            <a:off x="6781800" y="1864114"/>
            <a:ext cx="793750" cy="261939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lIns="45720" rIns="45720">
            <a:spAutoFit/>
          </a:bodyPr>
          <a:lstStyle/>
          <a:p>
            <a:pPr algn="ctr"/>
            <a:r>
              <a:rPr lang="en-US" sz="1100" b="1" dirty="0" smtClean="0"/>
              <a:t>15</a:t>
            </a:r>
            <a:r>
              <a:rPr lang="ru-RU" sz="1100" b="1" dirty="0" smtClean="0"/>
              <a:t> </a:t>
            </a:r>
            <a:r>
              <a:rPr lang="ru-RU" sz="1100" b="1" dirty="0" err="1" smtClean="0"/>
              <a:t>апр</a:t>
            </a:r>
            <a:endParaRPr lang="en-GB" sz="1100" b="1" dirty="0"/>
          </a:p>
        </p:txBody>
      </p:sp>
      <p:sp>
        <p:nvSpPr>
          <p:cNvPr id="5" name="page_title"/>
          <p:cNvSpPr>
            <a:spLocks noGrp="1"/>
          </p:cNvSpPr>
          <p:nvPr>
            <p:ph type="sldNum" sz="quarter" idx="11"/>
          </p:nvPr>
        </p:nvSpPr>
        <p:spPr>
          <a:xfrm>
            <a:off x="9439277" y="6638925"/>
            <a:ext cx="425450" cy="228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F9A8FFB-1A5B-462B-8136-A143C8F98CF7}" type="slidenum">
              <a:rPr lang="en-US" smtClean="0"/>
              <a:pPr>
                <a:defRPr/>
              </a:pPr>
              <a:t>6</a:t>
            </a:fld>
            <a:endParaRPr lang="en-US" dirty="0" smtClean="0"/>
          </a:p>
        </p:txBody>
      </p:sp>
      <p:sp>
        <p:nvSpPr>
          <p:cNvPr id="2" name="header_section_title"/>
          <p:cNvSpPr>
            <a:spLocks noGrp="1"/>
          </p:cNvSpPr>
          <p:nvPr>
            <p:ph type="title"/>
          </p:nvPr>
        </p:nvSpPr>
        <p:spPr>
          <a:xfrm>
            <a:off x="-49984" y="545275"/>
            <a:ext cx="10265734" cy="522287"/>
          </a:xfrm>
        </p:spPr>
        <p:txBody>
          <a:bodyPr/>
          <a:lstStyle/>
          <a:p>
            <a:pPr lvl="0">
              <a:defRPr/>
            </a:pPr>
            <a:r>
              <a:rPr lang="ru-RU" sz="235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Из 20 сделок на рынках акционерного капитала, осуществленных российскими эмитентами в 200</a:t>
            </a:r>
            <a:r>
              <a:rPr lang="en-GB" sz="235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9</a:t>
            </a:r>
            <a:r>
              <a:rPr lang="ru-RU" sz="235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-2010 гг. – 5 пришлось на </a:t>
            </a:r>
            <a:r>
              <a:rPr lang="en-US" sz="235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IPO</a:t>
            </a:r>
            <a:endParaRPr lang="en-US" sz="2350" b="0" kern="1200" baseline="300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Text Box 31"/>
          <p:cNvSpPr txBox="1">
            <a:spLocks noChangeArrowheads="1"/>
          </p:cNvSpPr>
          <p:nvPr/>
        </p:nvSpPr>
        <p:spPr bwMode="auto">
          <a:xfrm>
            <a:off x="6813208" y="6614783"/>
            <a:ext cx="2956351" cy="408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69913" indent="-569913"/>
            <a:r>
              <a:rPr lang="ru-RU" sz="1000" i="1" dirty="0" smtClean="0"/>
              <a:t>Источник: </a:t>
            </a:r>
            <a:r>
              <a:rPr lang="en-GB" sz="1000" i="1" dirty="0" smtClean="0"/>
              <a:t>Dealogic</a:t>
            </a:r>
            <a:r>
              <a:rPr lang="ru-RU" sz="1000" i="1" dirty="0" smtClean="0"/>
              <a:t>, </a:t>
            </a:r>
            <a:r>
              <a:rPr lang="en-US" sz="1000" i="1" dirty="0" smtClean="0"/>
              <a:t>Bloomberg</a:t>
            </a:r>
            <a:r>
              <a:rPr lang="ru-RU" sz="1000" i="1" dirty="0" smtClean="0"/>
              <a:t> на 08.06.2010</a:t>
            </a:r>
            <a:endParaRPr lang="en-GB" sz="1000" i="1" dirty="0" smtClean="0"/>
          </a:p>
          <a:p>
            <a:pPr marL="160338" indent="-160338"/>
            <a:r>
              <a:rPr lang="ru-RU" sz="1000" dirty="0" smtClean="0"/>
              <a:t>           </a:t>
            </a:r>
            <a:endParaRPr lang="ru-RU" sz="1000" b="1" i="1" dirty="0" smtClean="0"/>
          </a:p>
          <a:p>
            <a:pPr marL="160338" indent="-160338"/>
            <a:endParaRPr lang="ru-RU" sz="1000" b="1" i="1" dirty="0" smtClean="0"/>
          </a:p>
          <a:p>
            <a:pPr marL="160338" indent="-160338"/>
            <a:r>
              <a:rPr lang="ru-RU" sz="1000" b="1" i="1" dirty="0" smtClean="0"/>
              <a:t> </a:t>
            </a:r>
          </a:p>
          <a:p>
            <a:pPr marL="160338" indent="-160338"/>
            <a:endParaRPr lang="ru-RU" sz="1000" dirty="0" smtClean="0"/>
          </a:p>
          <a:p>
            <a:pPr marL="160338" indent="-160338"/>
            <a:endParaRPr lang="en-US" sz="1000" dirty="0"/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5783265" y="1851414"/>
            <a:ext cx="793750" cy="261939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lIns="45720" rIns="45720">
            <a:spAutoFit/>
          </a:bodyPr>
          <a:lstStyle/>
          <a:p>
            <a:pPr algn="ctr"/>
            <a:r>
              <a:rPr lang="ru-RU" sz="1100" b="1" dirty="0" smtClean="0"/>
              <a:t>22 </a:t>
            </a:r>
            <a:r>
              <a:rPr lang="ru-RU" sz="1100" b="1" dirty="0" err="1" smtClean="0"/>
              <a:t>янв</a:t>
            </a:r>
            <a:endParaRPr lang="en-GB" sz="1100" b="1" dirty="0"/>
          </a:p>
        </p:txBody>
      </p:sp>
      <p:pic>
        <p:nvPicPr>
          <p:cNvPr id="21" name="Picture 9" descr="Logo_engl "/>
          <p:cNvPicPr>
            <a:picLocks noChangeAspect="1" noChangeArrowheads="1"/>
          </p:cNvPicPr>
          <p:nvPr/>
        </p:nvPicPr>
        <p:blipFill>
          <a:blip r:embed="rId3" cstate="print"/>
          <a:srcRect l="6871" t="34300" b="21359"/>
          <a:stretch>
            <a:fillRect/>
          </a:stretch>
        </p:blipFill>
        <p:spPr bwMode="auto">
          <a:xfrm>
            <a:off x="5615050" y="1509989"/>
            <a:ext cx="1162051" cy="392285"/>
          </a:xfrm>
          <a:prstGeom prst="rect">
            <a:avLst/>
          </a:prstGeom>
          <a:noFill/>
        </p:spPr>
      </p:pic>
      <p:cxnSp>
        <p:nvCxnSpPr>
          <p:cNvPr id="24" name="Straight Arrow Connector 23"/>
          <p:cNvCxnSpPr>
            <a:endCxn id="70" idx="1"/>
          </p:cNvCxnSpPr>
          <p:nvPr/>
        </p:nvCxnSpPr>
        <p:spPr>
          <a:xfrm>
            <a:off x="6292701" y="2123700"/>
            <a:ext cx="1035864" cy="366156"/>
          </a:xfrm>
          <a:prstGeom prst="straightConnector1">
            <a:avLst/>
          </a:prstGeom>
          <a:ln w="15875">
            <a:solidFill>
              <a:srgbClr val="1F497D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9724" y="1432950"/>
            <a:ext cx="533400" cy="46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 descr="http://www.protek.ru/common/img/new/logo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7500" y="1509150"/>
            <a:ext cx="838200" cy="247468"/>
          </a:xfrm>
          <a:prstGeom prst="rect">
            <a:avLst/>
          </a:prstGeom>
          <a:noFill/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" t="17188" r="74375" b="75781"/>
          <a:stretch>
            <a:fillRect/>
          </a:stretch>
        </p:blipFill>
        <p:spPr bwMode="auto">
          <a:xfrm>
            <a:off x="8622475" y="1509218"/>
            <a:ext cx="1117599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96360" y="1459166"/>
            <a:ext cx="136144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" name="Straight Arrow Connector 36"/>
          <p:cNvCxnSpPr/>
          <p:nvPr/>
        </p:nvCxnSpPr>
        <p:spPr>
          <a:xfrm>
            <a:off x="7620000" y="1971300"/>
            <a:ext cx="1056316" cy="113848"/>
          </a:xfrm>
          <a:prstGeom prst="straightConnector1">
            <a:avLst/>
          </a:prstGeom>
          <a:ln w="15875">
            <a:solidFill>
              <a:schemeClr val="tx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endCxn id="71" idx="1"/>
          </p:cNvCxnSpPr>
          <p:nvPr/>
        </p:nvCxnSpPr>
        <p:spPr>
          <a:xfrm rot="16200000" flipH="1">
            <a:off x="8488991" y="1788108"/>
            <a:ext cx="495521" cy="404703"/>
          </a:xfrm>
          <a:prstGeom prst="straightConnector1">
            <a:avLst/>
          </a:prstGeom>
          <a:ln w="15875">
            <a:solidFill>
              <a:schemeClr val="tx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Box 25"/>
          <p:cNvSpPr txBox="1">
            <a:spLocks noChangeArrowheads="1"/>
          </p:cNvSpPr>
          <p:nvPr/>
        </p:nvSpPr>
        <p:spPr bwMode="auto">
          <a:xfrm>
            <a:off x="7706100" y="1779050"/>
            <a:ext cx="793750" cy="261939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lIns="45720" rIns="45720">
            <a:spAutoFit/>
          </a:bodyPr>
          <a:lstStyle/>
          <a:p>
            <a:pPr algn="ctr"/>
            <a:r>
              <a:rPr lang="ru-RU" sz="1100" b="1" dirty="0" smtClean="0"/>
              <a:t>27 </a:t>
            </a:r>
            <a:r>
              <a:rPr lang="ru-RU" sz="1100" b="1" dirty="0" err="1" smtClean="0"/>
              <a:t>апр</a:t>
            </a:r>
            <a:endParaRPr lang="en-GB" sz="1100" b="1" dirty="0"/>
          </a:p>
        </p:txBody>
      </p:sp>
      <p:cxnSp>
        <p:nvCxnSpPr>
          <p:cNvPr id="44" name="Straight Arrow Connector 43"/>
          <p:cNvCxnSpPr>
            <a:stCxn id="48" idx="2"/>
            <a:endCxn id="72" idx="5"/>
          </p:cNvCxnSpPr>
          <p:nvPr/>
        </p:nvCxnSpPr>
        <p:spPr>
          <a:xfrm rot="5400000">
            <a:off x="9059735" y="2165054"/>
            <a:ext cx="188368" cy="110366"/>
          </a:xfrm>
          <a:prstGeom prst="straightConnector1">
            <a:avLst/>
          </a:prstGeom>
          <a:ln w="15875">
            <a:solidFill>
              <a:schemeClr val="tx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Box 25"/>
          <p:cNvSpPr txBox="1">
            <a:spLocks noChangeArrowheads="1"/>
          </p:cNvSpPr>
          <p:nvPr/>
        </p:nvSpPr>
        <p:spPr bwMode="auto">
          <a:xfrm>
            <a:off x="8812226" y="1864114"/>
            <a:ext cx="793751" cy="261939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lIns="45720" rIns="45720">
            <a:spAutoFit/>
          </a:bodyPr>
          <a:lstStyle/>
          <a:p>
            <a:pPr algn="ctr"/>
            <a:r>
              <a:rPr lang="ru-RU" sz="1100" b="1" dirty="0" smtClean="0"/>
              <a:t>30 </a:t>
            </a:r>
            <a:r>
              <a:rPr lang="ru-RU" sz="1100" b="1" dirty="0" err="1" smtClean="0"/>
              <a:t>апр</a:t>
            </a:r>
            <a:endParaRPr lang="en-GB" sz="1100" b="1" dirty="0"/>
          </a:p>
        </p:txBody>
      </p:sp>
      <p:cxnSp>
        <p:nvCxnSpPr>
          <p:cNvPr id="50" name="Straight Arrow Connector 49"/>
          <p:cNvCxnSpPr>
            <a:endCxn id="69" idx="1"/>
          </p:cNvCxnSpPr>
          <p:nvPr/>
        </p:nvCxnSpPr>
        <p:spPr>
          <a:xfrm>
            <a:off x="5007934" y="2123700"/>
            <a:ext cx="1439604" cy="537611"/>
          </a:xfrm>
          <a:prstGeom prst="straightConnector1">
            <a:avLst/>
          </a:prstGeom>
          <a:ln w="15875">
            <a:solidFill>
              <a:srgbClr val="1F497D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Box 25"/>
          <p:cNvSpPr txBox="1">
            <a:spLocks noChangeArrowheads="1"/>
          </p:cNvSpPr>
          <p:nvPr/>
        </p:nvSpPr>
        <p:spPr bwMode="auto">
          <a:xfrm>
            <a:off x="4277360" y="1864114"/>
            <a:ext cx="793750" cy="261939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 lIns="45720" rIns="45720">
            <a:spAutoFit/>
          </a:bodyPr>
          <a:lstStyle/>
          <a:p>
            <a:pPr algn="ctr"/>
            <a:r>
              <a:rPr lang="ru-RU" sz="1100" b="1" dirty="0" smtClean="0"/>
              <a:t>1 дек</a:t>
            </a:r>
            <a:endParaRPr lang="en-GB" sz="1100" b="1" dirty="0"/>
          </a:p>
        </p:txBody>
      </p:sp>
      <p:sp>
        <p:nvSpPr>
          <p:cNvPr id="69" name="Isosceles Triangle 68"/>
          <p:cNvSpPr/>
          <p:nvPr/>
        </p:nvSpPr>
        <p:spPr>
          <a:xfrm>
            <a:off x="6423540" y="2599955"/>
            <a:ext cx="95992" cy="12271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Isosceles Triangle 69"/>
          <p:cNvSpPr/>
          <p:nvPr/>
        </p:nvSpPr>
        <p:spPr>
          <a:xfrm>
            <a:off x="7304567" y="2428500"/>
            <a:ext cx="95992" cy="12271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Isosceles Triangle 70"/>
          <p:cNvSpPr/>
          <p:nvPr/>
        </p:nvSpPr>
        <p:spPr>
          <a:xfrm>
            <a:off x="8915105" y="2176865"/>
            <a:ext cx="95992" cy="12271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Isosceles Triangle 71"/>
          <p:cNvSpPr/>
          <p:nvPr/>
        </p:nvSpPr>
        <p:spPr>
          <a:xfrm>
            <a:off x="9026742" y="2253065"/>
            <a:ext cx="95992" cy="12271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Isosceles Triangle 73"/>
          <p:cNvSpPr/>
          <p:nvPr/>
        </p:nvSpPr>
        <p:spPr>
          <a:xfrm>
            <a:off x="8688274" y="2004968"/>
            <a:ext cx="95992" cy="12271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0" name="Table 29"/>
          <p:cNvGraphicFramePr>
            <a:graphicFrameLocks noGrp="1"/>
          </p:cNvGraphicFramePr>
          <p:nvPr/>
        </p:nvGraphicFramePr>
        <p:xfrm>
          <a:off x="2255734" y="4592228"/>
          <a:ext cx="7552800" cy="1589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/>
                <a:gridCol w="1404000"/>
                <a:gridCol w="1116000"/>
                <a:gridCol w="972000"/>
                <a:gridCol w="914400"/>
                <a:gridCol w="576000"/>
                <a:gridCol w="756000"/>
                <a:gridCol w="914400"/>
              </a:tblGrid>
              <a:tr h="4541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Дата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Эмитент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Сектор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Размер</a:t>
                      </a:r>
                      <a:r>
                        <a:rPr lang="ru-RU" sz="1000" b="1" kern="1200" baseline="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 сделки</a:t>
                      </a:r>
                      <a:r>
                        <a:rPr lang="en-GB" sz="1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, US$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млн.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Ценовой диапазон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Цена</a:t>
                      </a:r>
                      <a:r>
                        <a:rPr lang="ru-RU" sz="1000" b="1" kern="1200" baseline="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b="1" kern="1200" baseline="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IPO</a:t>
                      </a:r>
                      <a:endParaRPr lang="ru-RU" sz="1000" b="1" kern="1200" dirty="0" smtClean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Динамика после </a:t>
                      </a:r>
                      <a:r>
                        <a:rPr lang="en-GB" sz="1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IPO</a:t>
                      </a:r>
                      <a:endParaRPr lang="ru-RU" sz="1000" b="1" kern="1200" dirty="0" smtClean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Биржи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7081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30 </a:t>
                      </a:r>
                      <a:r>
                        <a:rPr lang="ru-RU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апр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2010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г.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КТК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GB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M&amp;M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GB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GB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US$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r>
                        <a:rPr lang="en-GB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r>
                        <a:rPr lang="en-GB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r>
                        <a:rPr lang="en-GB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GB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US$6.5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-10%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ММВБ/РТС</a:t>
                      </a:r>
                      <a:endParaRPr lang="en-US" sz="10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B5AB8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7081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27 </a:t>
                      </a:r>
                      <a:r>
                        <a:rPr lang="ru-RU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апр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2010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г.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Протек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Фармацевтика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400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GB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US$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3.1 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- 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4.5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US$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3.5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-7%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ММВБ/РТС</a:t>
                      </a:r>
                      <a:endParaRPr lang="en-US" sz="10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7081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15 </a:t>
                      </a:r>
                      <a:r>
                        <a:rPr lang="ru-RU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апр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2010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г.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Русское море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Потребит.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товары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GB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US$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6 – 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US$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-32%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ММВБ/РТС</a:t>
                      </a:r>
                      <a:endParaRPr lang="en-US" sz="10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7081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22 </a:t>
                      </a:r>
                      <a:r>
                        <a:rPr lang="ru-RU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янв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2010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г.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ОК </a:t>
                      </a:r>
                      <a:r>
                        <a:rPr lang="ru-RU" sz="1000" b="0" i="0" u="none" strike="noStrike" baseline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Русал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GB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M&amp;M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2239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GB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HK$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9.1 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- 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12.5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HK$</a:t>
                      </a: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10.8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FF0000"/>
                          </a:solidFill>
                          <a:latin typeface="+mn-lt"/>
                        </a:rPr>
                        <a:t>-</a:t>
                      </a:r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37%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ГФБ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/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Euronext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7081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1 дек 2009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г.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Институт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ствол. клеток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Фармацевтика</a:t>
                      </a:r>
                      <a:endParaRPr lang="en-US" sz="10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RUB9-11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RUB9.5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chemeClr val="accent3"/>
                          </a:solidFill>
                          <a:latin typeface="+mn-lt"/>
                        </a:rPr>
                        <a:t>19%</a:t>
                      </a:r>
                      <a:endParaRPr lang="ru-RU" sz="1000" b="1" i="0" u="none" strike="noStrike" dirty="0">
                        <a:solidFill>
                          <a:schemeClr val="accent3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ММВБ</a:t>
                      </a:r>
                      <a:endParaRPr lang="en-US" sz="10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9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661" y="1578934"/>
            <a:ext cx="99726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page_title"/>
          <p:cNvSpPr>
            <a:spLocks noGrp="1"/>
          </p:cNvSpPr>
          <p:nvPr>
            <p:ph type="sldNum" sz="quarter" idx="11"/>
          </p:nvPr>
        </p:nvSpPr>
        <p:spPr>
          <a:xfrm>
            <a:off x="9439277" y="6638925"/>
            <a:ext cx="425450" cy="228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F9A8FFB-1A5B-462B-8136-A143C8F98CF7}" type="slidenum">
              <a:rPr lang="en-US" smtClean="0"/>
              <a:pPr>
                <a:defRPr/>
              </a:pPr>
              <a:t>7</a:t>
            </a:fld>
            <a:endParaRPr lang="en-US" dirty="0" smtClean="0"/>
          </a:p>
        </p:txBody>
      </p:sp>
      <p:sp>
        <p:nvSpPr>
          <p:cNvPr id="2" name="header_section_title"/>
          <p:cNvSpPr>
            <a:spLocks noGrp="1"/>
          </p:cNvSpPr>
          <p:nvPr>
            <p:ph type="title"/>
          </p:nvPr>
        </p:nvSpPr>
        <p:spPr>
          <a:xfrm>
            <a:off x="0" y="512134"/>
            <a:ext cx="9757140" cy="522287"/>
          </a:xfrm>
        </p:spPr>
        <p:txBody>
          <a:bodyPr/>
          <a:lstStyle/>
          <a:p>
            <a:pPr lvl="0">
              <a:defRPr/>
            </a:pPr>
            <a:r>
              <a:rPr lang="ru-RU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На фоне падения рынков инвесторы стали более чувствительны к оценке компаний при </a:t>
            </a:r>
            <a:r>
              <a:rPr lang="en-GB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IPO</a:t>
            </a:r>
            <a:endParaRPr lang="en-US" sz="2400" b="0" kern="1200" baseline="30000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Text Box 31"/>
          <p:cNvSpPr txBox="1">
            <a:spLocks noChangeArrowheads="1"/>
          </p:cNvSpPr>
          <p:nvPr/>
        </p:nvSpPr>
        <p:spPr bwMode="auto">
          <a:xfrm>
            <a:off x="7467600" y="6601478"/>
            <a:ext cx="2362200" cy="408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69913" indent="-569913"/>
            <a:r>
              <a:rPr lang="ru-RU" sz="1000" i="1" dirty="0" smtClean="0"/>
              <a:t>Источник: </a:t>
            </a:r>
            <a:r>
              <a:rPr lang="en-GB" sz="1000" i="1" dirty="0" smtClean="0"/>
              <a:t>Dealogic</a:t>
            </a:r>
            <a:r>
              <a:rPr lang="ru-RU" sz="1000" i="1" dirty="0" smtClean="0"/>
              <a:t> на 08.06.2010</a:t>
            </a:r>
            <a:endParaRPr lang="en-GB" sz="1000" i="1" dirty="0" smtClean="0"/>
          </a:p>
          <a:p>
            <a:pPr marL="160338" indent="-160338"/>
            <a:r>
              <a:rPr lang="ru-RU" sz="1000" dirty="0" smtClean="0"/>
              <a:t>           </a:t>
            </a:r>
            <a:endParaRPr lang="ru-RU" sz="1000" b="1" i="1" dirty="0" smtClean="0"/>
          </a:p>
          <a:p>
            <a:pPr marL="160338" indent="-160338"/>
            <a:endParaRPr lang="ru-RU" sz="1000" b="1" i="1" dirty="0" smtClean="0"/>
          </a:p>
          <a:p>
            <a:pPr marL="160338" indent="-160338"/>
            <a:r>
              <a:rPr lang="ru-RU" sz="1000" b="1" i="1" dirty="0" smtClean="0"/>
              <a:t> </a:t>
            </a:r>
          </a:p>
          <a:p>
            <a:pPr marL="160338" indent="-160338"/>
            <a:endParaRPr lang="ru-RU" sz="1000" dirty="0" smtClean="0"/>
          </a:p>
          <a:p>
            <a:pPr marL="160338" indent="-160338"/>
            <a:endParaRPr lang="en-US" sz="1000" dirty="0"/>
          </a:p>
        </p:txBody>
      </p:sp>
      <p:sp>
        <p:nvSpPr>
          <p:cNvPr id="10" name="Rectangle 9"/>
          <p:cNvSpPr/>
          <p:nvPr/>
        </p:nvSpPr>
        <p:spPr>
          <a:xfrm>
            <a:off x="9634868" y="3048000"/>
            <a:ext cx="207334" cy="121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131124" y="5791199"/>
            <a:ext cx="4202875" cy="14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Цена установлена выше ценового диапазона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43148" y="5795158"/>
            <a:ext cx="276102" cy="1197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126176" y="5991100"/>
            <a:ext cx="4202876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Цена установлена выше середины ценового диапазона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8200" y="6006933"/>
            <a:ext cx="276102" cy="11974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131126" y="6195950"/>
            <a:ext cx="4583874" cy="164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Цена установлена в середине ценового диапазона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43150" y="6199908"/>
            <a:ext cx="276102" cy="1197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5610101" y="5779325"/>
            <a:ext cx="4202876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Цена установлена ниже середины ценового диапазона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628901" y="5991100"/>
            <a:ext cx="4202876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Цена установлена ниже ценового диапазона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329050" y="5985164"/>
            <a:ext cx="299854" cy="1596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5334000" y="5791200"/>
            <a:ext cx="299854" cy="1596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5303325" y="6253350"/>
            <a:ext cx="381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5633850" y="6179125"/>
            <a:ext cx="4202876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РТС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38200" y="5791200"/>
            <a:ext cx="299854" cy="1596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28"/>
          <p:cNvSpPr/>
          <p:nvPr/>
        </p:nvSpPr>
        <p:spPr>
          <a:xfrm>
            <a:off x="838200" y="5984175"/>
            <a:ext cx="299854" cy="15964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29"/>
          <p:cNvSpPr/>
          <p:nvPr/>
        </p:nvSpPr>
        <p:spPr>
          <a:xfrm>
            <a:off x="838200" y="6184075"/>
            <a:ext cx="299854" cy="1596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ge_title"/>
          <p:cNvSpPr>
            <a:spLocks noGrp="1"/>
          </p:cNvSpPr>
          <p:nvPr>
            <p:ph type="sldNum" sz="quarter" idx="11"/>
          </p:nvPr>
        </p:nvSpPr>
        <p:spPr>
          <a:xfrm>
            <a:off x="9439277" y="6638925"/>
            <a:ext cx="425450" cy="228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F9A8FFB-1A5B-462B-8136-A143C8F98CF7}" type="slidenum">
              <a:rPr lang="en-US" smtClean="0"/>
              <a:pPr>
                <a:defRPr/>
              </a:pPr>
              <a:t>8</a:t>
            </a:fld>
            <a:endParaRPr lang="en-US" dirty="0" smtClean="0"/>
          </a:p>
        </p:txBody>
      </p:sp>
      <p:sp>
        <p:nvSpPr>
          <p:cNvPr id="2" name="header_section_title"/>
          <p:cNvSpPr>
            <a:spLocks noGrp="1"/>
          </p:cNvSpPr>
          <p:nvPr>
            <p:ph type="title"/>
          </p:nvPr>
        </p:nvSpPr>
        <p:spPr>
          <a:xfrm>
            <a:off x="1" y="523500"/>
            <a:ext cx="9753600" cy="522287"/>
          </a:xfrm>
        </p:spPr>
        <p:txBody>
          <a:bodyPr/>
          <a:lstStyle/>
          <a:p>
            <a:pPr lvl="0">
              <a:defRPr/>
            </a:pPr>
            <a:r>
              <a:rPr lang="ru-RU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Ключевые вопросы, поднимаемые при проведении </a:t>
            </a:r>
            <a:r>
              <a:rPr lang="en-GB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IPO</a:t>
            </a:r>
            <a:r>
              <a:rPr lang="ru-RU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в текущих рыночных условиях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320833"/>
            <a:ext cx="9067800" cy="6817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Ликвидность</a:t>
            </a:r>
            <a:endParaRPr lang="ru-RU" sz="1400" dirty="0" smtClean="0"/>
          </a:p>
          <a:p>
            <a:pPr marL="273050" indent="-273050">
              <a:buFont typeface="Wingdings" pitchFamily="2" charset="2"/>
              <a:buChar char="§"/>
            </a:pPr>
            <a:r>
              <a:rPr lang="ru-RU" sz="1400" dirty="0" smtClean="0"/>
              <a:t>Инвесторы фокусируются на крупные ликвидные </a:t>
            </a:r>
            <a:r>
              <a:rPr lang="en-GB" sz="1400" dirty="0" smtClean="0"/>
              <a:t>IPO, </a:t>
            </a:r>
            <a:r>
              <a:rPr lang="ru-RU" sz="1400" dirty="0" smtClean="0"/>
              <a:t>нежели на небольшие по размеру сделки: Высокая </a:t>
            </a:r>
            <a:r>
              <a:rPr lang="ru-RU" sz="1400" dirty="0" err="1" smtClean="0"/>
              <a:t>волатильность</a:t>
            </a:r>
            <a:r>
              <a:rPr lang="ru-RU" sz="1400" dirty="0" smtClean="0"/>
              <a:t> на рынке определяет требования инвесторов к ликвидности после </a:t>
            </a:r>
            <a:r>
              <a:rPr lang="en-US" sz="1400" dirty="0" smtClean="0"/>
              <a:t>IPO</a:t>
            </a:r>
            <a:r>
              <a:rPr lang="ru-RU" sz="1400" dirty="0" smtClean="0"/>
              <a:t>, которая должна позволять инвесторам быстро продавать и покупать большие объемы ценных бумаг эмитента без существенного влияния на цену</a:t>
            </a:r>
          </a:p>
          <a:p>
            <a:pPr marL="273050" indent="-273050"/>
            <a:endParaRPr lang="ru-RU" sz="1400" dirty="0" smtClean="0"/>
          </a:p>
          <a:p>
            <a:pPr marL="273050" indent="-273050"/>
            <a:r>
              <a:rPr lang="ru-RU" sz="1500" b="1" dirty="0" smtClean="0"/>
              <a:t>Чувствительность инвесторов к ценообразованию при </a:t>
            </a:r>
            <a:r>
              <a:rPr lang="en-US" sz="1500" b="1" dirty="0" smtClean="0"/>
              <a:t>IPO</a:t>
            </a:r>
            <a:endParaRPr lang="ru-RU" sz="1500" b="1" dirty="0" smtClean="0"/>
          </a:p>
          <a:p>
            <a:pPr marL="273050" indent="-273050">
              <a:buFont typeface="Wingdings" pitchFamily="2" charset="2"/>
              <a:buChar char="§"/>
            </a:pPr>
            <a:r>
              <a:rPr lang="ru-RU" sz="1400" dirty="0" smtClean="0"/>
              <a:t>Переоценка рисков инвесторами на фоне </a:t>
            </a:r>
            <a:r>
              <a:rPr lang="ru-RU" sz="1400" dirty="0" err="1" smtClean="0"/>
              <a:t>волатильных</a:t>
            </a:r>
            <a:r>
              <a:rPr lang="ru-RU" sz="1400" dirty="0" smtClean="0"/>
              <a:t> рынков</a:t>
            </a:r>
            <a:r>
              <a:rPr lang="en-US" sz="1400" dirty="0" smtClean="0"/>
              <a:t> </a:t>
            </a:r>
            <a:r>
              <a:rPr lang="ru-RU" sz="1400" dirty="0" smtClean="0"/>
              <a:t>во многом осложняет ценообразование при проведении </a:t>
            </a:r>
            <a:r>
              <a:rPr lang="en-GB" sz="1400" dirty="0" smtClean="0"/>
              <a:t>IPO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en-US" sz="1400" dirty="0" smtClean="0"/>
              <a:t>IPO </a:t>
            </a:r>
            <a:r>
              <a:rPr lang="ru-RU" sz="1400" dirty="0" smtClean="0"/>
              <a:t>дисконт к фундаментальной оценке Компании, связанный с отсутствием публичной истории торгов возрос по сравнению с докризисным уровнем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400" dirty="0" smtClean="0"/>
              <a:t>Инвесторы нередко требуют дополнительного финансового стимула для участия в </a:t>
            </a:r>
            <a:r>
              <a:rPr lang="en-GB" sz="1400" dirty="0" smtClean="0"/>
              <a:t>IPO</a:t>
            </a:r>
            <a:r>
              <a:rPr lang="ru-RU" sz="1400" dirty="0" smtClean="0"/>
              <a:t> </a:t>
            </a:r>
            <a:endParaRPr lang="ru-RU" sz="1500" b="1" dirty="0" smtClean="0"/>
          </a:p>
          <a:p>
            <a:pPr marL="273050" indent="-273050"/>
            <a:endParaRPr lang="ru-RU" sz="1500" b="1" dirty="0" smtClean="0"/>
          </a:p>
          <a:p>
            <a:pPr marL="273050" indent="-273050"/>
            <a:r>
              <a:rPr lang="ru-RU" sz="1500" b="1" dirty="0" smtClean="0"/>
              <a:t>Качество книги заказов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400" dirty="0" smtClean="0"/>
              <a:t>Отсутствие существенного притока  дополнительных средств  в фонды а также низкий аппетит на риск определяют крайне избирательную стратегию инвестирования: покрытие книги заказами, а также уровень </a:t>
            </a:r>
            <a:r>
              <a:rPr lang="ru-RU" sz="1400" dirty="0" err="1" smtClean="0"/>
              <a:t>переподписки</a:t>
            </a:r>
            <a:r>
              <a:rPr lang="ru-RU" sz="1400" dirty="0" smtClean="0"/>
              <a:t> существенно ниже по сравнению с прошедшими периодами</a:t>
            </a:r>
          </a:p>
          <a:p>
            <a:pPr marL="273050" lvl="1" indent="-273050">
              <a:buClr>
                <a:schemeClr val="tx2"/>
              </a:buClr>
            </a:pPr>
            <a:endParaRPr lang="ru-RU" sz="1400" dirty="0" smtClean="0"/>
          </a:p>
          <a:p>
            <a:pPr marL="273050" indent="-273050"/>
            <a:r>
              <a:rPr lang="ru-RU" sz="1500" b="1" dirty="0" smtClean="0"/>
              <a:t>Факторы привлекательности</a:t>
            </a:r>
            <a:endParaRPr lang="en-US" sz="1500" b="1" dirty="0" smtClean="0"/>
          </a:p>
          <a:p>
            <a:pPr marL="273050" indent="-273050">
              <a:buFont typeface="Wingdings" pitchFamily="2" charset="2"/>
              <a:buChar char="§"/>
            </a:pPr>
            <a:r>
              <a:rPr lang="ru-RU" sz="1400" dirty="0" smtClean="0"/>
              <a:t>Успешная история развития компании и ориентир на дальнейший рост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400" dirty="0" smtClean="0"/>
              <a:t>Лидерство в определенных областях по сравнению с рынком в целом: доля рынка, темпы роста, эффективность и управление затратами, качество активов, и т.д.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ru-RU" sz="1400" dirty="0" smtClean="0"/>
              <a:t>Положительный денежный поток, а также наличие чистой прибыли (а не только прибыли по </a:t>
            </a:r>
            <a:r>
              <a:rPr lang="en-GB" sz="1400" dirty="0" smtClean="0"/>
              <a:t>EBITDA</a:t>
            </a:r>
            <a:r>
              <a:rPr lang="ru-RU" sz="1400" dirty="0" smtClean="0"/>
              <a:t>), здоровый уровень долговой нагрузки </a:t>
            </a:r>
          </a:p>
          <a:p>
            <a:pPr marL="273050" indent="-273050"/>
            <a:endParaRPr lang="en-US" sz="1500" b="1" dirty="0" smtClean="0"/>
          </a:p>
          <a:p>
            <a:pPr marL="273050" indent="-273050">
              <a:buFont typeface="Wingdings" pitchFamily="2" charset="2"/>
              <a:buChar char="§"/>
            </a:pPr>
            <a:endParaRPr lang="ru-RU" sz="1400" dirty="0" smtClean="0"/>
          </a:p>
          <a:p>
            <a:pPr marL="273050" indent="-273050"/>
            <a:endParaRPr lang="ru-RU" sz="1500" b="1" dirty="0" smtClean="0"/>
          </a:p>
          <a:p>
            <a:pPr marL="273050" indent="-273050">
              <a:buFont typeface="Wingdings" pitchFamily="2" charset="2"/>
              <a:buChar char="§"/>
            </a:pPr>
            <a:endParaRPr lang="ru-RU" sz="1400" dirty="0" smtClean="0"/>
          </a:p>
          <a:p>
            <a:pPr marL="273050" indent="-273050"/>
            <a:endParaRPr lang="ru-RU" sz="1400" dirty="0" smtClean="0"/>
          </a:p>
          <a:p>
            <a:endParaRPr lang="ru-RU" sz="1200" dirty="0" smtClean="0"/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390400"/>
            <a:ext cx="5438775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1337950"/>
            <a:ext cx="5429250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79389" y="1490350"/>
          <a:ext cx="9574211" cy="418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3483"/>
                <a:gridCol w="321691"/>
                <a:gridCol w="4639037"/>
              </a:tblGrid>
              <a:tr h="2970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Планируемые </a:t>
                      </a:r>
                      <a:r>
                        <a:rPr kumimoji="0" lang="en-US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IPO </a:t>
                      </a: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в 2010 г.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Планируемые </a:t>
                      </a:r>
                      <a:r>
                        <a:rPr kumimoji="0" lang="en-GB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IPO </a:t>
                      </a: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+mn-ea"/>
                          <a:cs typeface="Arial" charset="0"/>
                        </a:rPr>
                        <a:t>в 2011 г.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R w="12700" cmpd="sng">
                      <a:noFill/>
                    </a:lnR>
                    <a:lnT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L w="12700" cmpd="sng">
                      <a:noFill/>
                    </a:lnL>
                    <a:lnT w="952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</a:tr>
              <a:tr h="1370428">
                <a:tc>
                  <a:txBody>
                    <a:bodyPr/>
                    <a:lstStyle/>
                    <a:p>
                      <a:pPr marL="182563" indent="-182563">
                        <a:spcAft>
                          <a:spcPct val="40000"/>
                        </a:spcAft>
                        <a:buFont typeface="Arial" charset="0"/>
                        <a:buNone/>
                      </a:pPr>
                      <a:endParaRPr lang="en-US" sz="70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5683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10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342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2768"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page_title"/>
          <p:cNvSpPr>
            <a:spLocks noGrp="1"/>
          </p:cNvSpPr>
          <p:nvPr>
            <p:ph type="sldNum" sz="quarter" idx="11"/>
          </p:nvPr>
        </p:nvSpPr>
        <p:spPr>
          <a:xfrm>
            <a:off x="9439277" y="6638925"/>
            <a:ext cx="425450" cy="228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F9A8FFB-1A5B-462B-8136-A143C8F98CF7}" type="slidenum">
              <a:rPr lang="en-US" smtClean="0"/>
              <a:pPr>
                <a:defRPr/>
              </a:pPr>
              <a:t>9</a:t>
            </a:fld>
            <a:endParaRPr lang="en-US" dirty="0" smtClean="0"/>
          </a:p>
        </p:txBody>
      </p:sp>
      <p:sp>
        <p:nvSpPr>
          <p:cNvPr id="2" name="header_section_title"/>
          <p:cNvSpPr>
            <a:spLocks noGrp="1"/>
          </p:cNvSpPr>
          <p:nvPr>
            <p:ph type="title"/>
          </p:nvPr>
        </p:nvSpPr>
        <p:spPr>
          <a:xfrm>
            <a:off x="0" y="381000"/>
            <a:ext cx="9789037" cy="522287"/>
          </a:xfrm>
        </p:spPr>
        <p:txBody>
          <a:bodyPr/>
          <a:lstStyle/>
          <a:p>
            <a:pPr lvl="0">
              <a:defRPr/>
            </a:pPr>
            <a:r>
              <a:rPr lang="ru-RU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Планируемые </a:t>
            </a:r>
            <a:r>
              <a:rPr lang="en-GB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IPO</a:t>
            </a:r>
            <a:r>
              <a:rPr lang="ru-RU" sz="24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российскими компаниями в 2010-2011 гг.</a:t>
            </a:r>
            <a:endParaRPr lang="en-US" sz="2400" b="0" kern="1200" baseline="30000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7406849" y="6601478"/>
            <a:ext cx="2270551" cy="408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69913" indent="-569913"/>
            <a:r>
              <a:rPr lang="ru-RU" sz="1000" i="1" dirty="0" smtClean="0"/>
              <a:t>Источник: </a:t>
            </a:r>
            <a:r>
              <a:rPr lang="en-US" sz="1000" i="1" dirty="0" smtClean="0"/>
              <a:t> </a:t>
            </a:r>
            <a:r>
              <a:rPr lang="ru-RU" sz="1000" i="1" dirty="0" smtClean="0"/>
              <a:t>Оценка ВТБ Капитал</a:t>
            </a:r>
            <a:endParaRPr lang="en-GB" sz="1000" i="1" dirty="0" smtClean="0"/>
          </a:p>
          <a:p>
            <a:pPr marL="160338" indent="-160338"/>
            <a:r>
              <a:rPr lang="ru-RU" sz="1000" dirty="0" smtClean="0"/>
              <a:t>           </a:t>
            </a:r>
            <a:endParaRPr lang="ru-RU" sz="1000" b="1" i="1" dirty="0" smtClean="0"/>
          </a:p>
          <a:p>
            <a:pPr marL="160338" indent="-160338"/>
            <a:endParaRPr lang="ru-RU" sz="1000" b="1" i="1" dirty="0" smtClean="0"/>
          </a:p>
          <a:p>
            <a:pPr marL="160338" indent="-160338"/>
            <a:r>
              <a:rPr lang="ru-RU" sz="1000" b="1" i="1" dirty="0" smtClean="0"/>
              <a:t> </a:t>
            </a:r>
          </a:p>
          <a:p>
            <a:pPr marL="160338" indent="-160338"/>
            <a:endParaRPr lang="ru-RU" sz="1000" dirty="0" smtClean="0"/>
          </a:p>
          <a:p>
            <a:pPr marL="160338" indent="-160338"/>
            <a:endParaRPr lang="en-US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762000" y="5828593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Ориентировочно : до </a:t>
            </a:r>
            <a:r>
              <a:rPr lang="en-GB" b="1" dirty="0" smtClean="0"/>
              <a:t>US$</a:t>
            </a:r>
            <a:r>
              <a:rPr lang="ru-RU" b="1" dirty="0" smtClean="0"/>
              <a:t>9 </a:t>
            </a:r>
            <a:r>
              <a:rPr lang="ru-RU" b="1" dirty="0" err="1" smtClean="0"/>
              <a:t>млрд</a:t>
            </a:r>
            <a:r>
              <a:rPr lang="en-GB" b="1" dirty="0" smtClean="0"/>
              <a:t>.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71600" y="5828593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Ориентировочно: более </a:t>
            </a:r>
            <a:r>
              <a:rPr lang="en-GB" b="1" dirty="0" smtClean="0"/>
              <a:t>US$</a:t>
            </a:r>
            <a:r>
              <a:rPr lang="ru-RU" b="1" dirty="0" smtClean="0"/>
              <a:t>20 </a:t>
            </a:r>
            <a:r>
              <a:rPr lang="ru-RU" b="1" dirty="0" err="1" smtClean="0"/>
              <a:t>млрд</a:t>
            </a:r>
            <a:r>
              <a:rPr lang="en-GB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2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27"/>
</p:tagLst>
</file>

<file path=ppt/theme/theme1.xml><?xml version="1.0" encoding="utf-8"?>
<a:theme xmlns:a="http://schemas.openxmlformats.org/drawingml/2006/main" name="Standard_Template_RU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tns:customPropertyEditors xmlns:tns="http://schemas.microsoft.com/office/2006/customDocumentInformationPanel">
  <tns:showOnOpen>false</tns:showOnOpen>
  <tns:defaultPropertyEditorNamespace>Standard properties</tns:defaultPropertyEditorNamespace>
</tns:customPropertyEditors>
</file>

<file path=customXml/itemProps1.xml><?xml version="1.0" encoding="utf-8"?>
<ds:datastoreItem xmlns:ds="http://schemas.openxmlformats.org/officeDocument/2006/customXml" ds:itemID="{6F98E93A-57AB-4122-8B54-8ADF9A2A28B5}">
  <ds:schemaRefs>
    <ds:schemaRef ds:uri="http://schemas.microsoft.com/office/2006/customDocumentInformationPan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17573</TotalTime>
  <Words>695</Words>
  <Application>Microsoft Office PowerPoint</Application>
  <PresentationFormat>A4 Paper (210x297 mm)</PresentationFormat>
  <Paragraphs>169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Standard_Template_RUS</vt:lpstr>
      <vt:lpstr> </vt:lpstr>
      <vt:lpstr>На глобальных рынках наблюдается коррекция на протяжении последних 6 недель</vt:lpstr>
      <vt:lpstr>Динамика российского фондового рынка повторяет динамику глобальных рынков</vt:lpstr>
      <vt:lpstr>Дисконт оценки стоимости российского рынка к развивающимся рынкам достиг максимального уровня с 2005 г.</vt:lpstr>
      <vt:lpstr>Объемы и количество сделок IPO существенно снизились</vt:lpstr>
      <vt:lpstr>Из 20 сделок на рынках акционерного капитала, осуществленных российскими эмитентами в 2009-2010 гг. – 5 пришлось на IPO</vt:lpstr>
      <vt:lpstr>На фоне падения рынков инвесторы стали более чувствительны к оценке компаний при IPO</vt:lpstr>
      <vt:lpstr>Ключевые вопросы, поднимаемые при проведении IPO в текущих рыночных условиях</vt:lpstr>
      <vt:lpstr>Планируемые IPO российскими компаниями в 2010-2011 гг.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Pitchbook template</dc:title>
  <dc:subject>v 1.1</dc:subject>
  <dc:creator>VTBC</dc:creator>
  <cp:lastModifiedBy>ekhisamova</cp:lastModifiedBy>
  <cp:revision>1876</cp:revision>
  <dcterms:created xsi:type="dcterms:W3CDTF">2009-12-03T20:24:34Z</dcterms:created>
  <dcterms:modified xsi:type="dcterms:W3CDTF">2010-06-09T21:13:38Z</dcterms:modified>
  <cp:category>Pitchbook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RUSSIAN</vt:lpwstr>
  </property>
  <property fmtid="{D5CDD505-2E9C-101B-9397-08002B2CF9AE}" pid="3" name="Category">
    <vt:lpwstr>Pitchbook</vt:lpwstr>
  </property>
  <property fmtid="{D5CDD505-2E9C-101B-9397-08002B2CF9AE}" pid="4" name="Version">
    <vt:lpwstr>1.6</vt:lpwstr>
  </property>
</Properties>
</file>