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81" r:id="rId1"/>
  </p:sldMasterIdLst>
  <p:notesMasterIdLst>
    <p:notesMasterId r:id="rId16"/>
  </p:notesMasterIdLst>
  <p:handoutMasterIdLst>
    <p:handoutMasterId r:id="rId17"/>
  </p:handoutMasterIdLst>
  <p:sldIdLst>
    <p:sldId id="370" r:id="rId2"/>
    <p:sldId id="485" r:id="rId3"/>
    <p:sldId id="483" r:id="rId4"/>
    <p:sldId id="484" r:id="rId5"/>
    <p:sldId id="486" r:id="rId6"/>
    <p:sldId id="491" r:id="rId7"/>
    <p:sldId id="490" r:id="rId8"/>
    <p:sldId id="482" r:id="rId9"/>
    <p:sldId id="458" r:id="rId10"/>
    <p:sldId id="459" r:id="rId11"/>
    <p:sldId id="440" r:id="rId12"/>
    <p:sldId id="473" r:id="rId13"/>
    <p:sldId id="472" r:id="rId14"/>
    <p:sldId id="402" r:id="rId15"/>
  </p:sldIdLst>
  <p:sldSz cx="9144000" cy="6858000" type="screen4x3"/>
  <p:notesSz cx="6724650" cy="987425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3300"/>
    <a:srgbClr val="78623E"/>
    <a:srgbClr val="B2B2B2"/>
    <a:srgbClr val="FF6600"/>
    <a:srgbClr val="FF9900"/>
    <a:srgbClr val="3399FF"/>
    <a:srgbClr val="66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29" autoAdjust="0"/>
    <p:restoredTop sz="94539" autoAdjust="0"/>
  </p:normalViewPr>
  <p:slideViewPr>
    <p:cSldViewPr>
      <p:cViewPr>
        <p:scale>
          <a:sx n="66" d="100"/>
          <a:sy n="66" d="100"/>
        </p:scale>
        <p:origin x="-1308" y="-91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1902" y="-84"/>
      </p:cViewPr>
      <p:guideLst>
        <p:guide orient="horz" pos="3110"/>
        <p:guide pos="2118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465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873" tIns="45437" rIns="90873" bIns="45437" numCol="1" anchor="t" anchorCtr="0" compatLnSpc="1">
            <a:prstTxWarp prst="textNoShape">
              <a:avLst/>
            </a:prstTxWarp>
          </a:bodyPr>
          <a:lstStyle>
            <a:lvl1pPr defTabSz="908050" eaLnBrk="0" hangingPunct="0">
              <a:defRPr sz="1200"/>
            </a:lvl1pPr>
          </a:lstStyle>
          <a:p>
            <a:endParaRPr lang="ru-RU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10000" y="0"/>
            <a:ext cx="291306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873" tIns="45437" rIns="90873" bIns="45437" numCol="1" anchor="t" anchorCtr="0" compatLnSpc="1">
            <a:prstTxWarp prst="textNoShape">
              <a:avLst/>
            </a:prstTxWarp>
          </a:bodyPr>
          <a:lstStyle>
            <a:lvl1pPr algn="r" defTabSz="908050" eaLnBrk="0" hangingPunct="0">
              <a:defRPr sz="1200"/>
            </a:lvl1pPr>
          </a:lstStyle>
          <a:p>
            <a:endParaRPr lang="ru-RU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8950"/>
            <a:ext cx="291465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873" tIns="45437" rIns="90873" bIns="45437" numCol="1" anchor="b" anchorCtr="0" compatLnSpc="1">
            <a:prstTxWarp prst="textNoShape">
              <a:avLst/>
            </a:prstTxWarp>
          </a:bodyPr>
          <a:lstStyle>
            <a:lvl1pPr defTabSz="908050" eaLnBrk="0" hangingPunct="0">
              <a:defRPr sz="1200"/>
            </a:lvl1pPr>
          </a:lstStyle>
          <a:p>
            <a:endParaRPr lang="ru-RU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10000" y="9378950"/>
            <a:ext cx="291306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873" tIns="45437" rIns="90873" bIns="45437" numCol="1" anchor="b" anchorCtr="0" compatLnSpc="1">
            <a:prstTxWarp prst="textNoShape">
              <a:avLst/>
            </a:prstTxWarp>
          </a:bodyPr>
          <a:lstStyle>
            <a:lvl1pPr algn="r" defTabSz="908050" eaLnBrk="0" hangingPunct="0">
              <a:defRPr sz="1200"/>
            </a:lvl1pPr>
          </a:lstStyle>
          <a:p>
            <a:fld id="{615BFB54-5692-4075-AA85-4E6240AE4C97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465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873" tIns="45437" rIns="90873" bIns="45437" numCol="1" anchor="t" anchorCtr="0" compatLnSpc="1">
            <a:prstTxWarp prst="textNoShape">
              <a:avLst/>
            </a:prstTxWarp>
          </a:bodyPr>
          <a:lstStyle>
            <a:lvl1pPr defTabSz="908050" eaLnBrk="0" hangingPunct="0">
              <a:defRPr sz="1200"/>
            </a:lvl1pPr>
          </a:lstStyle>
          <a:p>
            <a:endParaRPr lang="ru-RU"/>
          </a:p>
        </p:txBody>
      </p:sp>
      <p:sp>
        <p:nvSpPr>
          <p:cNvPr id="130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10000" y="0"/>
            <a:ext cx="291306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873" tIns="45437" rIns="90873" bIns="45437" numCol="1" anchor="t" anchorCtr="0" compatLnSpc="1">
            <a:prstTxWarp prst="textNoShape">
              <a:avLst/>
            </a:prstTxWarp>
          </a:bodyPr>
          <a:lstStyle>
            <a:lvl1pPr algn="r" defTabSz="908050" eaLnBrk="0" hangingPunct="0">
              <a:defRPr sz="1200"/>
            </a:lvl1pPr>
          </a:lstStyle>
          <a:p>
            <a:endParaRPr lang="ru-RU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93763" y="739775"/>
            <a:ext cx="4938712" cy="37036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0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3100" y="4691063"/>
            <a:ext cx="5380038" cy="444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873" tIns="45437" rIns="90873" bIns="454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130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950"/>
            <a:ext cx="291465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873" tIns="45437" rIns="90873" bIns="45437" numCol="1" anchor="b" anchorCtr="0" compatLnSpc="1">
            <a:prstTxWarp prst="textNoShape">
              <a:avLst/>
            </a:prstTxWarp>
          </a:bodyPr>
          <a:lstStyle>
            <a:lvl1pPr defTabSz="908050" eaLnBrk="0" hangingPunct="0">
              <a:defRPr sz="1200"/>
            </a:lvl1pPr>
          </a:lstStyle>
          <a:p>
            <a:endParaRPr lang="ru-RU"/>
          </a:p>
        </p:txBody>
      </p:sp>
      <p:sp>
        <p:nvSpPr>
          <p:cNvPr id="130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10000" y="9378950"/>
            <a:ext cx="291306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873" tIns="45437" rIns="90873" bIns="45437" numCol="1" anchor="b" anchorCtr="0" compatLnSpc="1">
            <a:prstTxWarp prst="textNoShape">
              <a:avLst/>
            </a:prstTxWarp>
          </a:bodyPr>
          <a:lstStyle>
            <a:lvl1pPr algn="r" defTabSz="908050" eaLnBrk="0" hangingPunct="0">
              <a:defRPr sz="1200"/>
            </a:lvl1pPr>
          </a:lstStyle>
          <a:p>
            <a:fld id="{E60FAFCE-2CF3-4B10-A3A3-2DDA772B54B4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 txBox="1">
            <a:spLocks noGrp="1" noChangeArrowheads="1"/>
          </p:cNvSpPr>
          <p:nvPr/>
        </p:nvSpPr>
        <p:spPr bwMode="auto">
          <a:xfrm>
            <a:off x="3810000" y="9378950"/>
            <a:ext cx="291306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595" tIns="45295" rIns="90595" bIns="45295" anchor="b"/>
          <a:lstStyle/>
          <a:p>
            <a:pPr algn="r" defTabSz="904875"/>
            <a:fld id="{79A51E21-0334-4E59-BDE4-96AB2E6A48D4}" type="slidenum">
              <a:rPr lang="ru-RU" sz="1200">
                <a:latin typeface="Arial" charset="0"/>
              </a:rPr>
              <a:pPr algn="r" defTabSz="904875"/>
              <a:t>2</a:t>
            </a:fld>
            <a:endParaRPr lang="ru-RU" sz="1200">
              <a:latin typeface="Arial" charset="0"/>
            </a:endParaRPr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3100" y="4692650"/>
            <a:ext cx="5380038" cy="4441825"/>
          </a:xfrm>
        </p:spPr>
        <p:txBody>
          <a:bodyPr lIns="90595" tIns="45295" rIns="90595" bIns="45295"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 txBox="1">
            <a:spLocks noGrp="1" noChangeArrowheads="1"/>
          </p:cNvSpPr>
          <p:nvPr/>
        </p:nvSpPr>
        <p:spPr bwMode="auto">
          <a:xfrm>
            <a:off x="3810000" y="9378950"/>
            <a:ext cx="291306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595" tIns="45295" rIns="90595" bIns="45295" anchor="b"/>
          <a:lstStyle/>
          <a:p>
            <a:pPr algn="r" defTabSz="904875"/>
            <a:fld id="{A466AFC9-7E0D-4344-A0E4-56C3FA29365B}" type="slidenum">
              <a:rPr lang="ru-RU" sz="1200">
                <a:latin typeface="Arial" charset="0"/>
              </a:rPr>
              <a:pPr algn="r" defTabSz="904875"/>
              <a:t>3</a:t>
            </a:fld>
            <a:endParaRPr lang="ru-RU" sz="1200">
              <a:latin typeface="Arial" charset="0"/>
            </a:endParaRPr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3100" y="4692650"/>
            <a:ext cx="5380038" cy="4441825"/>
          </a:xfrm>
        </p:spPr>
        <p:txBody>
          <a:bodyPr lIns="90595" tIns="45295" rIns="90595" bIns="45295"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 txBox="1">
            <a:spLocks noGrp="1" noChangeArrowheads="1"/>
          </p:cNvSpPr>
          <p:nvPr/>
        </p:nvSpPr>
        <p:spPr bwMode="auto">
          <a:xfrm>
            <a:off x="3810000" y="9378950"/>
            <a:ext cx="291306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595" tIns="45295" rIns="90595" bIns="45295" anchor="b"/>
          <a:lstStyle/>
          <a:p>
            <a:pPr algn="r" defTabSz="904875"/>
            <a:fld id="{82FB6DFD-FC4E-4632-A894-C2CC7BE6B35F}" type="slidenum">
              <a:rPr lang="ru-RU" sz="1200">
                <a:latin typeface="Arial" charset="0"/>
              </a:rPr>
              <a:pPr algn="r" defTabSz="904875"/>
              <a:t>4</a:t>
            </a:fld>
            <a:endParaRPr lang="ru-RU" sz="1200">
              <a:latin typeface="Arial" charset="0"/>
            </a:endParaRPr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3100" y="4692650"/>
            <a:ext cx="5380038" cy="4441825"/>
          </a:xfrm>
        </p:spPr>
        <p:txBody>
          <a:bodyPr lIns="90595" tIns="45295" rIns="90595" bIns="45295"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 txBox="1">
            <a:spLocks noGrp="1" noChangeArrowheads="1"/>
          </p:cNvSpPr>
          <p:nvPr/>
        </p:nvSpPr>
        <p:spPr bwMode="auto">
          <a:xfrm>
            <a:off x="3810000" y="9378950"/>
            <a:ext cx="291306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595" tIns="45295" rIns="90595" bIns="45295" anchor="b"/>
          <a:lstStyle/>
          <a:p>
            <a:pPr algn="r" defTabSz="904875"/>
            <a:fld id="{052A49C0-AD78-4277-960A-11FA6A6DF20E}" type="slidenum">
              <a:rPr lang="ru-RU" sz="1200">
                <a:latin typeface="Arial" charset="0"/>
              </a:rPr>
              <a:pPr algn="r" defTabSz="904875"/>
              <a:t>7</a:t>
            </a:fld>
            <a:endParaRPr lang="ru-RU" sz="1200">
              <a:latin typeface="Arial" charset="0"/>
            </a:endParaRPr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3100" y="4692650"/>
            <a:ext cx="5380038" cy="4441825"/>
          </a:xfrm>
        </p:spPr>
        <p:txBody>
          <a:bodyPr lIns="90595" tIns="45295" rIns="90595" bIns="45295"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 bwMode="gray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8313" y="4581525"/>
            <a:ext cx="8064500" cy="866775"/>
          </a:xfrm>
        </p:spPr>
        <p:txBody>
          <a:bodyPr anchor="b"/>
          <a:lstStyle>
            <a:lvl1pPr>
              <a:defRPr/>
            </a:lvl1pPr>
          </a:lstStyle>
          <a:p>
            <a:r>
              <a:rPr lang="ru-RU"/>
              <a:t>Заголовок</a:t>
            </a:r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68313" y="5495925"/>
            <a:ext cx="8064500" cy="685800"/>
          </a:xfrm>
        </p:spPr>
        <p:txBody>
          <a:bodyPr anchor="b"/>
          <a:lstStyle>
            <a:lvl1pPr marL="0" indent="0">
              <a:buFont typeface="Wingdings" pitchFamily="2" charset="2"/>
              <a:buNone/>
              <a:defRPr sz="2000" b="1"/>
            </a:lvl1pPr>
          </a:lstStyle>
          <a:p>
            <a:r>
              <a:rPr lang="ru-RU"/>
              <a:t>Подзаголовок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quarter" idx="10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00DEC9-0D0B-4C76-8AAB-E32E674EFB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585975-3A9C-44BE-B599-FC1E03F866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05588" y="476250"/>
            <a:ext cx="2070100" cy="59055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95288" y="476250"/>
            <a:ext cx="6057900" cy="59055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A0B168-1766-4FFE-BDE4-73534C8A38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105275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14875" y="1600200"/>
            <a:ext cx="4105275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F95983-42C9-4608-87B0-803BAB92CC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63F879-E58C-4F84-86CD-EFBE5CCBFC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13157E-112D-4083-B9CF-276A099278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95288" y="1557338"/>
            <a:ext cx="4064000" cy="48244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11688" y="1557338"/>
            <a:ext cx="4064000" cy="48244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5D9199-FDFB-408C-95C8-D85ED9E668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65C5BE-8DDB-42B4-BBE2-031EEC531E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21C9B2-95C8-47D5-9FD6-DF39E099CB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7D1B57-D657-4451-A98E-09BA0B3615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DBBDAA-8680-4916-9D49-CEA6281F6D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A5F646-943F-490A-9BD1-76B4BF63A4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476250"/>
            <a:ext cx="8280400" cy="874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Заголовок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5288" y="1557338"/>
            <a:ext cx="8280400" cy="482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		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957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/>
            </a:lvl1pPr>
          </a:lstStyle>
          <a:p>
            <a:pPr>
              <a:defRPr/>
            </a:pPr>
            <a:fld id="{AC280C86-9581-4E2B-8996-04D2A36B78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9577" name="Line 9"/>
          <p:cNvSpPr>
            <a:spLocks noChangeShapeType="1"/>
          </p:cNvSpPr>
          <p:nvPr/>
        </p:nvSpPr>
        <p:spPr bwMode="auto">
          <a:xfrm>
            <a:off x="0" y="6237288"/>
            <a:ext cx="9144000" cy="0"/>
          </a:xfrm>
          <a:prstGeom prst="line">
            <a:avLst/>
          </a:prstGeom>
          <a:noFill/>
          <a:ln w="28575" cap="sq">
            <a:solidFill>
              <a:schemeClr val="bg1"/>
            </a:solidFill>
            <a:round/>
            <a:headEnd type="none" w="sm" len="sm"/>
            <a:tailEnd type="none" w="sm" len="sm"/>
          </a:ln>
          <a:effectLst/>
        </p:spPr>
        <p:txBody>
          <a:bodyPr wrap="none"/>
          <a:lstStyle/>
          <a:p>
            <a:pPr>
              <a:defRPr/>
            </a:pPr>
            <a:endParaRPr lang="ru-RU"/>
          </a:p>
        </p:txBody>
      </p:sp>
      <p:pic>
        <p:nvPicPr>
          <p:cNvPr id="4102" name="Picture 10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395288" y="6381750"/>
            <a:ext cx="5067300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54" r:id="rId2"/>
    <p:sldLayoutId id="2147483753" r:id="rId3"/>
    <p:sldLayoutId id="2147483752" r:id="rId4"/>
    <p:sldLayoutId id="2147483751" r:id="rId5"/>
    <p:sldLayoutId id="2147483750" r:id="rId6"/>
    <p:sldLayoutId id="2147483749" r:id="rId7"/>
    <p:sldLayoutId id="2147483748" r:id="rId8"/>
    <p:sldLayoutId id="2147483747" r:id="rId9"/>
    <p:sldLayoutId id="2147483746" r:id="rId10"/>
    <p:sldLayoutId id="2147483745" r:id="rId11"/>
    <p:sldLayoutId id="2147483744" r:id="rId12"/>
  </p:sldLayoutIdLst>
  <p:hf hdr="0" ftr="0" dt="0"/>
  <p:txStyles>
    <p:titleStyle>
      <a:lvl1pPr algn="r" rtl="0" eaLnBrk="0" fontAlgn="base" hangingPunct="0">
        <a:spcBef>
          <a:spcPct val="0"/>
        </a:spcBef>
        <a:spcAft>
          <a:spcPct val="0"/>
        </a:spcAft>
        <a:defRPr kumimoji="1" sz="3000" b="1">
          <a:solidFill>
            <a:schemeClr val="tx2"/>
          </a:soli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kumimoji="1" sz="3000" b="1">
          <a:solidFill>
            <a:schemeClr val="tx2"/>
          </a:solidFill>
          <a:latin typeface="Microsoft Sans Serif" pitchFamily="34" charset="0"/>
        </a:defRPr>
      </a:lvl2pPr>
      <a:lvl3pPr algn="r" rtl="0" eaLnBrk="0" fontAlgn="base" hangingPunct="0">
        <a:spcBef>
          <a:spcPct val="0"/>
        </a:spcBef>
        <a:spcAft>
          <a:spcPct val="0"/>
        </a:spcAft>
        <a:defRPr kumimoji="1" sz="3000" b="1">
          <a:solidFill>
            <a:schemeClr val="tx2"/>
          </a:solidFill>
          <a:latin typeface="Microsoft Sans Serif" pitchFamily="34" charset="0"/>
        </a:defRPr>
      </a:lvl3pPr>
      <a:lvl4pPr algn="r" rtl="0" eaLnBrk="0" fontAlgn="base" hangingPunct="0">
        <a:spcBef>
          <a:spcPct val="0"/>
        </a:spcBef>
        <a:spcAft>
          <a:spcPct val="0"/>
        </a:spcAft>
        <a:defRPr kumimoji="1" sz="3000" b="1">
          <a:solidFill>
            <a:schemeClr val="tx2"/>
          </a:solidFill>
          <a:latin typeface="Microsoft Sans Serif" pitchFamily="34" charset="0"/>
        </a:defRPr>
      </a:lvl4pPr>
      <a:lvl5pPr algn="r" rtl="0" eaLnBrk="0" fontAlgn="base" hangingPunct="0">
        <a:spcBef>
          <a:spcPct val="0"/>
        </a:spcBef>
        <a:spcAft>
          <a:spcPct val="0"/>
        </a:spcAft>
        <a:defRPr kumimoji="1" sz="3000" b="1">
          <a:solidFill>
            <a:schemeClr val="tx2"/>
          </a:solidFill>
          <a:latin typeface="Microsoft Sans Serif" pitchFamily="34" charset="0"/>
        </a:defRPr>
      </a:lvl5pPr>
      <a:lvl6pPr marL="457200" algn="r" rtl="0" eaLnBrk="0" fontAlgn="base" hangingPunct="0">
        <a:spcBef>
          <a:spcPct val="0"/>
        </a:spcBef>
        <a:spcAft>
          <a:spcPct val="0"/>
        </a:spcAft>
        <a:defRPr kumimoji="1" sz="3000" b="1">
          <a:solidFill>
            <a:schemeClr val="tx2"/>
          </a:solidFill>
          <a:latin typeface="Microsoft Sans Serif" pitchFamily="34" charset="0"/>
        </a:defRPr>
      </a:lvl6pPr>
      <a:lvl7pPr marL="914400" algn="r" rtl="0" eaLnBrk="0" fontAlgn="base" hangingPunct="0">
        <a:spcBef>
          <a:spcPct val="0"/>
        </a:spcBef>
        <a:spcAft>
          <a:spcPct val="0"/>
        </a:spcAft>
        <a:defRPr kumimoji="1" sz="3000" b="1">
          <a:solidFill>
            <a:schemeClr val="tx2"/>
          </a:solidFill>
          <a:latin typeface="Microsoft Sans Serif" pitchFamily="34" charset="0"/>
        </a:defRPr>
      </a:lvl7pPr>
      <a:lvl8pPr marL="1371600" algn="r" rtl="0" eaLnBrk="0" fontAlgn="base" hangingPunct="0">
        <a:spcBef>
          <a:spcPct val="0"/>
        </a:spcBef>
        <a:spcAft>
          <a:spcPct val="0"/>
        </a:spcAft>
        <a:defRPr kumimoji="1" sz="3000" b="1">
          <a:solidFill>
            <a:schemeClr val="tx2"/>
          </a:solidFill>
          <a:latin typeface="Microsoft Sans Serif" pitchFamily="34" charset="0"/>
        </a:defRPr>
      </a:lvl8pPr>
      <a:lvl9pPr marL="1828800" algn="r" rtl="0" eaLnBrk="0" fontAlgn="base" hangingPunct="0">
        <a:spcBef>
          <a:spcPct val="0"/>
        </a:spcBef>
        <a:spcAft>
          <a:spcPct val="0"/>
        </a:spcAft>
        <a:defRPr kumimoji="1" sz="3000" b="1">
          <a:solidFill>
            <a:schemeClr val="tx2"/>
          </a:solidFill>
          <a:latin typeface="Microsoft Sans Serif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itchFamily="2" charset="2"/>
        <a:buChar char="n"/>
        <a:defRPr kumimoji="1" sz="19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itchFamily="2" charset="2"/>
        <a:buChar char="n"/>
        <a:defRPr kumimoji="1"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itchFamily="2" charset="2"/>
        <a:buChar char="n"/>
        <a:defRPr kumimoji="1" sz="2400">
          <a:solidFill>
            <a:schemeClr val="tx1"/>
          </a:solidFill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latin typeface="Arial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latin typeface="Arial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latin typeface="Arial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latin typeface="Arial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latin typeface="Arial" charset="0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3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1.xls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80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-323850" y="2060575"/>
            <a:ext cx="9936163" cy="936625"/>
          </a:xfrm>
        </p:spPr>
        <p:txBody>
          <a:bodyPr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Использование биржевых механизмов </a:t>
            </a:r>
            <a:r>
              <a:rPr lang="en-US" sz="28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en-US" sz="28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28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в привлечение компаниями финансирования</a:t>
            </a:r>
          </a:p>
        </p:txBody>
      </p:sp>
      <p:graphicFrame>
        <p:nvGraphicFramePr>
          <p:cNvPr id="1026" name="Object 6"/>
          <p:cNvGraphicFramePr>
            <a:graphicFrameLocks noChangeAspect="1"/>
          </p:cNvGraphicFramePr>
          <p:nvPr/>
        </p:nvGraphicFramePr>
        <p:xfrm>
          <a:off x="179388" y="4652963"/>
          <a:ext cx="2016125" cy="1343025"/>
        </p:xfrm>
        <a:graphic>
          <a:graphicData uri="http://schemas.openxmlformats.org/presentationml/2006/ole">
            <p:oleObj spid="_x0000_s1026" name="Фотография Photo Editor" r:id="rId3" imgW="7621064" imgH="5076190" progId="">
              <p:embed/>
            </p:oleObj>
          </a:graphicData>
        </a:graphic>
      </p:graphicFrame>
      <p:sp>
        <p:nvSpPr>
          <p:cNvPr id="332809" name="Rectangle 9"/>
          <p:cNvSpPr>
            <a:spLocks noChangeArrowheads="1"/>
          </p:cNvSpPr>
          <p:nvPr/>
        </p:nvSpPr>
        <p:spPr bwMode="auto">
          <a:xfrm>
            <a:off x="2124075" y="4724400"/>
            <a:ext cx="691356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 hangingPunct="0"/>
            <a:r>
              <a:rPr kumimoji="1" lang="ru-RU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Sans Serif" pitchFamily="34" charset="0"/>
              </a:rPr>
              <a:t>Заместитель Директора</a:t>
            </a:r>
          </a:p>
          <a:p>
            <a:pPr algn="r" eaLnBrk="0" hangingPunct="0"/>
            <a:r>
              <a:rPr kumimoji="1" lang="ru-RU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Sans Serif" pitchFamily="34" charset="0"/>
              </a:rPr>
              <a:t>по листингу и работе с эмитентами</a:t>
            </a:r>
          </a:p>
          <a:p>
            <a:pPr algn="r" eaLnBrk="0" hangingPunct="0"/>
            <a:r>
              <a:rPr kumimoji="1" lang="ru-RU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Sans Serif" pitchFamily="34" charset="0"/>
              </a:rPr>
              <a:t>Дмитрий Ивакин</a:t>
            </a:r>
            <a:endParaRPr kumimoji="1" lang="ru-RU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Microsoft Sans Serif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Номер слайда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51DA4527-4873-4B43-8C5A-54177D58D172}" type="slidenum">
              <a:rPr lang="ru-RU" smtClean="0"/>
              <a:pPr/>
              <a:t>10</a:t>
            </a:fld>
            <a:endParaRPr lang="ru-RU" smtClean="0"/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280400" cy="874712"/>
          </a:xfrm>
          <a:noFill/>
        </p:spPr>
        <p:txBody>
          <a:bodyPr/>
          <a:lstStyle/>
          <a:p>
            <a:pPr algn="ctr"/>
            <a:r>
              <a:rPr lang="ru-RU" sz="2600" smtClean="0"/>
              <a:t>Вторичные торги корпоративными, биржевыми и региональными облигациями </a:t>
            </a:r>
          </a:p>
        </p:txBody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36513" y="1558925"/>
            <a:ext cx="4179888" cy="4678363"/>
          </a:xfrm>
        </p:spPr>
        <p:txBody>
          <a:bodyPr/>
          <a:lstStyle/>
          <a:p>
            <a:pPr>
              <a:buClr>
                <a:schemeClr val="accent1"/>
              </a:buClr>
              <a:buFont typeface="Wingdings" pitchFamily="2" charset="2"/>
              <a:buChar char="§"/>
            </a:pPr>
            <a:r>
              <a:rPr lang="ru-RU" sz="1700" smtClean="0"/>
              <a:t>В 2009 году оборот вторичных торгов* по корпоративным, биржевым и региональным облигациям составил  3 035 млрд. рублей и остался на уровне 2008 года (3 005 млрд. рублей)</a:t>
            </a:r>
          </a:p>
          <a:p>
            <a:pPr>
              <a:buClr>
                <a:schemeClr val="accent1"/>
              </a:buClr>
              <a:buFont typeface="Wingdings" pitchFamily="2" charset="2"/>
              <a:buChar char="§"/>
            </a:pPr>
            <a:r>
              <a:rPr lang="ru-RU" sz="1700" smtClean="0"/>
              <a:t>Оборот за </a:t>
            </a:r>
            <a:r>
              <a:rPr lang="en-US" sz="1700" smtClean="0"/>
              <a:t>I </a:t>
            </a:r>
            <a:r>
              <a:rPr lang="ru-RU" sz="1700" smtClean="0"/>
              <a:t>кв. 2010 года составил 1566 млрд. рублей (50% от оборота по итогам 2009 года)</a:t>
            </a:r>
          </a:p>
          <a:p>
            <a:pPr>
              <a:buClr>
                <a:schemeClr val="accent1"/>
              </a:buClr>
              <a:buFont typeface="Wingdings" pitchFamily="2" charset="2"/>
              <a:buChar char="§"/>
            </a:pPr>
            <a:r>
              <a:rPr lang="ru-RU" sz="1700" smtClean="0"/>
              <a:t>Оборот по БО в  </a:t>
            </a:r>
            <a:r>
              <a:rPr lang="en-US" sz="1700" smtClean="0"/>
              <a:t>I </a:t>
            </a:r>
            <a:r>
              <a:rPr lang="ru-RU" sz="1700" smtClean="0"/>
              <a:t>кв. 2010 года по сравнению с </a:t>
            </a:r>
            <a:r>
              <a:rPr lang="en-US" sz="1700" smtClean="0"/>
              <a:t>IV </a:t>
            </a:r>
            <a:r>
              <a:rPr lang="ru-RU" sz="1700" smtClean="0"/>
              <a:t>кв. 2009 года вырос на 35% до 147,8 млрд. рублей (с 14% до 15,2 % от оборота корпоративных облигаций)</a:t>
            </a:r>
          </a:p>
        </p:txBody>
      </p:sp>
      <p:sp>
        <p:nvSpPr>
          <p:cNvPr id="8197" name="Text Box 4"/>
          <p:cNvSpPr txBox="1">
            <a:spLocks noChangeArrowheads="1"/>
          </p:cNvSpPr>
          <p:nvPr/>
        </p:nvSpPr>
        <p:spPr bwMode="auto">
          <a:xfrm>
            <a:off x="4286250" y="4695825"/>
            <a:ext cx="2354263" cy="304800"/>
          </a:xfrm>
          <a:prstGeom prst="rect">
            <a:avLst/>
          </a:prstGeom>
          <a:noFill/>
          <a:ln w="9525" algn="ctr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kumimoji="1" lang="ru-RU" sz="1400">
                <a:latin typeface="Microsoft Sans Serif" pitchFamily="34" charset="0"/>
              </a:rPr>
              <a:t>* - основной режим + РПС</a:t>
            </a:r>
          </a:p>
        </p:txBody>
      </p:sp>
      <p:sp>
        <p:nvSpPr>
          <p:cNvPr id="8198" name="Rectangle 22"/>
          <p:cNvSpPr>
            <a:spLocks noChangeArrowheads="1"/>
          </p:cNvSpPr>
          <p:nvPr/>
        </p:nvSpPr>
        <p:spPr bwMode="auto">
          <a:xfrm>
            <a:off x="4356100" y="4941888"/>
            <a:ext cx="4572000" cy="115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Char char="n"/>
            </a:pPr>
            <a:r>
              <a:rPr kumimoji="1" lang="ru-RU" sz="1700">
                <a:latin typeface="Microsoft Sans Serif" pitchFamily="34" charset="0"/>
              </a:rPr>
              <a:t>У одного и того же эмитента ликвидность выпусков БО не уступает, а иногда превосходит ликвидность выпусков корпоративных облигаций</a:t>
            </a:r>
          </a:p>
        </p:txBody>
      </p:sp>
      <p:pic>
        <p:nvPicPr>
          <p:cNvPr id="8199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500" y="1441450"/>
            <a:ext cx="5357813" cy="3273425"/>
          </a:xfrm>
          <a:prstGeom prst="rect">
            <a:avLst/>
          </a:prstGeom>
          <a:noFill/>
          <a:ln w="9525" algn="ctr">
            <a:noFill/>
            <a:miter lim="800000"/>
            <a:headEnd type="none" w="sm" len="sm"/>
            <a:tailEnd type="none" w="sm" len="sm"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Номер слайда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D2C48B52-0B35-4FFD-ACE7-D52EE113517A}" type="slidenum">
              <a:rPr lang="ru-RU" smtClean="0"/>
              <a:pPr/>
              <a:t>11</a:t>
            </a:fld>
            <a:endParaRPr lang="ru-RU" smtClean="0"/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497887" cy="874712"/>
          </a:xfrm>
          <a:noFill/>
        </p:spPr>
        <p:txBody>
          <a:bodyPr/>
          <a:lstStyle/>
          <a:p>
            <a:pPr algn="ctr"/>
            <a:r>
              <a:rPr lang="ru-RU" sz="2600" smtClean="0"/>
              <a:t>Стремительный рост первичного рынка</a:t>
            </a:r>
            <a:br>
              <a:rPr lang="ru-RU" sz="2600" smtClean="0"/>
            </a:br>
            <a:r>
              <a:rPr lang="ru-RU" sz="2600" smtClean="0"/>
              <a:t>биржевых облигаций</a:t>
            </a:r>
          </a:p>
        </p:txBody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36513" y="1412875"/>
            <a:ext cx="4067176" cy="4824413"/>
          </a:xfrm>
        </p:spPr>
        <p:txBody>
          <a:bodyPr/>
          <a:lstStyle/>
          <a:p>
            <a:r>
              <a:rPr lang="ru-RU" sz="1700" smtClean="0"/>
              <a:t>В 2009 году размещено 29 выпусков БО 16 эмитентов объемом 143,6 млрд.  рублей</a:t>
            </a:r>
            <a:r>
              <a:rPr lang="ru-RU" sz="1100" smtClean="0"/>
              <a:t> </a:t>
            </a:r>
            <a:r>
              <a:rPr lang="ru-RU" sz="1700" smtClean="0"/>
              <a:t>(рост с 3,2% от объема размещения корпоративных облигаций в 2008 году до 18,8 % от объема размещения корпоративных облигаций в 2009)</a:t>
            </a:r>
          </a:p>
          <a:p>
            <a:r>
              <a:rPr lang="ru-RU" sz="1700" smtClean="0"/>
              <a:t>За </a:t>
            </a:r>
            <a:r>
              <a:rPr lang="en-US" sz="1700" smtClean="0"/>
              <a:t>I </a:t>
            </a:r>
            <a:r>
              <a:rPr lang="ru-RU" sz="1700" smtClean="0"/>
              <a:t>кв. 2010 года размещено 14 выпусков БО 9 эмитентов объемом 63,5 млрд. рублей (142% от размещения корп. облигаций)</a:t>
            </a:r>
          </a:p>
          <a:p>
            <a:r>
              <a:rPr lang="ru-RU" sz="1700" smtClean="0"/>
              <a:t>С 2007 года зарегистрированы и готовы к размещению 190 выпусков БО 40 эмитентов на сумму 773 млрд. рублей (срок, в течение которого могут быть размещены БО, не установлен) </a:t>
            </a:r>
          </a:p>
        </p:txBody>
      </p:sp>
      <p:sp>
        <p:nvSpPr>
          <p:cNvPr id="9221" name="Rectangle 8"/>
          <p:cNvSpPr>
            <a:spLocks noChangeArrowheads="1"/>
          </p:cNvSpPr>
          <p:nvPr/>
        </p:nvSpPr>
        <p:spPr bwMode="auto">
          <a:xfrm>
            <a:off x="3995738" y="4868863"/>
            <a:ext cx="4826000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Char char="n"/>
            </a:pPr>
            <a:r>
              <a:rPr kumimoji="1" lang="ru-RU" sz="1700">
                <a:latin typeface="Microsoft Sans Serif" pitchFamily="34" charset="0"/>
              </a:rPr>
              <a:t>На этапе предварительного согласования эмиссионных документов находятся выпуски БО 4 эмитентов общим объемом превышающим 180 млрд. рублей</a:t>
            </a:r>
          </a:p>
        </p:txBody>
      </p:sp>
      <p:pic>
        <p:nvPicPr>
          <p:cNvPr id="9222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43313" y="1500188"/>
            <a:ext cx="5613400" cy="3429000"/>
          </a:xfrm>
          <a:prstGeom prst="rect">
            <a:avLst/>
          </a:prstGeom>
          <a:noFill/>
          <a:ln w="9525" algn="ctr">
            <a:noFill/>
            <a:miter lim="800000"/>
            <a:headEnd type="none" w="sm" len="sm"/>
            <a:tailEnd type="none" w="sm" len="sm"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Номер слайда 1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1E0E9170-9A8D-4419-8069-D3F08D6F9982}" type="slidenum">
              <a:rPr lang="ru-RU" smtClean="0"/>
              <a:pPr/>
              <a:t>12</a:t>
            </a:fld>
            <a:endParaRPr lang="ru-RU" smtClean="0"/>
          </a:p>
        </p:txBody>
      </p:sp>
      <p:sp>
        <p:nvSpPr>
          <p:cNvPr id="10243" name="Номер слайда 1"/>
          <p:cNvSpPr txBox="1">
            <a:spLocks noGrp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eaLnBrk="0" hangingPunct="0"/>
            <a:fld id="{E7953945-A478-44FD-A999-25B045F99CAD}" type="slidenum">
              <a:rPr lang="ru-RU" sz="1400"/>
              <a:pPr algn="r" eaLnBrk="0" hangingPunct="0"/>
              <a:t>12</a:t>
            </a:fld>
            <a:endParaRPr lang="ru-RU" sz="1400"/>
          </a:p>
        </p:txBody>
      </p:sp>
      <p:sp>
        <p:nvSpPr>
          <p:cNvPr id="10244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642938" y="1643063"/>
            <a:ext cx="7929562" cy="3443287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ru-RU" sz="1800" smtClean="0"/>
          </a:p>
          <a:p>
            <a:r>
              <a:rPr lang="ru-RU" sz="1800" smtClean="0"/>
              <a:t>По дефолтам 2008 года не исполнили обязательства по купонам 16 эмитентов по 20 выпускам, по офертам – 22 эмитент по 23 выпускам и по погашению – 1 эмитент по 1 выпуску</a:t>
            </a:r>
          </a:p>
          <a:p>
            <a:r>
              <a:rPr lang="ru-RU" sz="1800" smtClean="0"/>
              <a:t>По дефолтам 2009 года не исполнили обязательства по купонам 69 эмитентов по 83 выпускам, по офертам – 42 эмитента по 50 выпускам, по погашению – 37 эмитентов по 41 выпускам</a:t>
            </a:r>
          </a:p>
          <a:p>
            <a:r>
              <a:rPr lang="ru-RU" sz="1800" smtClean="0"/>
              <a:t>По состоянию на 1 апреля 2010 года в техническом дефолте находились ценные бумаги по купонам по 1 выпуску 1 эмитента на сумму свыше 18 млн.руб., по амортизации номинальной стоимости по 2 выпускам 1 эмитента на сумму более 79 млн. рублей</a:t>
            </a:r>
          </a:p>
        </p:txBody>
      </p:sp>
      <p:sp>
        <p:nvSpPr>
          <p:cNvPr id="10245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1547813" y="188913"/>
            <a:ext cx="6408737" cy="874712"/>
          </a:xfrm>
          <a:noFill/>
        </p:spPr>
        <p:txBody>
          <a:bodyPr/>
          <a:lstStyle/>
          <a:p>
            <a:pPr algn="ctr"/>
            <a:r>
              <a:rPr lang="ru-RU" sz="2600" smtClean="0"/>
              <a:t>Дефолты  2008 – 2010 годов:</a:t>
            </a:r>
            <a:br>
              <a:rPr lang="ru-RU" sz="2600" smtClean="0"/>
            </a:br>
            <a:r>
              <a:rPr lang="ru-RU" sz="2600" smtClean="0"/>
              <a:t>пик неплатежей пройден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Номер слайда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85589B29-0EAB-4962-8B76-F4FE7F0F8F65}" type="slidenum">
              <a:rPr lang="ru-RU" smtClean="0"/>
              <a:pPr/>
              <a:t>13</a:t>
            </a:fld>
            <a:endParaRPr lang="ru-RU" smtClean="0"/>
          </a:p>
        </p:txBody>
      </p:sp>
      <p:graphicFrame>
        <p:nvGraphicFramePr>
          <p:cNvPr id="448560" name="Group 48"/>
          <p:cNvGraphicFramePr>
            <a:graphicFrameLocks noGrp="1"/>
          </p:cNvGraphicFramePr>
          <p:nvPr/>
        </p:nvGraphicFramePr>
        <p:xfrm>
          <a:off x="107950" y="1557338"/>
          <a:ext cx="4699000" cy="3592768"/>
        </p:xfrm>
        <a:graphic>
          <a:graphicData uri="http://schemas.openxmlformats.org/drawingml/2006/table">
            <a:tbl>
              <a:tblPr/>
              <a:tblGrid>
                <a:gridCol w="1270000"/>
                <a:gridCol w="800100"/>
                <a:gridCol w="800100"/>
                <a:gridCol w="800100"/>
                <a:gridCol w="1028700"/>
              </a:tblGrid>
              <a:tr h="431800">
                <a:tc gridSpan="5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Microsoft Sans Serif" pitchFamily="34" charset="0"/>
                        <a:buNone/>
                        <a:tabLst/>
                      </a:pPr>
                      <a:r>
                        <a:rPr kumimoji="1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Эмитенты на ФБ ММВБ</a:t>
                      </a:r>
                      <a:endParaRPr kumimoji="1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302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Microsoft Sans Serif" pitchFamily="34" charset="0"/>
                        <a:buNone/>
                        <a:tabLst/>
                      </a:pPr>
                      <a:endParaRPr kumimoji="1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marL="90000" marR="90000" marT="46800" marB="46800"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Microsoft Sans Serif" pitchFamily="34" charset="0"/>
                        <a:buNone/>
                        <a:tabLst/>
                      </a:pPr>
                      <a:r>
                        <a:rPr kumimoji="1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2008*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Microsoft Sans Serif" pitchFamily="34" charset="0"/>
                        <a:buNone/>
                        <a:tabLst/>
                      </a:pPr>
                      <a:r>
                        <a:rPr kumimoji="1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2009*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Microsoft Sans Serif" pitchFamily="34" charset="0"/>
                        <a:buNone/>
                        <a:tabLst/>
                      </a:pPr>
                      <a:r>
                        <a:rPr kumimoji="1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2010*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Microsoft Sans Serif" pitchFamily="34" charset="0"/>
                        <a:buNone/>
                        <a:tabLst/>
                      </a:pPr>
                      <a:r>
                        <a:rPr kumimoji="1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  <a:ea typeface="+mn-ea"/>
                          <a:cs typeface="+mn-cs"/>
                        </a:rPr>
                        <a:t>1 апреля 2010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02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Microsoft Sans Serif" pitchFamily="34" charset="0"/>
                        <a:buNone/>
                        <a:tabLst/>
                      </a:pPr>
                      <a:r>
                        <a:rPr kumimoji="1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Общее число эмитентов</a:t>
                      </a:r>
                    </a:p>
                  </a:txBody>
                  <a:tcPr marL="90000" marR="90000" marT="46800" marB="46800" anchor="ctr" horzOverflow="overflow">
                    <a:lnL cap="flat"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Microsoft Sans Serif" pitchFamily="34" charset="0"/>
                        <a:buNone/>
                        <a:tabLst/>
                      </a:pPr>
                      <a:r>
                        <a:rPr kumimoji="1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738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Microsoft Sans Serif" pitchFamily="34" charset="0"/>
                        <a:buNone/>
                        <a:tabLst/>
                      </a:pPr>
                      <a:r>
                        <a:rPr kumimoji="1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773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Microsoft Sans Serif" pitchFamily="34" charset="0"/>
                        <a:buNone/>
                        <a:tabLst/>
                      </a:pPr>
                      <a:r>
                        <a:rPr kumimoji="1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  <a:ea typeface="+mn-ea"/>
                          <a:cs typeface="+mn-cs"/>
                        </a:rPr>
                        <a:t>696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Microsoft Sans Serif" pitchFamily="34" charset="0"/>
                        <a:buNone/>
                        <a:tabLst/>
                      </a:pPr>
                      <a:r>
                        <a:rPr kumimoji="1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  <a:ea typeface="+mn-ea"/>
                          <a:cs typeface="+mn-cs"/>
                        </a:rPr>
                        <a:t>709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 cap="flat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67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Microsoft Sans Serif" pitchFamily="34" charset="0"/>
                        <a:buNone/>
                        <a:tabLst/>
                      </a:pPr>
                      <a:r>
                        <a:rPr kumimoji="1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Эмитенты акций</a:t>
                      </a:r>
                    </a:p>
                  </a:txBody>
                  <a:tcPr marL="90000" marR="90000" marT="46800" marB="46800" anchor="ctr" horzOverflow="overflow">
                    <a:lnL cap="flat"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Microsoft Sans Serif" pitchFamily="34" charset="0"/>
                        <a:buNone/>
                        <a:tabLst/>
                      </a:pPr>
                      <a:r>
                        <a:rPr kumimoji="1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207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Microsoft Sans Serif" pitchFamily="34" charset="0"/>
                        <a:buNone/>
                        <a:tabLst/>
                      </a:pPr>
                      <a:r>
                        <a:rPr kumimoji="1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232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Microsoft Sans Serif" pitchFamily="34" charset="0"/>
                        <a:buNone/>
                        <a:tabLst/>
                      </a:pPr>
                      <a:r>
                        <a:rPr kumimoji="1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  <a:ea typeface="+mn-ea"/>
                          <a:cs typeface="+mn-cs"/>
                        </a:rPr>
                        <a:t>234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Microsoft Sans Serif" pitchFamily="34" charset="0"/>
                        <a:buNone/>
                        <a:tabLst/>
                      </a:pPr>
                      <a:r>
                        <a:rPr kumimoji="1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  <a:ea typeface="+mn-ea"/>
                          <a:cs typeface="+mn-cs"/>
                        </a:rPr>
                        <a:t>236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 cap="flat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Microsoft Sans Serif" pitchFamily="34" charset="0"/>
                        <a:buNone/>
                        <a:tabLst/>
                      </a:pPr>
                      <a:r>
                        <a:rPr kumimoji="1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Эмитенты облигаций</a:t>
                      </a:r>
                    </a:p>
                  </a:txBody>
                  <a:tcPr marL="90000" marR="90000" marT="46800" marB="46800" anchor="ctr" horzOverflow="overflow">
                    <a:lnL cap="flat"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Microsoft Sans Serif" pitchFamily="34" charset="0"/>
                        <a:buNone/>
                        <a:tabLst/>
                      </a:pPr>
                      <a:r>
                        <a:rPr kumimoji="1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496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Microsoft Sans Serif" pitchFamily="34" charset="0"/>
                        <a:buNone/>
                        <a:tabLst/>
                      </a:pPr>
                      <a:r>
                        <a:rPr kumimoji="1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503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Microsoft Sans Serif" pitchFamily="34" charset="0"/>
                        <a:buNone/>
                        <a:tabLst/>
                      </a:pPr>
                      <a:r>
                        <a:rPr kumimoji="1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  <a:ea typeface="+mn-ea"/>
                          <a:cs typeface="+mn-cs"/>
                        </a:rPr>
                        <a:t>418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  <a:ea typeface="+mn-ea"/>
                          <a:cs typeface="+mn-cs"/>
                        </a:rPr>
                        <a:t>426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 cap="flat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 gridSpan="5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Microsoft Sans Serif" pitchFamily="34" charset="0"/>
                        <a:buNone/>
                        <a:tabLst/>
                      </a:pPr>
                      <a:r>
                        <a:rPr kumimoji="1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* на начало года</a:t>
                      </a:r>
                    </a:p>
                  </a:txBody>
                  <a:tcPr marL="90000" marR="90000" marT="46800" marB="46800" anchor="ctr"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050" name="Object 32"/>
          <p:cNvGraphicFramePr>
            <a:graphicFrameLocks noChangeAspect="1"/>
          </p:cNvGraphicFramePr>
          <p:nvPr/>
        </p:nvGraphicFramePr>
        <p:xfrm>
          <a:off x="5005388" y="1557338"/>
          <a:ext cx="4030662" cy="4524375"/>
        </p:xfrm>
        <a:graphic>
          <a:graphicData uri="http://schemas.openxmlformats.org/presentationml/2006/ole">
            <p:oleObj spid="_x0000_s2050" name="Диаграмма" r:id="rId3" imgW="4038600" imgH="4533900" progId="MSGraph.Chart.8">
              <p:embed followColorScheme="full"/>
            </p:oleObj>
          </a:graphicData>
        </a:graphic>
      </p:graphicFrame>
      <p:sp>
        <p:nvSpPr>
          <p:cNvPr id="2078" name="Rectangle 3"/>
          <p:cNvSpPr>
            <a:spLocks noChangeArrowheads="1"/>
          </p:cNvSpPr>
          <p:nvPr/>
        </p:nvSpPr>
        <p:spPr bwMode="auto">
          <a:xfrm>
            <a:off x="0" y="260350"/>
            <a:ext cx="9144000" cy="874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kumimoji="1" lang="ru-RU" sz="2600" b="1">
                <a:solidFill>
                  <a:schemeClr val="tx2"/>
                </a:solidFill>
                <a:latin typeface="Microsoft Sans Serif" pitchFamily="34" charset="0"/>
              </a:rPr>
              <a:t>Уменьшение количества эмитентов облигаций на ММВБ:</a:t>
            </a:r>
          </a:p>
          <a:p>
            <a:pPr algn="ctr" eaLnBrk="0" hangingPunct="0"/>
            <a:r>
              <a:rPr kumimoji="1" lang="ru-RU" sz="2600" b="1">
                <a:solidFill>
                  <a:schemeClr val="tx2"/>
                </a:solidFill>
                <a:latin typeface="Microsoft Sans Serif" pitchFamily="34" charset="0"/>
              </a:rPr>
              <a:t>пик пройден</a:t>
            </a:r>
            <a:endParaRPr kumimoji="1" lang="ru-RU" sz="2600" b="1">
              <a:solidFill>
                <a:srgbClr val="FF3300"/>
              </a:solidFill>
              <a:latin typeface="Microsoft Sans Serif" pitchFamily="34" charset="0"/>
            </a:endParaRPr>
          </a:p>
        </p:txBody>
      </p:sp>
      <p:sp>
        <p:nvSpPr>
          <p:cNvPr id="2079" name="Oval 50"/>
          <p:cNvSpPr>
            <a:spLocks noChangeArrowheads="1"/>
          </p:cNvSpPr>
          <p:nvPr/>
        </p:nvSpPr>
        <p:spPr bwMode="auto">
          <a:xfrm>
            <a:off x="2143125" y="2781300"/>
            <a:ext cx="2500313" cy="576263"/>
          </a:xfrm>
          <a:prstGeom prst="ellipse">
            <a:avLst/>
          </a:prstGeom>
          <a:noFill/>
          <a:ln w="15875" algn="ctr">
            <a:solidFill>
              <a:srgbClr val="FF00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80" name="Oval 51"/>
          <p:cNvSpPr>
            <a:spLocks noChangeArrowheads="1"/>
          </p:cNvSpPr>
          <p:nvPr/>
        </p:nvSpPr>
        <p:spPr bwMode="auto">
          <a:xfrm>
            <a:off x="2143125" y="4005263"/>
            <a:ext cx="2500313" cy="576262"/>
          </a:xfrm>
          <a:prstGeom prst="ellipse">
            <a:avLst/>
          </a:prstGeom>
          <a:noFill/>
          <a:ln w="15875" algn="ctr">
            <a:solidFill>
              <a:srgbClr val="FF00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81" name="Oval 51"/>
          <p:cNvSpPr>
            <a:spLocks noChangeArrowheads="1"/>
          </p:cNvSpPr>
          <p:nvPr/>
        </p:nvSpPr>
        <p:spPr bwMode="auto">
          <a:xfrm rot="-5400000">
            <a:off x="1824038" y="3033713"/>
            <a:ext cx="3000375" cy="790575"/>
          </a:xfrm>
          <a:prstGeom prst="ellipse">
            <a:avLst/>
          </a:prstGeom>
          <a:noFill/>
          <a:ln w="15875" algn="ctr">
            <a:solidFill>
              <a:srgbClr val="FF00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Номер слайда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A078841E-DF7C-4764-8E6C-3704CEA08A21}" type="slidenum">
              <a:rPr lang="ru-RU" smtClean="0"/>
              <a:pPr/>
              <a:t>14</a:t>
            </a:fld>
            <a:endParaRPr lang="ru-RU" smtClean="0"/>
          </a:p>
        </p:txBody>
      </p:sp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350963"/>
          </a:xfrm>
        </p:spPr>
        <p:txBody>
          <a:bodyPr/>
          <a:lstStyle/>
          <a:p>
            <a:pPr algn="ctr"/>
            <a:r>
              <a:rPr lang="ru-RU" smtClean="0"/>
              <a:t>Контакты</a:t>
            </a:r>
          </a:p>
        </p:txBody>
      </p:sp>
      <p:sp>
        <p:nvSpPr>
          <p:cNvPr id="21508" name="Rectangle 3"/>
          <p:cNvSpPr>
            <a:spLocks noChangeArrowheads="1"/>
          </p:cNvSpPr>
          <p:nvPr/>
        </p:nvSpPr>
        <p:spPr bwMode="auto">
          <a:xfrm>
            <a:off x="539750" y="1773238"/>
            <a:ext cx="8281988" cy="360838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20000"/>
              </a:spcBef>
            </a:pPr>
            <a:r>
              <a:rPr kumimoji="1" lang="ru-RU" sz="1800" dirty="0">
                <a:latin typeface="Microsoft Sans Serif" pitchFamily="34" charset="0"/>
              </a:rPr>
              <a:t>Адрес</a:t>
            </a:r>
            <a:r>
              <a:rPr kumimoji="1" lang="en-US" sz="1800" dirty="0">
                <a:latin typeface="Microsoft Sans Serif" pitchFamily="34" charset="0"/>
              </a:rPr>
              <a:t>:</a:t>
            </a:r>
          </a:p>
          <a:p>
            <a:pPr lvl="1">
              <a:lnSpc>
                <a:spcPct val="110000"/>
              </a:lnSpc>
              <a:spcBef>
                <a:spcPct val="20000"/>
              </a:spcBef>
            </a:pPr>
            <a:r>
              <a:rPr kumimoji="1" lang="ru-RU" sz="1800" dirty="0">
                <a:latin typeface="Microsoft Sans Serif" pitchFamily="34" charset="0"/>
              </a:rPr>
              <a:t>Москва, Б. </a:t>
            </a:r>
            <a:r>
              <a:rPr kumimoji="1" lang="ru-RU" sz="1800" dirty="0" err="1">
                <a:latin typeface="Microsoft Sans Serif" pitchFamily="34" charset="0"/>
              </a:rPr>
              <a:t>Кисловский</a:t>
            </a:r>
            <a:r>
              <a:rPr kumimoji="1" lang="ru-RU" sz="1800" dirty="0">
                <a:latin typeface="Microsoft Sans Serif" pitchFamily="34" charset="0"/>
              </a:rPr>
              <a:t> пер., 13</a:t>
            </a:r>
          </a:p>
          <a:p>
            <a:pPr>
              <a:lnSpc>
                <a:spcPct val="110000"/>
              </a:lnSpc>
              <a:spcBef>
                <a:spcPct val="20000"/>
              </a:spcBef>
            </a:pPr>
            <a:r>
              <a:rPr kumimoji="1" lang="ru-RU" sz="1800" dirty="0">
                <a:latin typeface="Microsoft Sans Serif" pitchFamily="34" charset="0"/>
              </a:rPr>
              <a:t>Телефон</a:t>
            </a:r>
            <a:r>
              <a:rPr kumimoji="1" lang="en-US" sz="1800" dirty="0">
                <a:latin typeface="Microsoft Sans Serif" pitchFamily="34" charset="0"/>
              </a:rPr>
              <a:t>:</a:t>
            </a:r>
          </a:p>
          <a:p>
            <a:pPr lvl="1">
              <a:lnSpc>
                <a:spcPct val="110000"/>
              </a:lnSpc>
              <a:spcBef>
                <a:spcPct val="20000"/>
              </a:spcBef>
            </a:pPr>
            <a:r>
              <a:rPr kumimoji="1" lang="ru-RU" sz="1800" dirty="0">
                <a:latin typeface="Microsoft Sans Serif" pitchFamily="34" charset="0"/>
              </a:rPr>
              <a:t>+ 7 </a:t>
            </a:r>
            <a:r>
              <a:rPr kumimoji="1" lang="en-US" sz="1800" dirty="0">
                <a:latin typeface="Microsoft Sans Serif" pitchFamily="34" charset="0"/>
              </a:rPr>
              <a:t>(</a:t>
            </a:r>
            <a:r>
              <a:rPr kumimoji="1" lang="ru-RU" sz="1800" dirty="0">
                <a:latin typeface="Microsoft Sans Serif" pitchFamily="34" charset="0"/>
              </a:rPr>
              <a:t>4</a:t>
            </a:r>
            <a:r>
              <a:rPr kumimoji="1" lang="en-US" sz="1800" dirty="0">
                <a:latin typeface="Microsoft Sans Serif" pitchFamily="34" charset="0"/>
              </a:rPr>
              <a:t>95) </a:t>
            </a:r>
            <a:r>
              <a:rPr kumimoji="1" lang="ru-RU" sz="1800" dirty="0">
                <a:latin typeface="Microsoft Sans Serif" pitchFamily="34" charset="0"/>
              </a:rPr>
              <a:t>234-48-20</a:t>
            </a:r>
            <a:endParaRPr kumimoji="1" lang="en-US" sz="1800" dirty="0">
              <a:latin typeface="Microsoft Sans Serif" pitchFamily="34" charset="0"/>
            </a:endParaRPr>
          </a:p>
          <a:p>
            <a:pPr>
              <a:lnSpc>
                <a:spcPct val="110000"/>
              </a:lnSpc>
              <a:spcBef>
                <a:spcPct val="20000"/>
              </a:spcBef>
            </a:pPr>
            <a:r>
              <a:rPr kumimoji="1" lang="ru-RU" sz="1800" dirty="0">
                <a:latin typeface="Microsoft Sans Serif" pitchFamily="34" charset="0"/>
              </a:rPr>
              <a:t>Факс</a:t>
            </a:r>
            <a:r>
              <a:rPr kumimoji="1" lang="en-US" sz="1800" dirty="0">
                <a:latin typeface="Microsoft Sans Serif" pitchFamily="34" charset="0"/>
              </a:rPr>
              <a:t>:</a:t>
            </a:r>
          </a:p>
          <a:p>
            <a:pPr lvl="1">
              <a:lnSpc>
                <a:spcPct val="110000"/>
              </a:lnSpc>
              <a:spcBef>
                <a:spcPct val="20000"/>
              </a:spcBef>
            </a:pPr>
            <a:r>
              <a:rPr kumimoji="1" lang="ru-RU" sz="1800" dirty="0">
                <a:latin typeface="Microsoft Sans Serif" pitchFamily="34" charset="0"/>
              </a:rPr>
              <a:t>+ 7 </a:t>
            </a:r>
            <a:r>
              <a:rPr kumimoji="1" lang="en-US" sz="1800" dirty="0">
                <a:latin typeface="Microsoft Sans Serif" pitchFamily="34" charset="0"/>
              </a:rPr>
              <a:t>(</a:t>
            </a:r>
            <a:r>
              <a:rPr kumimoji="1" lang="ru-RU" sz="1800" dirty="0">
                <a:latin typeface="Microsoft Sans Serif" pitchFamily="34" charset="0"/>
              </a:rPr>
              <a:t>4</a:t>
            </a:r>
            <a:r>
              <a:rPr kumimoji="1" lang="en-US" sz="1800" dirty="0">
                <a:latin typeface="Microsoft Sans Serif" pitchFamily="34" charset="0"/>
              </a:rPr>
              <a:t>95) </a:t>
            </a:r>
            <a:r>
              <a:rPr kumimoji="1" lang="ru-RU" sz="1800" dirty="0">
                <a:latin typeface="Microsoft Sans Serif" pitchFamily="34" charset="0"/>
              </a:rPr>
              <a:t>745</a:t>
            </a:r>
            <a:r>
              <a:rPr kumimoji="1" lang="en-US" sz="1800" dirty="0">
                <a:latin typeface="Microsoft Sans Serif" pitchFamily="34" charset="0"/>
              </a:rPr>
              <a:t>-</a:t>
            </a:r>
            <a:r>
              <a:rPr kumimoji="1" lang="ru-RU" sz="1800" dirty="0">
                <a:latin typeface="Microsoft Sans Serif" pitchFamily="34" charset="0"/>
              </a:rPr>
              <a:t>81</a:t>
            </a:r>
            <a:r>
              <a:rPr kumimoji="1" lang="en-US" sz="1800" dirty="0">
                <a:latin typeface="Microsoft Sans Serif" pitchFamily="34" charset="0"/>
              </a:rPr>
              <a:t>-2</a:t>
            </a:r>
            <a:r>
              <a:rPr kumimoji="1" lang="ru-RU" sz="1800" dirty="0">
                <a:latin typeface="Microsoft Sans Serif" pitchFamily="34" charset="0"/>
              </a:rPr>
              <a:t>7</a:t>
            </a:r>
            <a:endParaRPr kumimoji="1" lang="en-US" sz="1800" dirty="0">
              <a:latin typeface="Microsoft Sans Serif" pitchFamily="34" charset="0"/>
            </a:endParaRPr>
          </a:p>
          <a:p>
            <a:pPr>
              <a:lnSpc>
                <a:spcPct val="110000"/>
              </a:lnSpc>
              <a:spcBef>
                <a:spcPct val="20000"/>
              </a:spcBef>
            </a:pPr>
            <a:r>
              <a:rPr kumimoji="1" lang="en-US" sz="1800" dirty="0">
                <a:latin typeface="Microsoft Sans Serif" pitchFamily="34" charset="0"/>
              </a:rPr>
              <a:t>E-mail:</a:t>
            </a:r>
          </a:p>
          <a:p>
            <a:pPr lvl="1">
              <a:lnSpc>
                <a:spcPct val="110000"/>
              </a:lnSpc>
              <a:spcBef>
                <a:spcPct val="20000"/>
              </a:spcBef>
            </a:pPr>
            <a:r>
              <a:rPr kumimoji="1" lang="en-US" sz="1800" dirty="0" smtClean="0">
                <a:latin typeface="Microsoft Sans Serif" pitchFamily="34" charset="0"/>
              </a:rPr>
              <a:t>ivakin@micex.com</a:t>
            </a:r>
            <a:endParaRPr kumimoji="1" lang="en-US" sz="1800" dirty="0">
              <a:latin typeface="Microsoft Sans Serif" pitchFamily="34" charset="0"/>
            </a:endParaRPr>
          </a:p>
          <a:p>
            <a:pPr>
              <a:lnSpc>
                <a:spcPct val="110000"/>
              </a:lnSpc>
              <a:spcBef>
                <a:spcPct val="20000"/>
              </a:spcBef>
            </a:pPr>
            <a:r>
              <a:rPr kumimoji="1" lang="ru-RU" sz="1800" dirty="0">
                <a:latin typeface="Microsoft Sans Serif" pitchFamily="34" charset="0"/>
              </a:rPr>
              <a:t>Сайт</a:t>
            </a:r>
            <a:r>
              <a:rPr kumimoji="1" lang="en-US" sz="1800" dirty="0">
                <a:latin typeface="Microsoft Sans Serif" pitchFamily="34" charset="0"/>
              </a:rPr>
              <a:t>:</a:t>
            </a:r>
          </a:p>
          <a:p>
            <a:pPr lvl="1">
              <a:lnSpc>
                <a:spcPct val="110000"/>
              </a:lnSpc>
              <a:spcBef>
                <a:spcPct val="20000"/>
              </a:spcBef>
            </a:pPr>
            <a:r>
              <a:rPr kumimoji="1" lang="en-US" sz="1800" dirty="0">
                <a:latin typeface="Microsoft Sans Serif" pitchFamily="34" charset="0"/>
              </a:rPr>
              <a:t>www.micex.ru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Номер слайда 6"/>
          <p:cNvSpPr txBox="1">
            <a:spLocks noGrp="1"/>
          </p:cNvSpPr>
          <p:nvPr/>
        </p:nvSpPr>
        <p:spPr bwMode="auto">
          <a:xfrm>
            <a:off x="6975475" y="6310313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9CCD2125-481A-453A-A24C-00F3C4190546}" type="slidenum">
              <a:rPr lang="ru-RU" sz="1200" b="1">
                <a:solidFill>
                  <a:srgbClr val="004B96"/>
                </a:solidFill>
                <a:latin typeface="Microsoft Sans Serif" pitchFamily="34" charset="0"/>
              </a:rPr>
              <a:pPr algn="r"/>
              <a:t>2</a:t>
            </a:fld>
            <a:endParaRPr lang="ru-RU" sz="1200" b="1">
              <a:solidFill>
                <a:srgbClr val="004B96"/>
              </a:solidFill>
              <a:latin typeface="Microsoft Sans Serif" pitchFamily="34" charset="0"/>
            </a:endParaRPr>
          </a:p>
        </p:txBody>
      </p:sp>
      <p:sp>
        <p:nvSpPr>
          <p:cNvPr id="4505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28596" y="285728"/>
            <a:ext cx="8280400" cy="874713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2600" dirty="0" smtClean="0"/>
              <a:t>Фондовая биржа ММВБ: лидер среди бирж СНГ</a:t>
            </a:r>
          </a:p>
        </p:txBody>
      </p:sp>
      <p:sp>
        <p:nvSpPr>
          <p:cNvPr id="25604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42844" y="1643050"/>
            <a:ext cx="4076700" cy="3328998"/>
          </a:xfrm>
          <a:solidFill>
            <a:schemeClr val="bg1">
              <a:alpha val="72000"/>
            </a:schemeClr>
          </a:solidFill>
        </p:spPr>
        <p:txBody>
          <a:bodyPr/>
          <a:lstStyle/>
          <a:p>
            <a:pPr algn="just">
              <a:lnSpc>
                <a:spcPct val="90000"/>
              </a:lnSpc>
              <a:buClr>
                <a:schemeClr val="accent1"/>
              </a:buClr>
              <a:buSzTx/>
              <a:buFont typeface="Wingdings" pitchFamily="2" charset="2"/>
              <a:buChar char="§"/>
            </a:pPr>
            <a:r>
              <a:rPr lang="ru-RU" sz="1700" dirty="0" smtClean="0"/>
              <a:t>На 1 мая 2010 г. капитализация российского фондового рынка составила 853,8 млрд. долл.</a:t>
            </a:r>
            <a:r>
              <a:rPr lang="en-US" sz="1700" dirty="0" smtClean="0"/>
              <a:t/>
            </a:r>
            <a:br>
              <a:rPr lang="en-US" sz="1700" dirty="0" smtClean="0"/>
            </a:br>
            <a:r>
              <a:rPr lang="ru-RU" sz="1700" dirty="0" smtClean="0"/>
              <a:t>или</a:t>
            </a:r>
            <a:r>
              <a:rPr lang="en-US" sz="1700" dirty="0" smtClean="0"/>
              <a:t> </a:t>
            </a:r>
            <a:r>
              <a:rPr lang="ru-RU" sz="1700" dirty="0" smtClean="0"/>
              <a:t>64,1</a:t>
            </a:r>
            <a:r>
              <a:rPr lang="en-US" sz="1700" dirty="0" smtClean="0"/>
              <a:t>%</a:t>
            </a:r>
            <a:r>
              <a:rPr lang="ru-RU" sz="1700" dirty="0" smtClean="0"/>
              <a:t> ВВП России за 2009 г.</a:t>
            </a:r>
            <a:endParaRPr lang="en-US" sz="1700" dirty="0" smtClean="0"/>
          </a:p>
          <a:p>
            <a:pPr algn="just">
              <a:lnSpc>
                <a:spcPct val="90000"/>
              </a:lnSpc>
              <a:buClr>
                <a:schemeClr val="accent1"/>
              </a:buClr>
              <a:buSzTx/>
              <a:buFont typeface="Wingdings" pitchFamily="2" charset="2"/>
              <a:buChar char="§"/>
            </a:pPr>
            <a:r>
              <a:rPr lang="ru-RU" sz="1700" dirty="0" smtClean="0"/>
              <a:t>Объем торгов на российском фондовом рынке составляет свыше</a:t>
            </a:r>
            <a:r>
              <a:rPr lang="en-US" sz="1700" dirty="0" smtClean="0"/>
              <a:t> 60% </a:t>
            </a:r>
            <a:r>
              <a:rPr lang="ru-RU" sz="1700" dirty="0" smtClean="0"/>
              <a:t>фондового рынка стран СНГ и Центральной и Восточной Европы</a:t>
            </a:r>
            <a:endParaRPr lang="en-US" sz="1700" dirty="0" smtClean="0"/>
          </a:p>
          <a:p>
            <a:pPr algn="just">
              <a:lnSpc>
                <a:spcPct val="90000"/>
              </a:lnSpc>
              <a:buClr>
                <a:schemeClr val="accent1"/>
              </a:buClr>
              <a:buSzTx/>
              <a:buFont typeface="Wingdings" pitchFamily="2" charset="2"/>
              <a:buChar char="§"/>
            </a:pPr>
            <a:r>
              <a:rPr lang="ru-RU" sz="1700" dirty="0" smtClean="0"/>
              <a:t>По оборотам торгов акциями ФБ ММВБ входит в число 25-ти ведущих фондовых бирж мира</a:t>
            </a:r>
          </a:p>
          <a:p>
            <a:pPr eaLnBrk="1" hangingPunct="1"/>
            <a:endParaRPr lang="ru-RU" sz="1500" dirty="0" smtClean="0">
              <a:latin typeface="Arial" charset="0"/>
            </a:endParaRPr>
          </a:p>
          <a:p>
            <a:pPr eaLnBrk="1" hangingPunct="1"/>
            <a:endParaRPr lang="ru-RU" sz="1500" dirty="0" smtClean="0">
              <a:latin typeface="Arial" charset="0"/>
            </a:endParaRPr>
          </a:p>
          <a:p>
            <a:pPr eaLnBrk="1" hangingPunct="1"/>
            <a:endParaRPr lang="ru-RU" sz="1500" dirty="0" smtClean="0">
              <a:latin typeface="Arial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ru-RU" sz="1100" i="1" dirty="0" smtClean="0">
              <a:latin typeface="Arial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ru-RU" sz="1100" i="1" dirty="0" smtClean="0">
              <a:latin typeface="Arial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ru-RU" sz="1100" i="1" dirty="0" smtClean="0">
              <a:latin typeface="Arial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ru-RU" sz="1100" i="1" dirty="0" smtClean="0">
              <a:latin typeface="Arial" charset="0"/>
            </a:endParaRPr>
          </a:p>
        </p:txBody>
      </p:sp>
      <p:graphicFrame>
        <p:nvGraphicFramePr>
          <p:cNvPr id="27863" name="Group 215"/>
          <p:cNvGraphicFramePr>
            <a:graphicFrameLocks noGrp="1"/>
          </p:cNvGraphicFramePr>
          <p:nvPr>
            <p:ph sz="half" idx="4294967295"/>
          </p:nvPr>
        </p:nvGraphicFramePr>
        <p:xfrm>
          <a:off x="4572000" y="1428750"/>
          <a:ext cx="4348163" cy="4891101"/>
        </p:xfrm>
        <a:graphic>
          <a:graphicData uri="http://schemas.openxmlformats.org/drawingml/2006/table">
            <a:tbl>
              <a:tblPr/>
              <a:tblGrid>
                <a:gridCol w="304800"/>
                <a:gridCol w="1938338"/>
                <a:gridCol w="1039812"/>
                <a:gridCol w="1065213"/>
              </a:tblGrid>
              <a:tr h="361950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  <a:t>Объем торгов</a:t>
                      </a:r>
                      <a:r>
                        <a:rPr kumimoji="1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  <a:t> </a:t>
                      </a: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  <a:t>акциями и число эмитентов</a:t>
                      </a:r>
                      <a:b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</a:b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  <a:t>в январе–марте 2010 г. </a:t>
                      </a:r>
                      <a:endParaRPr kumimoji="1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66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№</a:t>
                      </a: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Биржа</a:t>
                      </a: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  <a:t>млрд долл.</a:t>
                      </a:r>
                      <a:endParaRPr kumimoji="1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  <a:t>число эмитентов</a:t>
                      </a:r>
                      <a:endParaRPr kumimoji="1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</a:tr>
              <a:tr h="16668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  <a:t>1</a:t>
                      </a:r>
                      <a:endParaRPr kumimoji="1" lang="en-GB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  <a:t>NYSE Euronext (US)</a:t>
                      </a:r>
                    </a:p>
                  </a:txBody>
                  <a:tcPr marL="36000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  <a:t>       4 100,22   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  <a:t>1 823</a:t>
                      </a:r>
                      <a:endParaRPr kumimoji="1" lang="en-GB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</a:tr>
              <a:tr h="16668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  <a:t>2</a:t>
                      </a:r>
                      <a:endParaRPr kumimoji="1" lang="en-GB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  <a:t>NASDAQ OMX</a:t>
                      </a:r>
                    </a:p>
                  </a:txBody>
                  <a:tcPr marL="36000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  <a:t>       3 243,24   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  <a:t>2 549</a:t>
                      </a:r>
                      <a:endParaRPr kumimoji="1" lang="en-GB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</a:tr>
              <a:tr h="16668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  <a:t>3</a:t>
                      </a:r>
                      <a:endParaRPr kumimoji="1" lang="en-GB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  <a:t>Shanghai SE</a:t>
                      </a:r>
                    </a:p>
                  </a:txBody>
                  <a:tcPr marL="36000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  <a:t>       1 003,36   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  <a:t>878</a:t>
                      </a:r>
                      <a:endParaRPr kumimoji="1" lang="en-GB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</a:tr>
              <a:tr h="16668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  <a:t>4</a:t>
                      </a:r>
                      <a:endParaRPr kumimoji="1" lang="en-GB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  <a:t>Tokyo SE</a:t>
                      </a:r>
                    </a:p>
                  </a:txBody>
                  <a:tcPr marL="36000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  <a:t>          923,78   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  <a:t>2 300</a:t>
                      </a:r>
                      <a:endParaRPr kumimoji="1" lang="en-GB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</a:tr>
              <a:tr h="16668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  <a:t>5</a:t>
                      </a:r>
                      <a:endParaRPr kumimoji="1" lang="en-GB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  <a:t>Shenzhen SE</a:t>
                      </a:r>
                    </a:p>
                  </a:txBody>
                  <a:tcPr marL="36000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  <a:t>          697,05   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  <a:t>929</a:t>
                      </a:r>
                      <a:endParaRPr kumimoji="1" lang="en-GB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</a:tr>
              <a:tr h="16668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  <a:t>6</a:t>
                      </a:r>
                      <a:endParaRPr kumimoji="1" lang="en-GB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  <a:t>NYSE Euronext (Europe)</a:t>
                      </a:r>
                    </a:p>
                  </a:txBody>
                  <a:tcPr marL="36000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  <a:t>          513,91   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  <a:t>991</a:t>
                      </a:r>
                      <a:endParaRPr kumimoji="1" lang="en-GB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</a:tr>
              <a:tr h="16668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  <a:t>7</a:t>
                      </a:r>
                      <a:endParaRPr kumimoji="1" lang="en-GB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  <a:t>London SE</a:t>
                      </a:r>
                    </a:p>
                  </a:txBody>
                  <a:tcPr marL="36000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  <a:t>          470,03   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  <a:t>2 148</a:t>
                      </a:r>
                      <a:endParaRPr kumimoji="1" lang="en-GB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</a:tr>
              <a:tr h="16668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  <a:t>8</a:t>
                      </a:r>
                      <a:endParaRPr kumimoji="1" lang="en-GB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  <a:t>Deutsche Börse</a:t>
                      </a:r>
                    </a:p>
                  </a:txBody>
                  <a:tcPr marL="36000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  <a:t>          423,43   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  <a:t>704</a:t>
                      </a:r>
                      <a:endParaRPr kumimoji="1" lang="en-GB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</a:tr>
              <a:tr h="16668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  <a:t>9</a:t>
                      </a:r>
                      <a:endParaRPr kumimoji="1" lang="en-GB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  <a:t>Korea Exchange</a:t>
                      </a:r>
                    </a:p>
                  </a:txBody>
                  <a:tcPr marL="36000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  <a:t>          388,80   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  <a:t>1 787</a:t>
                      </a:r>
                      <a:endParaRPr kumimoji="1" lang="en-GB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</a:tr>
              <a:tr h="16668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  <a:t>10</a:t>
                      </a:r>
                      <a:endParaRPr kumimoji="1" lang="en-GB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  <a:t>Hong Kong Exchanges</a:t>
                      </a:r>
                    </a:p>
                  </a:txBody>
                  <a:tcPr marL="36000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  <a:t>          360,59   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  <a:t>1 320</a:t>
                      </a:r>
                      <a:endParaRPr kumimoji="1" lang="en-GB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</a:tr>
              <a:tr h="16668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  <a:t>11</a:t>
                      </a:r>
                      <a:endParaRPr kumimoji="1" lang="en-GB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  <a:t>TSX Group</a:t>
                      </a:r>
                    </a:p>
                  </a:txBody>
                  <a:tcPr marL="36000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  <a:t>          312,09   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  <a:t>3 649</a:t>
                      </a:r>
                      <a:endParaRPr kumimoji="1" lang="en-GB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</a:tr>
              <a:tr h="16668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  <a:t>12</a:t>
                      </a:r>
                      <a:endParaRPr kumimoji="1" lang="en-GB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  <a:t>BME Spanish Exchanges</a:t>
                      </a:r>
                    </a:p>
                  </a:txBody>
                  <a:tcPr marL="36000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  <a:t>          311,81   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  <a:t>3 389</a:t>
                      </a:r>
                      <a:endParaRPr kumimoji="1" lang="en-GB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</a:tr>
              <a:tr h="16668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  <a:t>13</a:t>
                      </a:r>
                      <a:endParaRPr kumimoji="1" lang="en-GB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  <a:t>Australian SE</a:t>
                      </a:r>
                    </a:p>
                  </a:txBody>
                  <a:tcPr marL="36000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  <a:t>          247,04   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  <a:t>1 876</a:t>
                      </a:r>
                      <a:endParaRPr kumimoji="1" lang="en-GB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</a:tr>
              <a:tr h="16668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  <a:t>14</a:t>
                      </a:r>
                      <a:endParaRPr kumimoji="1" lang="en-GB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  <a:t>Borsa Italiana</a:t>
                      </a:r>
                    </a:p>
                  </a:txBody>
                  <a:tcPr marL="36000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  <a:t>          231,61   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  <a:t>292</a:t>
                      </a:r>
                      <a:endParaRPr kumimoji="1" lang="en-GB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</a:tr>
              <a:tr h="16668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  <a:t>15</a:t>
                      </a:r>
                      <a:endParaRPr kumimoji="1" lang="en-GB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  <a:t>SIX Swiss Exchange</a:t>
                      </a:r>
                    </a:p>
                  </a:txBody>
                  <a:tcPr marL="36000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  <a:t>          217,45   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  <a:t>268</a:t>
                      </a:r>
                      <a:endParaRPr kumimoji="1" lang="en-GB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</a:tr>
              <a:tr h="16668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  <a:t>16</a:t>
                      </a:r>
                      <a:endParaRPr kumimoji="1" lang="en-GB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  <a:t>Taiwan SE Corp.</a:t>
                      </a:r>
                    </a:p>
                  </a:txBody>
                  <a:tcPr marL="36000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  <a:t>          207,50   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  <a:t>741</a:t>
                      </a:r>
                      <a:endParaRPr kumimoji="1" lang="en-GB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</a:tr>
              <a:tr h="16668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  <a:t>17</a:t>
                      </a:r>
                      <a:endParaRPr kumimoji="1" lang="en-GB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  <a:t>BM&amp;FBOVESPA</a:t>
                      </a:r>
                    </a:p>
                  </a:txBody>
                  <a:tcPr marL="36000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  <a:t>          206,33   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  <a:t>367</a:t>
                      </a:r>
                      <a:endParaRPr kumimoji="1" lang="en-GB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</a:tr>
              <a:tr h="16668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  <a:t>18</a:t>
                      </a:r>
                      <a:endParaRPr kumimoji="1" lang="en-GB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  <a:t>NASDAQ OMX Nordic Exchange</a:t>
                      </a:r>
                    </a:p>
                  </a:txBody>
                  <a:tcPr marL="36000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  <a:t>          194,73   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  <a:t>766</a:t>
                      </a:r>
                      <a:endParaRPr kumimoji="1" lang="en-GB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</a:tr>
              <a:tr h="16668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  <a:t>19</a:t>
                      </a:r>
                      <a:endParaRPr kumimoji="1" lang="en-GB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  <a:t>National Stock Exchange India</a:t>
                      </a:r>
                    </a:p>
                  </a:txBody>
                  <a:tcPr marL="36000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  <a:t>          189,83   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  <a:t>1 470</a:t>
                      </a:r>
                      <a:endParaRPr kumimoji="1" lang="en-GB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</a:tr>
              <a:tr h="16668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  <a:t>20</a:t>
                      </a:r>
                      <a:endParaRPr kumimoji="1" lang="en-GB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  <a:t>Istanbul SE</a:t>
                      </a:r>
                    </a:p>
                  </a:txBody>
                  <a:tcPr marL="36000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  <a:t>          113,02   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  <a:t>317</a:t>
                      </a:r>
                      <a:endParaRPr kumimoji="1" lang="en-GB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</a:tr>
              <a:tr h="16668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Microsoft Sans Serif" pitchFamily="34" charset="0"/>
                        </a:rPr>
                        <a:t>21</a:t>
                      </a:r>
                      <a:endParaRPr kumimoji="1" lang="en-GB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5B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Microsoft Sans Serif" pitchFamily="34" charset="0"/>
                        </a:rPr>
                        <a:t>ФБ ММВБ</a:t>
                      </a:r>
                      <a:endParaRPr kumimoji="1" lang="en-GB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marL="36000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5B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Microsoft Sans Serif" pitchFamily="34" charset="0"/>
                        </a:rPr>
                        <a:t>          102,16   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5B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Microsoft Sans Serif" pitchFamily="34" charset="0"/>
                        </a:rPr>
                        <a:t>236</a:t>
                      </a:r>
                      <a:endParaRPr kumimoji="1" lang="en-GB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5B9"/>
                    </a:solidFill>
                  </a:tcPr>
                </a:tc>
              </a:tr>
              <a:tr h="16668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  <a:t>22</a:t>
                      </a:r>
                      <a:endParaRPr kumimoji="1" lang="en-GB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  <a:t>Johannesburg SE</a:t>
                      </a:r>
                    </a:p>
                  </a:txBody>
                  <a:tcPr marL="36000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  <a:t>            81,57   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  <a:t>350</a:t>
                      </a:r>
                      <a:endParaRPr kumimoji="1" lang="en-GB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</a:tr>
              <a:tr h="16668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  <a:t>23</a:t>
                      </a:r>
                      <a:endParaRPr kumimoji="1" lang="en-GB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  <a:t>Oslo Børs</a:t>
                      </a:r>
                    </a:p>
                  </a:txBody>
                  <a:tcPr marL="36000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  <a:t>            73,71   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  <a:t>189</a:t>
                      </a:r>
                      <a:endParaRPr kumimoji="1" lang="en-GB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</a:tr>
              <a:tr h="16668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  <a:t>24</a:t>
                      </a:r>
                      <a:endParaRPr kumimoji="1" lang="en-GB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  <a:t>Singapore Exchange</a:t>
                      </a:r>
                    </a:p>
                  </a:txBody>
                  <a:tcPr marL="36000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  <a:t>            65,13   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  <a:t>462</a:t>
                      </a:r>
                      <a:endParaRPr kumimoji="1" lang="en-GB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</a:tr>
              <a:tr h="16668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  <a:t>25</a:t>
                      </a:r>
                      <a:endParaRPr kumimoji="1" lang="en-GB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  <a:t>Bombay SE</a:t>
                      </a:r>
                    </a:p>
                  </a:txBody>
                  <a:tcPr marL="36000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  <a:t>            64,85   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Sans Serif" pitchFamily="34" charset="0"/>
                        </a:rPr>
                        <a:t>4 975</a:t>
                      </a:r>
                      <a:endParaRPr kumimoji="1" lang="en-GB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</a:tr>
              <a:tr h="195263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sz="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5B9"/>
                          </a:solidFill>
                          <a:effectLst/>
                          <a:latin typeface="Microsoft Sans Serif" pitchFamily="34" charset="0"/>
                        </a:rPr>
                        <a:t>Источник:  </a:t>
                      </a:r>
                      <a:r>
                        <a:rPr kumimoji="1" lang="en-GB" sz="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5B9"/>
                          </a:solidFill>
                          <a:effectLst/>
                          <a:latin typeface="Microsoft Sans Serif" pitchFamily="34" charset="0"/>
                        </a:rPr>
                        <a:t>World Federation of Exchanges</a:t>
                      </a:r>
                      <a:endParaRPr kumimoji="1" lang="en-US" sz="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75B9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Номер слайда 6"/>
          <p:cNvSpPr txBox="1">
            <a:spLocks noGrp="1"/>
          </p:cNvSpPr>
          <p:nvPr/>
        </p:nvSpPr>
        <p:spPr bwMode="auto">
          <a:xfrm>
            <a:off x="6975475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81018B20-4D92-47CD-AF66-F6EAF652F342}" type="slidenum">
              <a:rPr lang="ru-RU" sz="1200" b="1">
                <a:solidFill>
                  <a:srgbClr val="004B96"/>
                </a:solidFill>
                <a:latin typeface="Microsoft Sans Serif" pitchFamily="34" charset="0"/>
              </a:rPr>
              <a:pPr algn="r"/>
              <a:t>3</a:t>
            </a:fld>
            <a:endParaRPr lang="ru-RU" sz="1200" b="1">
              <a:solidFill>
                <a:srgbClr val="004B96"/>
              </a:solidFill>
              <a:latin typeface="Microsoft Sans Serif" pitchFamily="34" charset="0"/>
            </a:endParaRPr>
          </a:p>
        </p:txBody>
      </p:sp>
      <p:sp>
        <p:nvSpPr>
          <p:cNvPr id="4096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28596" y="285728"/>
            <a:ext cx="8280400" cy="874713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2600" dirty="0" smtClean="0"/>
              <a:t>ФБ ММВБ: рынок акций</a:t>
            </a:r>
          </a:p>
        </p:txBody>
      </p:sp>
      <p:sp>
        <p:nvSpPr>
          <p:cNvPr id="40964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1571612"/>
            <a:ext cx="4368800" cy="4492625"/>
          </a:xfrm>
          <a:solidFill>
            <a:schemeClr val="bg1">
              <a:alpha val="70195"/>
            </a:schemeClr>
          </a:solidFill>
        </p:spPr>
        <p:txBody>
          <a:bodyPr/>
          <a:lstStyle/>
          <a:p>
            <a:pPr algn="just">
              <a:lnSpc>
                <a:spcPct val="90000"/>
              </a:lnSpc>
              <a:buClr>
                <a:schemeClr val="accent1"/>
              </a:buClr>
              <a:buSzTx/>
              <a:buFont typeface="Wingdings" pitchFamily="2" charset="2"/>
              <a:buChar char="§"/>
            </a:pPr>
            <a:r>
              <a:rPr lang="ru-RU" sz="1700" dirty="0" smtClean="0"/>
              <a:t>На ФБ ММВБ торгуется 295 акций</a:t>
            </a:r>
            <a:br>
              <a:rPr lang="ru-RU" sz="1700" dirty="0" smtClean="0"/>
            </a:br>
            <a:r>
              <a:rPr lang="ru-RU" sz="1700" dirty="0" smtClean="0"/>
              <a:t>238 эмитентов</a:t>
            </a:r>
          </a:p>
          <a:p>
            <a:pPr algn="just">
              <a:lnSpc>
                <a:spcPct val="90000"/>
              </a:lnSpc>
              <a:buClr>
                <a:schemeClr val="accent1"/>
              </a:buClr>
              <a:buSzTx/>
              <a:buFont typeface="Wingdings" pitchFamily="2" charset="2"/>
              <a:buChar char="§"/>
            </a:pPr>
            <a:r>
              <a:rPr lang="ru-RU" sz="1700" dirty="0" smtClean="0"/>
              <a:t>В листинг ФБ ММВБ внесено 95 акций 93 эмитентов, включая такие компании как</a:t>
            </a:r>
            <a:r>
              <a:rPr lang="en-US" sz="1700" dirty="0" smtClean="0"/>
              <a:t> </a:t>
            </a:r>
            <a:r>
              <a:rPr lang="ru-RU" sz="1700" dirty="0" smtClean="0"/>
              <a:t>Газпром, ЛУКОЙЛ, </a:t>
            </a:r>
            <a:r>
              <a:rPr lang="ru-RU" sz="1700" dirty="0" err="1" smtClean="0"/>
              <a:t>Ростелеком</a:t>
            </a:r>
            <a:r>
              <a:rPr lang="ru-RU" sz="1700" dirty="0" smtClean="0"/>
              <a:t>, Сбербанк, ВТБ</a:t>
            </a:r>
          </a:p>
          <a:p>
            <a:pPr algn="just">
              <a:lnSpc>
                <a:spcPct val="90000"/>
              </a:lnSpc>
              <a:buClr>
                <a:schemeClr val="accent1"/>
              </a:buClr>
              <a:buSzTx/>
              <a:buFont typeface="Wingdings" pitchFamily="2" charset="2"/>
              <a:buChar char="§"/>
            </a:pPr>
            <a:r>
              <a:rPr lang="ru-RU" sz="1700" dirty="0" smtClean="0"/>
              <a:t>Объем торгов акциями в 2009 г. составил 836,3 млрд. долл., что в 1,7 раза меньше объема торгов в 2008 г.</a:t>
            </a:r>
          </a:p>
          <a:p>
            <a:pPr algn="just">
              <a:lnSpc>
                <a:spcPct val="90000"/>
              </a:lnSpc>
              <a:buClr>
                <a:schemeClr val="accent1"/>
              </a:buClr>
              <a:buSzTx/>
              <a:buFont typeface="Wingdings" pitchFamily="2" charset="2"/>
              <a:buChar char="§"/>
            </a:pPr>
            <a:r>
              <a:rPr lang="ru-RU" sz="1700" dirty="0" smtClean="0"/>
              <a:t>Объем торгов акциями в январе–апреле 2010 г. составил 316,8 </a:t>
            </a:r>
            <a:r>
              <a:rPr lang="ru-RU" sz="1700" dirty="0" err="1" smtClean="0"/>
              <a:t>млрд</a:t>
            </a:r>
            <a:r>
              <a:rPr lang="ru-RU" sz="1700" dirty="0" smtClean="0"/>
              <a:t> долл., что</a:t>
            </a:r>
            <a:br>
              <a:rPr lang="ru-RU" sz="1700" dirty="0" smtClean="0"/>
            </a:br>
            <a:r>
              <a:rPr lang="ru-RU" sz="1700" dirty="0" smtClean="0"/>
              <a:t>в 1,7 раза больше объема торгов</a:t>
            </a:r>
            <a:br>
              <a:rPr lang="ru-RU" sz="1700" dirty="0" smtClean="0"/>
            </a:br>
            <a:r>
              <a:rPr lang="ru-RU" sz="1700" dirty="0" smtClean="0"/>
              <a:t>в январе–апреле 2009 г.</a:t>
            </a:r>
          </a:p>
          <a:p>
            <a:pPr algn="just">
              <a:lnSpc>
                <a:spcPct val="90000"/>
              </a:lnSpc>
              <a:buClr>
                <a:schemeClr val="accent1"/>
              </a:buClr>
              <a:buSzTx/>
              <a:buFont typeface="Wingdings" pitchFamily="2" charset="2"/>
              <a:buChar char="§"/>
            </a:pPr>
            <a:r>
              <a:rPr lang="ru-RU" sz="1700" dirty="0" smtClean="0"/>
              <a:t>Индекс ММВБ на 30 апреля 2010 г. —</a:t>
            </a:r>
            <a:br>
              <a:rPr lang="ru-RU" sz="1700" dirty="0" smtClean="0"/>
            </a:br>
            <a:r>
              <a:rPr lang="ru-RU" sz="1700" dirty="0" smtClean="0"/>
              <a:t>1436,04 (изменение с начала года: +4,8%)</a:t>
            </a:r>
            <a:endParaRPr lang="en-US" sz="1700" dirty="0" smtClean="0"/>
          </a:p>
        </p:txBody>
      </p:sp>
      <p:graphicFrame>
        <p:nvGraphicFramePr>
          <p:cNvPr id="40965" name="Object 6"/>
          <p:cNvGraphicFramePr>
            <a:graphicFrameLocks noChangeAspect="1"/>
          </p:cNvGraphicFramePr>
          <p:nvPr>
            <p:ph sz="half" idx="4294967295"/>
          </p:nvPr>
        </p:nvGraphicFramePr>
        <p:xfrm>
          <a:off x="4857752" y="1500174"/>
          <a:ext cx="4044950" cy="4508500"/>
        </p:xfrm>
        <a:graphic>
          <a:graphicData uri="http://schemas.openxmlformats.org/presentationml/2006/ole">
            <p:oleObj spid="_x0000_s40965" name="Диаграмма" r:id="rId4" imgW="4019550" imgH="4229100" progId="MSGraph.Chart.8">
              <p:embed followColorScheme="full"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Номер слайда 6"/>
          <p:cNvSpPr txBox="1">
            <a:spLocks noGrp="1"/>
          </p:cNvSpPr>
          <p:nvPr/>
        </p:nvSpPr>
        <p:spPr bwMode="auto">
          <a:xfrm>
            <a:off x="6975475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C619657D-A6FF-483F-949A-E7B4B85A017E}" type="slidenum">
              <a:rPr lang="ru-RU" sz="1200" b="1">
                <a:solidFill>
                  <a:srgbClr val="004B96"/>
                </a:solidFill>
                <a:latin typeface="Microsoft Sans Serif" pitchFamily="34" charset="0"/>
              </a:rPr>
              <a:pPr algn="r"/>
              <a:t>4</a:t>
            </a:fld>
            <a:endParaRPr lang="ru-RU" sz="1200" b="1">
              <a:solidFill>
                <a:srgbClr val="004B96"/>
              </a:solidFill>
              <a:latin typeface="Microsoft Sans Serif" pitchFamily="34" charset="0"/>
            </a:endParaRPr>
          </a:p>
        </p:txBody>
      </p:sp>
      <p:sp>
        <p:nvSpPr>
          <p:cNvPr id="4301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71472" y="285728"/>
            <a:ext cx="8280400" cy="874713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2600" dirty="0" smtClean="0"/>
              <a:t>ФБ ММВБ: капитализация рынка акций</a:t>
            </a:r>
          </a:p>
        </p:txBody>
      </p:sp>
      <p:sp>
        <p:nvSpPr>
          <p:cNvPr id="43012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71406" y="1528762"/>
            <a:ext cx="4278313" cy="3971940"/>
          </a:xfrm>
        </p:spPr>
        <p:txBody>
          <a:bodyPr/>
          <a:lstStyle/>
          <a:p>
            <a:pPr algn="just">
              <a:lnSpc>
                <a:spcPct val="90000"/>
              </a:lnSpc>
              <a:buClr>
                <a:schemeClr val="accent1"/>
              </a:buClr>
              <a:buSzTx/>
              <a:buFont typeface="Wingdings" pitchFamily="2" charset="2"/>
              <a:buChar char="§"/>
            </a:pPr>
            <a:r>
              <a:rPr lang="ru-RU" sz="1700" dirty="0" smtClean="0"/>
              <a:t>За 2004–2010 гг. капитализация рынка акций выросла в 6,19 раза</a:t>
            </a:r>
          </a:p>
          <a:p>
            <a:pPr algn="just">
              <a:lnSpc>
                <a:spcPct val="90000"/>
              </a:lnSpc>
              <a:buClr>
                <a:schemeClr val="accent1"/>
              </a:buClr>
              <a:buSzTx/>
              <a:buFont typeface="Wingdings" pitchFamily="2" charset="2"/>
              <a:buChar char="§"/>
            </a:pPr>
            <a:r>
              <a:rPr lang="ru-RU" sz="1700" dirty="0" smtClean="0"/>
              <a:t>Капитализация рынка акций за январь–апрель 2010 г. повысилась</a:t>
            </a:r>
            <a:br>
              <a:rPr lang="ru-RU" sz="1700" dirty="0" smtClean="0"/>
            </a:br>
            <a:r>
              <a:rPr lang="ru-RU" sz="1700" dirty="0" smtClean="0"/>
              <a:t>на 11,2% до 820,4 млрд. долл.</a:t>
            </a:r>
          </a:p>
          <a:p>
            <a:pPr algn="just">
              <a:lnSpc>
                <a:spcPct val="90000"/>
              </a:lnSpc>
              <a:buClr>
                <a:schemeClr val="accent1"/>
              </a:buClr>
              <a:buSzTx/>
              <a:buFont typeface="Wingdings" pitchFamily="2" charset="2"/>
              <a:buChar char="§"/>
            </a:pPr>
            <a:r>
              <a:rPr lang="ru-RU" sz="1700" dirty="0" smtClean="0"/>
              <a:t>Крупнейшие компании по капитализации:</a:t>
            </a:r>
          </a:p>
          <a:p>
            <a:pPr marL="342900" lvl="1" indent="-342900" algn="just">
              <a:lnSpc>
                <a:spcPct val="90000"/>
              </a:lnSpc>
              <a:buClr>
                <a:schemeClr val="accent1"/>
              </a:buClr>
              <a:buSzTx/>
              <a:buFont typeface="Wingdings" pitchFamily="2" charset="2"/>
              <a:buChar char="§"/>
            </a:pPr>
            <a:r>
              <a:rPr lang="ru-RU" sz="1700" dirty="0" smtClean="0">
                <a:ea typeface="+mn-ea"/>
                <a:cs typeface="+mn-cs"/>
              </a:rPr>
              <a:t>Газпром</a:t>
            </a:r>
            <a:r>
              <a:rPr lang="en-US" sz="1700" dirty="0" smtClean="0">
                <a:ea typeface="+mn-ea"/>
                <a:cs typeface="+mn-cs"/>
              </a:rPr>
              <a:t> </a:t>
            </a:r>
            <a:r>
              <a:rPr lang="ru-RU" sz="1700" dirty="0" smtClean="0">
                <a:ea typeface="+mn-ea"/>
                <a:cs typeface="+mn-cs"/>
              </a:rPr>
              <a:t>—</a:t>
            </a:r>
            <a:r>
              <a:rPr lang="en-US" sz="1700" dirty="0" smtClean="0">
                <a:ea typeface="+mn-ea"/>
                <a:cs typeface="+mn-cs"/>
              </a:rPr>
              <a:t> </a:t>
            </a:r>
            <a:r>
              <a:rPr lang="ru-RU" sz="1700" dirty="0" smtClean="0">
                <a:ea typeface="+mn-ea"/>
                <a:cs typeface="+mn-cs"/>
              </a:rPr>
              <a:t>139,6 млрд. долл.</a:t>
            </a:r>
          </a:p>
          <a:p>
            <a:pPr marL="342900" lvl="1" indent="-342900" algn="just">
              <a:lnSpc>
                <a:spcPct val="90000"/>
              </a:lnSpc>
              <a:buClr>
                <a:schemeClr val="accent1"/>
              </a:buClr>
              <a:buSzTx/>
              <a:buFont typeface="Wingdings" pitchFamily="2" charset="2"/>
              <a:buChar char="§"/>
            </a:pPr>
            <a:r>
              <a:rPr lang="ru-RU" sz="1700" dirty="0" smtClean="0">
                <a:ea typeface="+mn-ea"/>
                <a:cs typeface="+mn-cs"/>
              </a:rPr>
              <a:t>Роснефть —</a:t>
            </a:r>
            <a:r>
              <a:rPr lang="en-US" sz="1700" dirty="0" smtClean="0">
                <a:ea typeface="+mn-ea"/>
                <a:cs typeface="+mn-cs"/>
              </a:rPr>
              <a:t> </a:t>
            </a:r>
            <a:r>
              <a:rPr lang="ru-RU" sz="1700" dirty="0" smtClean="0">
                <a:ea typeface="+mn-ea"/>
                <a:cs typeface="+mn-cs"/>
              </a:rPr>
              <a:t>86,2 млрд. долл.</a:t>
            </a:r>
          </a:p>
          <a:p>
            <a:pPr marL="342900" lvl="1" indent="-342900" algn="just">
              <a:lnSpc>
                <a:spcPct val="90000"/>
              </a:lnSpc>
              <a:buClr>
                <a:schemeClr val="accent1"/>
              </a:buClr>
              <a:buSzTx/>
              <a:buFont typeface="Wingdings" pitchFamily="2" charset="2"/>
              <a:buChar char="§"/>
            </a:pPr>
            <a:r>
              <a:rPr lang="ru-RU" sz="1700" dirty="0" smtClean="0">
                <a:ea typeface="+mn-ea"/>
                <a:cs typeface="+mn-cs"/>
              </a:rPr>
              <a:t>Сбербанк — 58,7 млрд. долл.</a:t>
            </a:r>
          </a:p>
          <a:p>
            <a:pPr algn="just">
              <a:lnSpc>
                <a:spcPct val="90000"/>
              </a:lnSpc>
              <a:buClr>
                <a:schemeClr val="accent1"/>
              </a:buClr>
              <a:buSzTx/>
              <a:buFont typeface="Wingdings" pitchFamily="2" charset="2"/>
              <a:buChar char="§"/>
            </a:pPr>
            <a:r>
              <a:rPr lang="ru-RU" sz="1700" dirty="0" smtClean="0"/>
              <a:t>Оборачиваемость рынка акций</a:t>
            </a:r>
            <a:br>
              <a:rPr lang="ru-RU" sz="1700" dirty="0" smtClean="0"/>
            </a:br>
            <a:r>
              <a:rPr lang="ru-RU" sz="1700" dirty="0" smtClean="0"/>
              <a:t>в январе–апреле 2010 г. составила 56,6%, что на 3 п.п. меньше показателя января–апреля 2009 г.</a:t>
            </a:r>
          </a:p>
        </p:txBody>
      </p:sp>
      <p:graphicFrame>
        <p:nvGraphicFramePr>
          <p:cNvPr id="43013" name="Object 4"/>
          <p:cNvGraphicFramePr>
            <a:graphicFrameLocks noChangeAspect="1"/>
          </p:cNvGraphicFramePr>
          <p:nvPr>
            <p:ph sz="half" idx="4294967295"/>
          </p:nvPr>
        </p:nvGraphicFramePr>
        <p:xfrm>
          <a:off x="5000628" y="1472086"/>
          <a:ext cx="3929090" cy="4671558"/>
        </p:xfrm>
        <a:graphic>
          <a:graphicData uri="http://schemas.openxmlformats.org/presentationml/2006/ole">
            <p:oleObj spid="_x0000_s43013" name="Диаграмма" r:id="rId4" imgW="4038600" imgH="4533900" progId="MSGraph.Chart.8">
              <p:embed followColorScheme="full"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214290"/>
            <a:ext cx="8280400" cy="874713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2600" dirty="0" smtClean="0"/>
              <a:t>Статистика российских </a:t>
            </a:r>
            <a:r>
              <a:rPr lang="en-US" sz="2600" dirty="0" smtClean="0"/>
              <a:t>IPO</a:t>
            </a:r>
            <a:endParaRPr lang="ru-RU" sz="2600" dirty="0" smtClean="0"/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-71470" y="1428736"/>
            <a:ext cx="4459288" cy="4824412"/>
          </a:xfrm>
        </p:spPr>
        <p:txBody>
          <a:bodyPr/>
          <a:lstStyle/>
          <a:p>
            <a:pPr algn="just">
              <a:lnSpc>
                <a:spcPct val="90000"/>
              </a:lnSpc>
              <a:buClr>
                <a:schemeClr val="accent1"/>
              </a:buClr>
              <a:buSzTx/>
              <a:buFont typeface="Wingdings" pitchFamily="2" charset="2"/>
              <a:buChar char="§"/>
            </a:pPr>
            <a:r>
              <a:rPr lang="ru-RU" sz="1700" dirty="0" smtClean="0"/>
              <a:t>В 2005 г. суммарный объем </a:t>
            </a:r>
            <a:r>
              <a:rPr lang="en-US" sz="1700" dirty="0" smtClean="0"/>
              <a:t>IPO</a:t>
            </a:r>
            <a:r>
              <a:rPr lang="ru-RU" sz="1700" dirty="0" smtClean="0"/>
              <a:t> российских компаний вырос более чем в 7 раз по сравнению с 2004 г. и достиг $4,8 млрд. </a:t>
            </a:r>
            <a:endParaRPr lang="en-US" sz="1700" dirty="0" smtClean="0"/>
          </a:p>
          <a:p>
            <a:pPr algn="just">
              <a:lnSpc>
                <a:spcPct val="90000"/>
              </a:lnSpc>
              <a:buClr>
                <a:schemeClr val="accent1"/>
              </a:buClr>
              <a:buSzTx/>
              <a:buFont typeface="Wingdings" pitchFamily="2" charset="2"/>
              <a:buChar char="§"/>
            </a:pPr>
            <a:r>
              <a:rPr lang="ru-RU" sz="1700" dirty="0" smtClean="0"/>
              <a:t>В 2006 г. объем </a:t>
            </a:r>
            <a:r>
              <a:rPr lang="en-US" sz="1700" dirty="0" smtClean="0"/>
              <a:t>IPO </a:t>
            </a:r>
            <a:r>
              <a:rPr lang="ru-RU" sz="1700" dirty="0" smtClean="0"/>
              <a:t>вырос более чем в 3 раза, состоялось 14 первичных размещений на общую сумму примерно $</a:t>
            </a:r>
            <a:r>
              <a:rPr lang="en-US" sz="1700" dirty="0" smtClean="0"/>
              <a:t>1</a:t>
            </a:r>
            <a:r>
              <a:rPr lang="ru-RU" sz="1700" dirty="0" smtClean="0"/>
              <a:t>6.5 млрд.* </a:t>
            </a:r>
          </a:p>
          <a:p>
            <a:pPr algn="just">
              <a:lnSpc>
                <a:spcPct val="90000"/>
              </a:lnSpc>
              <a:buClr>
                <a:schemeClr val="accent1"/>
              </a:buClr>
              <a:buSzTx/>
              <a:buFont typeface="Wingdings" pitchFamily="2" charset="2"/>
              <a:buChar char="§"/>
            </a:pPr>
            <a:r>
              <a:rPr lang="ru-RU" sz="1700" dirty="0" smtClean="0"/>
              <a:t>2007 год стал  рекордным для российского рынка первичных и вторичных размещений – объем размещений вырос почти в 2 раза и превысил </a:t>
            </a:r>
            <a:r>
              <a:rPr lang="en-US" sz="1700" dirty="0" smtClean="0"/>
              <a:t>$ </a:t>
            </a:r>
            <a:r>
              <a:rPr lang="ru-RU" sz="1700" dirty="0" smtClean="0"/>
              <a:t>31 млрд. С учетом сделок в электроэнергетике (по сути </a:t>
            </a:r>
            <a:r>
              <a:rPr lang="en-US" sz="1700" dirty="0" smtClean="0"/>
              <a:t>PP</a:t>
            </a:r>
            <a:r>
              <a:rPr lang="ru-RU" sz="1700" dirty="0" smtClean="0"/>
              <a:t>) объем привлеченных средств составил </a:t>
            </a:r>
            <a:r>
              <a:rPr lang="en-US" sz="1700" dirty="0" smtClean="0"/>
              <a:t>$</a:t>
            </a:r>
            <a:r>
              <a:rPr lang="ru-RU" sz="1700" dirty="0" smtClean="0"/>
              <a:t>44 млрд.</a:t>
            </a:r>
            <a:endParaRPr lang="en-US" sz="1700" dirty="0" smtClean="0"/>
          </a:p>
          <a:p>
            <a:pPr algn="just">
              <a:lnSpc>
                <a:spcPct val="90000"/>
              </a:lnSpc>
              <a:buClr>
                <a:schemeClr val="accent1"/>
              </a:buClr>
              <a:buSzTx/>
              <a:buFont typeface="Wingdings" pitchFamily="2" charset="2"/>
              <a:buChar char="§"/>
            </a:pPr>
            <a:r>
              <a:rPr lang="ru-RU" sz="1700" dirty="0" smtClean="0"/>
              <a:t>Средний объем сделки в 2007г. составил </a:t>
            </a:r>
            <a:r>
              <a:rPr lang="en-US" sz="1700" dirty="0" smtClean="0"/>
              <a:t>$</a:t>
            </a:r>
            <a:r>
              <a:rPr lang="ru-RU" sz="1700" dirty="0" smtClean="0"/>
              <a:t>1,2 млрд. (без учета ВТБ и Сбербанка – </a:t>
            </a:r>
            <a:r>
              <a:rPr lang="en-US" sz="1700" dirty="0" smtClean="0"/>
              <a:t>$</a:t>
            </a:r>
            <a:r>
              <a:rPr lang="ru-RU" sz="1700" dirty="0" smtClean="0"/>
              <a:t>954 млн.)</a:t>
            </a:r>
          </a:p>
          <a:p>
            <a:endParaRPr lang="ru-RU" sz="1600" dirty="0" smtClean="0">
              <a:solidFill>
                <a:srgbClr val="FF3300"/>
              </a:solidFill>
              <a:latin typeface="Times New Roman" pitchFamily="18" charset="0"/>
            </a:endParaRPr>
          </a:p>
        </p:txBody>
      </p:sp>
      <p:graphicFrame>
        <p:nvGraphicFramePr>
          <p:cNvPr id="47108" name="Object 4"/>
          <p:cNvGraphicFramePr>
            <a:graphicFrameLocks noChangeAspect="1"/>
          </p:cNvGraphicFramePr>
          <p:nvPr>
            <p:ph sz="half" idx="2"/>
          </p:nvPr>
        </p:nvGraphicFramePr>
        <p:xfrm>
          <a:off x="3955162" y="1557338"/>
          <a:ext cx="5617498" cy="4086240"/>
        </p:xfrm>
        <a:graphic>
          <a:graphicData uri="http://schemas.openxmlformats.org/presentationml/2006/ole">
            <p:oleObj spid="_x0000_s47108" name="Диаграмма" r:id="rId3" imgW="3867150" imgH="2200275" progId="Excel.Sheet.8">
              <p:embed/>
            </p:oleObj>
          </a:graphicData>
        </a:graphic>
      </p:graphicFrame>
      <p:sp>
        <p:nvSpPr>
          <p:cNvPr id="47110" name="Номер слайда 6"/>
          <p:cNvSpPr txBox="1">
            <a:spLocks noGrp="1"/>
          </p:cNvSpPr>
          <p:nvPr/>
        </p:nvSpPr>
        <p:spPr bwMode="auto">
          <a:xfrm>
            <a:off x="6975475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EE2AF1F1-9BE9-4AD8-9075-EA50CCC0A04C}" type="slidenum">
              <a:rPr lang="ru-RU" sz="1200" b="1">
                <a:solidFill>
                  <a:srgbClr val="004B96"/>
                </a:solidFill>
                <a:latin typeface="Microsoft Sans Serif" pitchFamily="34" charset="0"/>
              </a:rPr>
              <a:pPr algn="r"/>
              <a:t>5</a:t>
            </a:fld>
            <a:endParaRPr lang="ru-RU" sz="1200" b="1">
              <a:solidFill>
                <a:srgbClr val="004B96"/>
              </a:solidFill>
              <a:latin typeface="Microsoft Sans Serif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214290"/>
            <a:ext cx="8280400" cy="874713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2600" dirty="0" smtClean="0"/>
              <a:t>Допуск акций к торгам на ФБ ММВБ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1484313"/>
            <a:ext cx="4038600" cy="4525962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1500" b="1" smtClean="0">
                <a:latin typeface="Arial" charset="0"/>
              </a:rPr>
              <a:t>«Внесписок» – самый короткий путь на биржу</a:t>
            </a:r>
          </a:p>
          <a:p>
            <a:r>
              <a:rPr lang="ru-RU" sz="1500" smtClean="0">
                <a:latin typeface="Arial" charset="0"/>
              </a:rPr>
              <a:t>Временные затраты:14-19 дней</a:t>
            </a:r>
          </a:p>
          <a:p>
            <a:r>
              <a:rPr lang="ru-RU" sz="1500" smtClean="0">
                <a:latin typeface="Arial" charset="0"/>
              </a:rPr>
              <a:t>Стоимость – </a:t>
            </a:r>
            <a:r>
              <a:rPr lang="ru-RU" sz="1500" u="sng" smtClean="0">
                <a:latin typeface="Arial" charset="0"/>
              </a:rPr>
              <a:t>бесплатно</a:t>
            </a:r>
          </a:p>
          <a:p>
            <a:pPr>
              <a:buFont typeface="Wingdings" pitchFamily="2" charset="2"/>
              <a:buNone/>
            </a:pPr>
            <a:r>
              <a:rPr lang="ru-RU" sz="1500" i="1" smtClean="0"/>
              <a:t>1. Эмитент/брокер подает заявку в НДЦ на прием акций</a:t>
            </a:r>
          </a:p>
          <a:p>
            <a:pPr>
              <a:buFont typeface="Wingdings" pitchFamily="2" charset="2"/>
              <a:buNone/>
            </a:pPr>
            <a:r>
              <a:rPr lang="ru-RU" sz="1500" i="1" smtClean="0"/>
              <a:t>2. Акционер переводит пакет акций на свой счет брокера в НДЦ</a:t>
            </a:r>
            <a:endParaRPr lang="ru-RU" sz="1500" i="1" u="sng" smtClean="0">
              <a:latin typeface="Arial" charset="0"/>
            </a:endParaRPr>
          </a:p>
          <a:p>
            <a:r>
              <a:rPr lang="ru-RU" sz="1500" smtClean="0">
                <a:latin typeface="Arial" charset="0"/>
              </a:rPr>
              <a:t>Возможен последующий переход в котировальный список (после 3-х мес.</a:t>
            </a:r>
            <a:r>
              <a:rPr lang="en-US" sz="1500" smtClean="0">
                <a:latin typeface="Arial" charset="0"/>
              </a:rPr>
              <a:t> </a:t>
            </a:r>
            <a:r>
              <a:rPr lang="ru-RU" sz="1500" smtClean="0">
                <a:latin typeface="Arial" charset="0"/>
              </a:rPr>
              <a:t>при соответствии требованиям по обороту)</a:t>
            </a:r>
            <a:endParaRPr lang="en-US" sz="1500" smtClean="0">
              <a:latin typeface="Arial" charset="0"/>
            </a:endParaRPr>
          </a:p>
          <a:p>
            <a:r>
              <a:rPr lang="ru-RU" sz="1500" smtClean="0">
                <a:latin typeface="Arial" charset="0"/>
              </a:rPr>
              <a:t>Минусы: Не доступны средства некоторых институциональных инвесторов: Пенсионный фонд, НПФ, Страховые компании.</a:t>
            </a:r>
          </a:p>
        </p:txBody>
      </p:sp>
      <p:sp>
        <p:nvSpPr>
          <p:cNvPr id="54276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643438" y="1484313"/>
            <a:ext cx="4105275" cy="4525962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1500" b="1" smtClean="0">
                <a:latin typeface="Arial" charset="0"/>
              </a:rPr>
              <a:t>Котировальные списки (листинг)</a:t>
            </a:r>
          </a:p>
          <a:p>
            <a:r>
              <a:rPr lang="ru-RU" sz="1500" smtClean="0"/>
              <a:t>Временные затраты: 25-50 дней</a:t>
            </a:r>
          </a:p>
          <a:p>
            <a:r>
              <a:rPr lang="ru-RU" sz="1500" smtClean="0"/>
              <a:t>Стоимость – от 105 до 265 тыс. руб.</a:t>
            </a:r>
          </a:p>
          <a:p>
            <a:r>
              <a:rPr lang="ru-RU" sz="1500" u="sng" smtClean="0"/>
              <a:t>Широкая инвесторская база</a:t>
            </a:r>
            <a:r>
              <a:rPr lang="ru-RU" sz="1500" smtClean="0"/>
              <a:t>, включая Пенсионный фонд, НПФ, Страховые компании</a:t>
            </a:r>
          </a:p>
          <a:p>
            <a:r>
              <a:rPr lang="ru-RU" sz="1500" u="sng" smtClean="0"/>
              <a:t>Возможен выпуск депозитарных расписок</a:t>
            </a:r>
            <a:r>
              <a:rPr lang="ru-RU" sz="1500" smtClean="0"/>
              <a:t> на зарубежных биржах</a:t>
            </a:r>
          </a:p>
          <a:p>
            <a:r>
              <a:rPr lang="ru-RU" sz="1500" smtClean="0"/>
              <a:t>Возможность </a:t>
            </a:r>
            <a:r>
              <a:rPr lang="ru-RU" sz="1500" u="sng" smtClean="0"/>
              <a:t>привлечения займов в форме биржевых облигаций</a:t>
            </a:r>
            <a:endParaRPr lang="en-US" sz="1500" u="sng" smtClean="0"/>
          </a:p>
          <a:p>
            <a:r>
              <a:rPr lang="ru-RU" sz="1500" u="sng" smtClean="0"/>
              <a:t>Повысить стоимость акций при повторном размещении </a:t>
            </a:r>
            <a:r>
              <a:rPr lang="ru-RU" sz="1500" smtClean="0"/>
              <a:t>дополнит.выпусков – обращение начинается сразу после размещения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Номер слайда 5"/>
          <p:cNvSpPr txBox="1">
            <a:spLocks noGrp="1"/>
          </p:cNvSpPr>
          <p:nvPr/>
        </p:nvSpPr>
        <p:spPr bwMode="auto">
          <a:xfrm>
            <a:off x="6975475" y="62833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845E28EA-7BE3-4FD3-BA29-D1971249BC72}" type="slidenum">
              <a:rPr lang="ru-RU" sz="1200" b="1">
                <a:solidFill>
                  <a:srgbClr val="004B96"/>
                </a:solidFill>
                <a:latin typeface="Microsoft Sans Serif" pitchFamily="34" charset="0"/>
              </a:rPr>
              <a:pPr algn="r"/>
              <a:t>7</a:t>
            </a:fld>
            <a:endParaRPr lang="ru-RU" sz="1200" b="1">
              <a:solidFill>
                <a:srgbClr val="004B96"/>
              </a:solidFill>
              <a:latin typeface="Microsoft Sans Serif" pitchFamily="34" charset="0"/>
            </a:endParaRPr>
          </a:p>
        </p:txBody>
      </p:sp>
      <p:sp>
        <p:nvSpPr>
          <p:cNvPr id="52227" name="Rectangle 720"/>
          <p:cNvSpPr>
            <a:spLocks noGrp="1" noChangeArrowheads="1"/>
          </p:cNvSpPr>
          <p:nvPr>
            <p:ph type="title" idx="4294967295"/>
          </p:nvPr>
        </p:nvSpPr>
        <p:spPr>
          <a:xfrm>
            <a:off x="395288" y="142852"/>
            <a:ext cx="8280400" cy="874713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2600" dirty="0" smtClean="0"/>
              <a:t>ФБ ММВБ: основные требования листинга</a:t>
            </a:r>
          </a:p>
        </p:txBody>
      </p:sp>
      <p:graphicFrame>
        <p:nvGraphicFramePr>
          <p:cNvPr id="203885" name="Group 1133"/>
          <p:cNvGraphicFramePr>
            <a:graphicFrameLocks noGrp="1"/>
          </p:cNvGraphicFramePr>
          <p:nvPr>
            <p:ph idx="4294967295"/>
          </p:nvPr>
        </p:nvGraphicFramePr>
        <p:xfrm>
          <a:off x="1" y="1142984"/>
          <a:ext cx="9143999" cy="5143538"/>
        </p:xfrm>
        <a:graphic>
          <a:graphicData uri="http://schemas.openxmlformats.org/drawingml/2006/table">
            <a:tbl>
              <a:tblPr/>
              <a:tblGrid>
                <a:gridCol w="2166677"/>
                <a:gridCol w="954584"/>
                <a:gridCol w="1177649"/>
                <a:gridCol w="1223574"/>
                <a:gridCol w="1171088"/>
                <a:gridCol w="147616"/>
                <a:gridCol w="1246536"/>
                <a:gridCol w="101691"/>
                <a:gridCol w="954584"/>
              </a:tblGrid>
              <a:tr h="243988"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Основные требования </a:t>
                      </a:r>
                    </a:p>
                  </a:txBody>
                  <a:tcPr marL="18000" marR="18000" marT="36000" marB="36000" anchor="ctr" horzOverflow="overflow">
                    <a:lnL>
                      <a:noFill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А1</a:t>
                      </a:r>
                    </a:p>
                  </a:txBody>
                  <a:tcPr marL="18000" marR="18000" marT="36000" marB="360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А2</a:t>
                      </a:r>
                    </a:p>
                  </a:txBody>
                  <a:tcPr marL="18000" marR="18000" marT="36000" marB="360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Б </a:t>
                      </a:r>
                    </a:p>
                  </a:txBody>
                  <a:tcPr marL="18000" marR="18000" marT="36000" marB="360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В </a:t>
                      </a:r>
                    </a:p>
                  </a:txBody>
                  <a:tcPr marL="18000" marR="18000" marT="36000" marB="360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И</a:t>
                      </a:r>
                    </a:p>
                  </a:txBody>
                  <a:tcPr marL="18000" marR="18000" marT="36000" marB="360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10494">
                <a:tc grid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Доля обыкновенных акций во владении одного лица и его аффилированных лиц</a:t>
                      </a:r>
                    </a:p>
                  </a:txBody>
                  <a:tcPr marL="18000" marR="18000" marT="36000" marB="36000" anchor="ctr" horzOverflow="overflow">
                    <a:lnL>
                      <a:noFill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&lt;</a:t>
                      </a: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75%</a:t>
                      </a:r>
                    </a:p>
                  </a:txBody>
                  <a:tcPr marL="18000" marR="18000" marT="36000" marB="360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&lt;75%</a:t>
                      </a:r>
                    </a:p>
                  </a:txBody>
                  <a:tcPr marL="18000" marR="18000" marT="36000" marB="360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&lt;90%</a:t>
                      </a:r>
                    </a:p>
                  </a:txBody>
                  <a:tcPr marL="18000" marR="18000" marT="36000" marB="360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—</a:t>
                      </a:r>
                    </a:p>
                  </a:txBody>
                  <a:tcPr marL="18000" marR="18000" marT="36000" marB="360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—</a:t>
                      </a:r>
                    </a:p>
                  </a:txBody>
                  <a:tcPr marL="18000" marR="18000" marT="36000" marB="360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10494">
                <a:tc grid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Капитализация акций, руб.</a:t>
                      </a:r>
                    </a:p>
                  </a:txBody>
                  <a:tcPr marL="18000" marR="18000" marT="36000" marB="36000" anchor="ctr" horzOverflow="overflow">
                    <a:lnL>
                      <a:noFill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АО — 10 млрд.</a:t>
                      </a:r>
                      <a:b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</a:b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АП — 3 млрд.</a:t>
                      </a:r>
                    </a:p>
                  </a:txBody>
                  <a:tcPr marL="18000" marR="18000" marT="36000" marB="360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АО — 3 млрд.</a:t>
                      </a:r>
                      <a:b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</a:b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АП — 1 млрд.</a:t>
                      </a:r>
                    </a:p>
                  </a:txBody>
                  <a:tcPr marL="18000" marR="18000" marT="36000" marB="360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АО — 1,5 млрд.</a:t>
                      </a:r>
                      <a:b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</a:b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АП — 500 млн.</a:t>
                      </a:r>
                    </a:p>
                  </a:txBody>
                  <a:tcPr marL="18000" marR="18000" marT="36000" marB="360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—</a:t>
                      </a:r>
                    </a:p>
                  </a:txBody>
                  <a:tcPr marL="18000" marR="18000" marT="36000" marB="360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АО — 60 млн.</a:t>
                      </a:r>
                      <a:b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</a:b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АП — 25 млн.</a:t>
                      </a:r>
                    </a:p>
                  </a:txBody>
                  <a:tcPr marL="18000" marR="18000" marT="36000" marB="360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8826">
                <a:tc grid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Минимальный объем выпуска облигаций,  руб.</a:t>
                      </a:r>
                    </a:p>
                  </a:txBody>
                  <a:tcPr marL="18000" marR="18000" marT="36000" marB="36000" anchor="ctr" horzOverflow="overflow">
                    <a:lnL>
                      <a:noFill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1 млрд.</a:t>
                      </a:r>
                    </a:p>
                  </a:txBody>
                  <a:tcPr marL="18000" marR="18000" marT="36000" marB="360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500 млн. </a:t>
                      </a:r>
                    </a:p>
                  </a:txBody>
                  <a:tcPr marL="18000" marR="18000" marT="36000" marB="360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300 млн. </a:t>
                      </a:r>
                    </a:p>
                  </a:txBody>
                  <a:tcPr marL="18000" marR="18000" marT="36000" marB="360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300 млн. </a:t>
                      </a:r>
                    </a:p>
                  </a:txBody>
                  <a:tcPr marL="18000" marR="18000" marT="36000" marB="360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—</a:t>
                      </a:r>
                    </a:p>
                  </a:txBody>
                  <a:tcPr marL="18000" marR="18000" marT="36000" marB="360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10494">
                <a:tc grid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Срок существования</a:t>
                      </a:r>
                      <a:r>
                        <a:rPr kumimoji="1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 </a:t>
                      </a: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эмитента</a:t>
                      </a:r>
                    </a:p>
                  </a:txBody>
                  <a:tcPr marL="18000" marR="18000" marT="36000" marB="36000" anchor="ctr" horzOverflow="overflow">
                    <a:lnL>
                      <a:noFill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 &gt;3 лет</a:t>
                      </a:r>
                    </a:p>
                  </a:txBody>
                  <a:tcPr marL="18000" marR="18000" marT="36000" marB="360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&gt;3 лет</a:t>
                      </a:r>
                    </a:p>
                  </a:txBody>
                  <a:tcPr marL="18000" marR="18000" marT="36000" marB="360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&gt;1 года</a:t>
                      </a:r>
                      <a:r>
                        <a:rPr kumimoji="1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/>
                      </a:r>
                      <a:br>
                        <a:rPr kumimoji="1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</a:b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(бирж.обл. — </a:t>
                      </a:r>
                      <a:r>
                        <a:rPr kumimoji="1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&gt;3 </a:t>
                      </a: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лет)</a:t>
                      </a:r>
                    </a:p>
                  </a:txBody>
                  <a:tcPr marL="18000" marR="18000" marT="36000" marB="360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&gt;3 лет</a:t>
                      </a:r>
                      <a:b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</a:b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( корп.обл. </a:t>
                      </a:r>
                      <a:r>
                        <a:rPr kumimoji="1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— </a:t>
                      </a: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&gt;6 мес.)</a:t>
                      </a:r>
                    </a:p>
                  </a:txBody>
                  <a:tcPr marL="18000" marR="18000" marT="36000" marB="360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—</a:t>
                      </a:r>
                    </a:p>
                  </a:txBody>
                  <a:tcPr marL="18000" marR="18000" marT="36000" marB="360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10494">
                <a:tc grid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Безубыточность баланса эмитента</a:t>
                      </a:r>
                      <a:b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</a:b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(из последних 3 лет)</a:t>
                      </a:r>
                    </a:p>
                  </a:txBody>
                  <a:tcPr marL="18000" marR="18000" marT="36000" marB="36000" anchor="ctr" horzOverflow="overflow">
                    <a:lnL>
                      <a:noFill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2 года </a:t>
                      </a:r>
                    </a:p>
                  </a:txBody>
                  <a:tcPr marL="18000" marR="18000" marT="36000" marB="360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2 года</a:t>
                      </a:r>
                    </a:p>
                  </a:txBody>
                  <a:tcPr marL="18000" marR="18000" marT="36000" marB="360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—</a:t>
                      </a:r>
                    </a:p>
                  </a:txBody>
                  <a:tcPr marL="18000" marR="18000" marT="36000" marB="360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Акции</a:t>
                      </a:r>
                      <a:r>
                        <a:rPr kumimoji="1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 </a:t>
                      </a: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—</a:t>
                      </a:r>
                      <a:r>
                        <a:rPr kumimoji="1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 </a:t>
                      </a: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2 года</a:t>
                      </a:r>
                    </a:p>
                  </a:txBody>
                  <a:tcPr marL="18000" marR="18000" marT="36000" marB="360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—</a:t>
                      </a:r>
                    </a:p>
                  </a:txBody>
                  <a:tcPr marL="18000" marR="18000" marT="36000" marB="360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75351">
                <a:tc grid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Мин.  ежемесячный объем сделок</a:t>
                      </a:r>
                      <a:b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</a:b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для включения в котировальный список,  руб.</a:t>
                      </a:r>
                      <a:b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</a:b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(за посл. 3 мес.)*</a:t>
                      </a:r>
                    </a:p>
                  </a:txBody>
                  <a:tcPr marL="18000" marR="18000" marT="36000" marB="36000" anchor="ctr" horzOverflow="overflow">
                    <a:lnL>
                      <a:noFill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Акции — 25 млн.</a:t>
                      </a:r>
                      <a:b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</a:b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Обл. — 10 млн. </a:t>
                      </a:r>
                    </a:p>
                  </a:txBody>
                  <a:tcPr marL="18000" marR="18000" marT="36000" marB="360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Акции — 2,5 млн.</a:t>
                      </a:r>
                      <a:b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</a:b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Обл. — 1 млн.</a:t>
                      </a:r>
                    </a:p>
                  </a:txBody>
                  <a:tcPr marL="18000" marR="18000" marT="36000" marB="360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Акции — 1,5 млн.</a:t>
                      </a:r>
                      <a:b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</a:b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Обл. — 500 тыс.</a:t>
                      </a:r>
                    </a:p>
                  </a:txBody>
                  <a:tcPr marL="18000" marR="18000" marT="36000" marB="360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—</a:t>
                      </a:r>
                    </a:p>
                  </a:txBody>
                  <a:tcPr marL="18000" marR="18000" marT="36000" marB="360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—</a:t>
                      </a:r>
                    </a:p>
                  </a:txBody>
                  <a:tcPr marL="18000" marR="18000" marT="36000" marB="360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75351">
                <a:tc grid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Мин. среднемесячный объем сделок</a:t>
                      </a:r>
                      <a:b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</a:b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для поддержания в котировальном списке,  руб.</a:t>
                      </a:r>
                      <a:b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</a:b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(за посл. 6 мес.)</a:t>
                      </a:r>
                    </a:p>
                  </a:txBody>
                  <a:tcPr marL="18000" marR="18000" marT="36000" marB="36000" anchor="ctr" horzOverflow="overflow">
                    <a:lnL>
                      <a:noFill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Акции — 50 млн. Обл. — 25 млн.</a:t>
                      </a:r>
                    </a:p>
                  </a:txBody>
                  <a:tcPr marL="18000" marR="18000" marT="36000" marB="360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Акции — 5 млн.</a:t>
                      </a:r>
                      <a:b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</a:b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Обл. — 2,5 млн.</a:t>
                      </a:r>
                    </a:p>
                  </a:txBody>
                  <a:tcPr marL="18000" marR="18000" marT="36000" marB="360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Акции — 3 млн.</a:t>
                      </a:r>
                      <a:b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</a:b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Обл. — 1 млн.</a:t>
                      </a:r>
                    </a:p>
                  </a:txBody>
                  <a:tcPr marL="18000" marR="18000" marT="36000" marB="360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—</a:t>
                      </a:r>
                    </a:p>
                  </a:txBody>
                  <a:tcPr marL="18000" marR="18000" marT="36000" marB="360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Акции — 1 млн.</a:t>
                      </a:r>
                    </a:p>
                  </a:txBody>
                  <a:tcPr marL="18000" marR="18000" marT="36000" marB="360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03899">
                <a:tc row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Соблюдение эмитентом Кодекса корпоративного поведения</a:t>
                      </a:r>
                    </a:p>
                  </a:txBody>
                  <a:tcPr marL="18000" marR="18000" marT="36000" marB="36000" anchor="ctr" horzOverflow="overflow">
                    <a:lnL>
                      <a:noFill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Акции</a:t>
                      </a:r>
                    </a:p>
                  </a:txBody>
                  <a:tcPr marL="72000" marR="18000" marT="36000" marB="360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7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Формализованные требования по соблюдению Кодекса при наличии подтверждающих документов</a:t>
                      </a:r>
                    </a:p>
                  </a:txBody>
                  <a:tcPr marL="18000" marR="18000" marT="36000" marB="360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671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Облигации</a:t>
                      </a:r>
                    </a:p>
                  </a:txBody>
                  <a:tcPr marL="72000" marR="18000" marT="36000" marB="360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Формализованные требования по соблюдению Кодекса при наличии подтверждающих документов</a:t>
                      </a:r>
                    </a:p>
                  </a:txBody>
                  <a:tcPr marL="18000" marR="18000" marT="36000" marB="360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—</a:t>
                      </a:r>
                    </a:p>
                  </a:txBody>
                  <a:tcPr marL="18000" marR="18000" marT="36000" marB="360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—</a:t>
                      </a:r>
                    </a:p>
                  </a:txBody>
                  <a:tcPr marL="18000" marR="18000" marT="36000" marB="360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—</a:t>
                      </a:r>
                    </a:p>
                  </a:txBody>
                  <a:tcPr marL="18000" marR="18000" marT="36000" marB="360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58826">
                <a:tc grid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Финансовая отчетность</a:t>
                      </a:r>
                    </a:p>
                  </a:txBody>
                  <a:tcPr marL="18000" marR="18000" marT="36000" marB="36000" anchor="ctr" horzOverflow="overflow">
                    <a:lnL>
                      <a:noFill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МСФО / US GAAP</a:t>
                      </a:r>
                    </a:p>
                  </a:txBody>
                  <a:tcPr marL="18000" marR="18000" marT="36000" marB="360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—</a:t>
                      </a:r>
                    </a:p>
                  </a:txBody>
                  <a:tcPr marL="18000" marR="18000" marT="36000" marB="360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—</a:t>
                      </a:r>
                    </a:p>
                  </a:txBody>
                  <a:tcPr marL="18000" marR="18000" marT="36000" marB="360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—</a:t>
                      </a:r>
                    </a:p>
                  </a:txBody>
                  <a:tcPr marL="18000" marR="18000" marT="36000" marB="360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0494">
                <a:tc grid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Наличие у эмитента и/или выпуска облигаций кредитного рейтинга</a:t>
                      </a:r>
                    </a:p>
                  </a:txBody>
                  <a:tcPr marL="18000" marR="18000" marT="36000" marB="36000" anchor="ctr" horzOverflow="overflow">
                    <a:lnL>
                      <a:noFill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Обязательное       условие</a:t>
                      </a:r>
                    </a:p>
                  </a:txBody>
                  <a:tcPr marL="18000" marR="18000" marT="36000" marB="360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—</a:t>
                      </a:r>
                    </a:p>
                  </a:txBody>
                  <a:tcPr marL="18000" marR="18000" marT="36000" marB="360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—</a:t>
                      </a:r>
                    </a:p>
                  </a:txBody>
                  <a:tcPr marL="18000" marR="18000" marT="36000" marB="360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—</a:t>
                      </a:r>
                    </a:p>
                  </a:txBody>
                  <a:tcPr marL="18000" marR="18000" marT="36000" marB="360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—</a:t>
                      </a:r>
                    </a:p>
                  </a:txBody>
                  <a:tcPr marL="18000" marR="18000" marT="36000" marB="360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7720">
                <a:tc gridSpan="9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sz="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5B9"/>
                          </a:solidFill>
                          <a:effectLst/>
                          <a:latin typeface="Microsoft Sans Serif" pitchFamily="34" charset="0"/>
                        </a:rPr>
                        <a:t>*) Не распространяется на биржевые облигации</a:t>
                      </a:r>
                    </a:p>
                  </a:txBody>
                  <a:tcPr marL="18000" marR="18000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Номер слайда 3"/>
          <p:cNvSpPr txBox="1">
            <a:spLocks noGrp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eaLnBrk="0" hangingPunct="0"/>
            <a:fld id="{0A5D4B96-FBC9-4455-A3AE-6DC0F776F546}" type="slidenum">
              <a:rPr lang="ru-RU" sz="1400"/>
              <a:pPr algn="r" eaLnBrk="0" hangingPunct="0"/>
              <a:t>8</a:t>
            </a:fld>
            <a:endParaRPr lang="ru-RU" sz="1400"/>
          </a:p>
        </p:txBody>
      </p:sp>
      <p:sp>
        <p:nvSpPr>
          <p:cNvPr id="39939" name="Rectangle 2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-71438" y="1500188"/>
            <a:ext cx="5786438" cy="4643437"/>
          </a:xfrm>
          <a:noFill/>
        </p:spPr>
        <p:txBody>
          <a:bodyPr/>
          <a:lstStyle/>
          <a:p>
            <a:pPr>
              <a:lnSpc>
                <a:spcPct val="90000"/>
              </a:lnSpc>
              <a:buClr>
                <a:schemeClr val="accent1"/>
              </a:buClr>
              <a:buSzTx/>
              <a:buFont typeface="Wingdings" pitchFamily="2" charset="2"/>
              <a:buChar char="§"/>
            </a:pPr>
            <a:r>
              <a:rPr lang="ru-RU" sz="1700" dirty="0" smtClean="0"/>
              <a:t>На 1 апреля 2010 г. на ММВБ обращается:</a:t>
            </a:r>
          </a:p>
          <a:p>
            <a:pPr lvl="1">
              <a:lnSpc>
                <a:spcPct val="90000"/>
              </a:lnSpc>
              <a:buClr>
                <a:schemeClr val="accent1"/>
              </a:buClr>
              <a:buSzTx/>
              <a:buFont typeface="Wingdings" pitchFamily="2" charset="2"/>
              <a:buChar char="§"/>
            </a:pPr>
            <a:r>
              <a:rPr lang="ru-RU" sz="1700" dirty="0" smtClean="0"/>
              <a:t>567 корпоративных облигаций  378  компаний суммарной номинальной стоимостью  2 345  млрд.рублей</a:t>
            </a:r>
          </a:p>
          <a:p>
            <a:pPr lvl="1">
              <a:lnSpc>
                <a:spcPct val="90000"/>
              </a:lnSpc>
              <a:buClr>
                <a:schemeClr val="accent1"/>
              </a:buClr>
              <a:buSzTx/>
              <a:buFont typeface="Wingdings" pitchFamily="2" charset="2"/>
              <a:buChar char="§"/>
            </a:pPr>
            <a:r>
              <a:rPr lang="ru-RU" sz="1700" dirty="0" smtClean="0"/>
              <a:t>43  выпусков биржевых облигаций (БО) 22  эмитентов объемом  207  млрд. рублей</a:t>
            </a:r>
          </a:p>
          <a:p>
            <a:pPr lvl="1">
              <a:lnSpc>
                <a:spcPct val="90000"/>
              </a:lnSpc>
              <a:buClr>
                <a:schemeClr val="accent1"/>
              </a:buClr>
              <a:buSzTx/>
              <a:buFont typeface="Wingdings" pitchFamily="2" charset="2"/>
              <a:buChar char="§"/>
            </a:pPr>
            <a:r>
              <a:rPr lang="ru-RU" sz="1700" dirty="0" smtClean="0"/>
              <a:t>108  выпусков  45 регионов объемом 705,8  млрд. рублей (</a:t>
            </a:r>
            <a:r>
              <a:rPr lang="ru-RU" sz="1700" dirty="0" err="1" smtClean="0"/>
              <a:t>вкл</a:t>
            </a:r>
            <a:r>
              <a:rPr lang="ru-RU" sz="1700" dirty="0" smtClean="0"/>
              <a:t>. облигации г. Москвы) </a:t>
            </a:r>
          </a:p>
          <a:p>
            <a:pPr>
              <a:lnSpc>
                <a:spcPct val="90000"/>
              </a:lnSpc>
              <a:buClr>
                <a:schemeClr val="accent1"/>
              </a:buClr>
              <a:buSzTx/>
              <a:buFont typeface="Wingdings" pitchFamily="2" charset="2"/>
              <a:buChar char="§"/>
            </a:pPr>
            <a:r>
              <a:rPr lang="ru-RU" sz="1700" dirty="0" smtClean="0"/>
              <a:t>В листинг различного уровня включены более 40%  выпусков облигаций:</a:t>
            </a:r>
          </a:p>
          <a:p>
            <a:pPr lvl="1">
              <a:lnSpc>
                <a:spcPct val="90000"/>
              </a:lnSpc>
              <a:buSzTx/>
              <a:buFont typeface="Wingdings" pitchFamily="2" charset="2"/>
              <a:buChar char="§"/>
            </a:pPr>
            <a:r>
              <a:rPr lang="ru-RU" sz="1700" dirty="0" smtClean="0"/>
              <a:t>262 корпоративных облигаций</a:t>
            </a:r>
          </a:p>
          <a:p>
            <a:pPr lvl="1">
              <a:lnSpc>
                <a:spcPct val="90000"/>
              </a:lnSpc>
              <a:buSzTx/>
              <a:buFont typeface="Wingdings" pitchFamily="2" charset="2"/>
              <a:buChar char="§"/>
            </a:pPr>
            <a:r>
              <a:rPr lang="ru-RU" sz="1700" dirty="0" smtClean="0"/>
              <a:t>16 выпусков БО 10 эмитентов </a:t>
            </a:r>
          </a:p>
          <a:p>
            <a:pPr lvl="1">
              <a:lnSpc>
                <a:spcPct val="90000"/>
              </a:lnSpc>
              <a:buSzTx/>
              <a:buFont typeface="Wingdings" pitchFamily="2" charset="2"/>
              <a:buChar char="§"/>
            </a:pPr>
            <a:r>
              <a:rPr lang="ru-RU" sz="1700" dirty="0" smtClean="0"/>
              <a:t>52 выпуска облигаций 22 регионов </a:t>
            </a:r>
          </a:p>
          <a:p>
            <a:pPr>
              <a:lnSpc>
                <a:spcPct val="90000"/>
              </a:lnSpc>
              <a:buClr>
                <a:schemeClr val="accent1"/>
              </a:buClr>
              <a:buSzTx/>
              <a:buFont typeface="Wingdings" pitchFamily="2" charset="2"/>
              <a:buChar char="§"/>
            </a:pPr>
            <a:r>
              <a:rPr lang="ru-RU" sz="1700" dirty="0" smtClean="0"/>
              <a:t>По итогам первых двух месяцев 2010 года ММВБ занимает по оборотам вторичных торгов облигациями 10 место среди бирж мира (данные </a:t>
            </a:r>
            <a:r>
              <a:rPr lang="en-US" sz="1700" dirty="0" smtClean="0"/>
              <a:t>World Federation of Exchanges</a:t>
            </a:r>
            <a:r>
              <a:rPr lang="ru-RU" sz="1700" dirty="0" smtClean="0"/>
              <a:t>)</a:t>
            </a:r>
          </a:p>
        </p:txBody>
      </p:sp>
      <p:sp>
        <p:nvSpPr>
          <p:cNvPr id="39940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107950" y="333375"/>
            <a:ext cx="8928100" cy="576263"/>
          </a:xfrm>
          <a:noFill/>
        </p:spPr>
        <p:txBody>
          <a:bodyPr/>
          <a:lstStyle/>
          <a:p>
            <a:pPr algn="ctr"/>
            <a:r>
              <a:rPr lang="ru-RU" sz="2600" dirty="0" smtClean="0"/>
              <a:t>Рынок облигаций компаний и регионов на ММВБ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5857875" y="1500188"/>
          <a:ext cx="3087694" cy="4643474"/>
        </p:xfrm>
        <a:graphic>
          <a:graphicData uri="http://schemas.openxmlformats.org/drawingml/2006/table">
            <a:tbl>
              <a:tblPr/>
              <a:tblGrid>
                <a:gridCol w="312850"/>
                <a:gridCol w="1994986"/>
                <a:gridCol w="779858"/>
              </a:tblGrid>
              <a:tr h="39730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66A1"/>
                          </a:solidFill>
                          <a:latin typeface="Arial"/>
                        </a:rPr>
                        <a:t>№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66A1"/>
                          </a:solidFill>
                          <a:latin typeface="Arial"/>
                        </a:rPr>
                        <a:t>Биржа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i="0" u="none" strike="noStrike">
                          <a:solidFill>
                            <a:srgbClr val="0066A1"/>
                          </a:solidFill>
                          <a:latin typeface="Arial"/>
                        </a:rPr>
                        <a:t>Оборот, млрд. $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067"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66A1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66A1"/>
                          </a:solidFill>
                          <a:latin typeface="Arial"/>
                        </a:rPr>
                        <a:t>BME Spanish Exchanges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Arial"/>
                        </a:rPr>
                        <a:t>1 494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067"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66A1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66A1"/>
                          </a:solidFill>
                          <a:latin typeface="Arial"/>
                        </a:rPr>
                        <a:t>London SE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Arial"/>
                        </a:rPr>
                        <a:t>497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067"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66A1"/>
                          </a:solidFill>
                          <a:latin typeface="Arial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66A1"/>
                          </a:solidFill>
                          <a:latin typeface="Arial"/>
                        </a:rPr>
                        <a:t>NASDAQ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Arial"/>
                        </a:rPr>
                        <a:t>307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067"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66A1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66A1"/>
                          </a:solidFill>
                          <a:latin typeface="Arial"/>
                        </a:rPr>
                        <a:t>Johannesburg SE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Arial"/>
                        </a:rPr>
                        <a:t>261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067"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66A1"/>
                          </a:solidFill>
                          <a:latin typeface="Arial"/>
                        </a:rPr>
                        <a:t>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66A1"/>
                          </a:solidFill>
                          <a:latin typeface="Arial"/>
                        </a:rPr>
                        <a:t>Colombia SE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Arial"/>
                        </a:rPr>
                        <a:t>164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067"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66A1"/>
                          </a:solidFill>
                          <a:latin typeface="Arial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66A1"/>
                          </a:solidFill>
                          <a:latin typeface="Arial"/>
                        </a:rPr>
                        <a:t>Istanbul SE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Arial"/>
                        </a:rPr>
                        <a:t>74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067"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66A1"/>
                          </a:solidFill>
                          <a:latin typeface="Arial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66A1"/>
                          </a:solidFill>
                          <a:latin typeface="Arial"/>
                        </a:rPr>
                        <a:t>Borsa Italiana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Arial"/>
                        </a:rPr>
                        <a:t>52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067"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66A1"/>
                          </a:solidFill>
                          <a:latin typeface="Arial"/>
                        </a:rPr>
                        <a:t>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66A1"/>
                          </a:solidFill>
                          <a:latin typeface="Arial"/>
                        </a:rPr>
                        <a:t>Korea Exchange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Arial"/>
                        </a:rPr>
                        <a:t>47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483"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66A1"/>
                          </a:solidFill>
                          <a:latin typeface="Arial"/>
                        </a:rPr>
                        <a:t>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66A1"/>
                          </a:solidFill>
                          <a:latin typeface="Arial"/>
                        </a:rPr>
                        <a:t>Irish SE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Arial"/>
                        </a:rPr>
                        <a:t>40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483"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ММВБ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38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067"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66A1"/>
                          </a:solidFill>
                          <a:latin typeface="Arial"/>
                        </a:rPr>
                        <a:t>11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66A1"/>
                          </a:solidFill>
                          <a:latin typeface="Arial"/>
                        </a:rPr>
                        <a:t>SIX Swiss Exchange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Arial"/>
                        </a:rPr>
                        <a:t>31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067"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66A1"/>
                          </a:solidFill>
                          <a:latin typeface="Arial"/>
                        </a:rPr>
                        <a:t>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66A1"/>
                          </a:solidFill>
                          <a:latin typeface="Arial"/>
                        </a:rPr>
                        <a:t>Tel Aviv SE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Arial"/>
                        </a:rPr>
                        <a:t>31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067"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66A1"/>
                          </a:solidFill>
                          <a:latin typeface="Arial"/>
                        </a:rPr>
                        <a:t>13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66A1"/>
                          </a:solidFill>
                          <a:latin typeface="Arial"/>
                        </a:rPr>
                        <a:t>Oslo Børs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Arial"/>
                        </a:rPr>
                        <a:t>27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067"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66A1"/>
                          </a:solidFill>
                          <a:latin typeface="Arial"/>
                        </a:rPr>
                        <a:t>14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66A1"/>
                          </a:solidFill>
                          <a:latin typeface="Arial"/>
                        </a:rPr>
                        <a:t>Santiago SE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Arial"/>
                        </a:rPr>
                        <a:t>26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067"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66A1"/>
                          </a:solidFill>
                          <a:latin typeface="Arial"/>
                        </a:rPr>
                        <a:t>15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66A1"/>
                          </a:solidFill>
                          <a:latin typeface="Arial"/>
                        </a:rPr>
                        <a:t>Deutsche Börse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Arial"/>
                        </a:rPr>
                        <a:t>21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067"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66A1"/>
                          </a:solidFill>
                          <a:latin typeface="Arial"/>
                        </a:rPr>
                        <a:t>16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66A1"/>
                          </a:solidFill>
                          <a:latin typeface="Arial"/>
                        </a:rPr>
                        <a:t>Shanghai SE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Arial"/>
                        </a:rPr>
                        <a:t>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067"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66A1"/>
                          </a:solidFill>
                          <a:latin typeface="Arial"/>
                        </a:rPr>
                        <a:t>17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66A1"/>
                          </a:solidFill>
                          <a:latin typeface="Arial"/>
                        </a:rPr>
                        <a:t>NYSE Euronext (Europe)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Arial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067"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66A1"/>
                          </a:solidFill>
                          <a:latin typeface="Arial"/>
                        </a:rPr>
                        <a:t>18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66A1"/>
                          </a:solidFill>
                          <a:latin typeface="Arial"/>
                        </a:rPr>
                        <a:t>Buenos Aires SE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Arial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067"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66A1"/>
                          </a:solidFill>
                          <a:latin typeface="Arial"/>
                        </a:rPr>
                        <a:t>19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66A1"/>
                          </a:solidFill>
                          <a:latin typeface="Arial"/>
                        </a:rPr>
                        <a:t>Bombay SE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Arial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067"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66A1"/>
                          </a:solidFill>
                          <a:latin typeface="Arial"/>
                        </a:rPr>
                        <a:t>20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66A1"/>
                          </a:solidFill>
                          <a:latin typeface="Arial"/>
                        </a:rPr>
                        <a:t>National India SE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latin typeface="Arial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Номер слайда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E7C2D39A-CFF4-4B3C-B262-3018CFF4E66F}" type="slidenum">
              <a:rPr lang="ru-RU" smtClean="0"/>
              <a:pPr/>
              <a:t>9</a:t>
            </a:fld>
            <a:endParaRPr lang="ru-RU" smtClean="0"/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500188"/>
            <a:ext cx="4429125" cy="4752975"/>
          </a:xfrm>
          <a:noFill/>
        </p:spPr>
        <p:txBody>
          <a:bodyPr/>
          <a:lstStyle/>
          <a:p>
            <a:pPr>
              <a:lnSpc>
                <a:spcPct val="90000"/>
              </a:lnSpc>
              <a:buClr>
                <a:schemeClr val="accent1"/>
              </a:buClr>
              <a:buSzTx/>
              <a:buFont typeface="Wingdings" pitchFamily="2" charset="2"/>
              <a:buChar char="§"/>
            </a:pPr>
            <a:r>
              <a:rPr lang="ru-RU" sz="1700" smtClean="0"/>
              <a:t>В 2009 году размещено 122 выпусков корпоративных облигаций на общую сумму 763,6 млрд. рублей и 29 выпусков биржевых облигаций объемом  143,6 млрд. рублей</a:t>
            </a:r>
          </a:p>
          <a:p>
            <a:pPr>
              <a:lnSpc>
                <a:spcPct val="90000"/>
              </a:lnSpc>
              <a:buClr>
                <a:schemeClr val="accent1"/>
              </a:buClr>
              <a:buSzTx/>
              <a:buFont typeface="Wingdings" pitchFamily="2" charset="2"/>
              <a:buChar char="§"/>
            </a:pPr>
            <a:r>
              <a:rPr lang="ru-RU" sz="1700" smtClean="0"/>
              <a:t>Рост 2009 года был вызван большим количеством «технических» размещений для целей: изменения эмитентами структуры долга, проведением реструктуризаций, необходимостью предложения инвесторам более коротких выпусков с высокими ставками купонов</a:t>
            </a:r>
          </a:p>
          <a:p>
            <a:pPr>
              <a:lnSpc>
                <a:spcPct val="90000"/>
              </a:lnSpc>
              <a:buClr>
                <a:schemeClr val="accent1"/>
              </a:buClr>
              <a:buSzTx/>
              <a:buFont typeface="Wingdings" pitchFamily="2" charset="2"/>
              <a:buChar char="§"/>
            </a:pPr>
            <a:r>
              <a:rPr lang="ru-RU" sz="1700" smtClean="0"/>
              <a:t>В 2010 году рынок по-прежнему остается закрытым для заемщиков второго и третьего эшелонов, основные эмитенты – компании с участием государства: РЖД, ВТБ, Россельхозбанк</a:t>
            </a:r>
          </a:p>
        </p:txBody>
      </p:sp>
      <p:sp>
        <p:nvSpPr>
          <p:cNvPr id="7172" name="Rectangle 3"/>
          <p:cNvSpPr>
            <a:spLocks noGrp="1" noChangeArrowheads="1"/>
          </p:cNvSpPr>
          <p:nvPr>
            <p:ph type="title"/>
          </p:nvPr>
        </p:nvSpPr>
        <p:spPr>
          <a:xfrm>
            <a:off x="-36513" y="288925"/>
            <a:ext cx="8928101" cy="692150"/>
          </a:xfrm>
          <a:noFill/>
        </p:spPr>
        <p:txBody>
          <a:bodyPr/>
          <a:lstStyle/>
          <a:p>
            <a:pPr algn="ctr"/>
            <a:r>
              <a:rPr lang="ru-RU" sz="2600" smtClean="0"/>
              <a:t>Первичный рынок облигаций</a:t>
            </a:r>
          </a:p>
        </p:txBody>
      </p:sp>
      <p:pic>
        <p:nvPicPr>
          <p:cNvPr id="7173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09950" y="1449388"/>
            <a:ext cx="6162675" cy="3765550"/>
          </a:xfrm>
          <a:prstGeom prst="rect">
            <a:avLst/>
          </a:prstGeom>
          <a:noFill/>
          <a:ln w="9525" algn="ctr">
            <a:noFill/>
            <a:miter lim="800000"/>
            <a:headEnd type="none" w="sm" len="sm"/>
            <a:tailEnd type="none" w="sm" len="sm"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Шаблон оформления 'Эскалатор'">
  <a:themeElements>
    <a:clrScheme name="Шаблон оформления 'Эскалатор' 1">
      <a:dk1>
        <a:srgbClr val="1D4337"/>
      </a:dk1>
      <a:lt1>
        <a:srgbClr val="DDFFDD"/>
      </a:lt1>
      <a:dk2>
        <a:srgbClr val="1D4944"/>
      </a:dk2>
      <a:lt2>
        <a:srgbClr val="220011"/>
      </a:lt2>
      <a:accent1>
        <a:srgbClr val="71AD49"/>
      </a:accent1>
      <a:accent2>
        <a:srgbClr val="15692B"/>
      </a:accent2>
      <a:accent3>
        <a:srgbClr val="EBFFEB"/>
      </a:accent3>
      <a:accent4>
        <a:srgbClr val="17382D"/>
      </a:accent4>
      <a:accent5>
        <a:srgbClr val="BBD3B1"/>
      </a:accent5>
      <a:accent6>
        <a:srgbClr val="125E26"/>
      </a:accent6>
      <a:hlink>
        <a:srgbClr val="7A8E32"/>
      </a:hlink>
      <a:folHlink>
        <a:srgbClr val="DFE34F"/>
      </a:folHlink>
    </a:clrScheme>
    <a:fontScheme name="Шаблон оформления 'Эскалатор'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Шаблон оформления 'Эскалатор' 1">
        <a:dk1>
          <a:srgbClr val="1D4337"/>
        </a:dk1>
        <a:lt1>
          <a:srgbClr val="DDFFDD"/>
        </a:lt1>
        <a:dk2>
          <a:srgbClr val="1D4944"/>
        </a:dk2>
        <a:lt2>
          <a:srgbClr val="220011"/>
        </a:lt2>
        <a:accent1>
          <a:srgbClr val="71AD49"/>
        </a:accent1>
        <a:accent2>
          <a:srgbClr val="15692B"/>
        </a:accent2>
        <a:accent3>
          <a:srgbClr val="EBFFEB"/>
        </a:accent3>
        <a:accent4>
          <a:srgbClr val="17382D"/>
        </a:accent4>
        <a:accent5>
          <a:srgbClr val="BBD3B1"/>
        </a:accent5>
        <a:accent6>
          <a:srgbClr val="125E26"/>
        </a:accent6>
        <a:hlink>
          <a:srgbClr val="7A8E32"/>
        </a:hlink>
        <a:folHlink>
          <a:srgbClr val="DFE34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37812</TotalTime>
  <Words>1386</Words>
  <Application>Microsoft Office PowerPoint</Application>
  <PresentationFormat>Экран (4:3)</PresentationFormat>
  <Paragraphs>366</Paragraphs>
  <Slides>14</Slides>
  <Notes>4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14</vt:i4>
      </vt:variant>
    </vt:vector>
  </HeadingPairs>
  <TitlesOfParts>
    <vt:vector size="17" baseType="lpstr">
      <vt:lpstr>Шаблон оформления 'Эскалатор'</vt:lpstr>
      <vt:lpstr>Фотография Photo Editor</vt:lpstr>
      <vt:lpstr>Диаграмма</vt:lpstr>
      <vt:lpstr>Использование биржевых механизмов  в привлечение компаниями финансирования</vt:lpstr>
      <vt:lpstr>Фондовая биржа ММВБ: лидер среди бирж СНГ</vt:lpstr>
      <vt:lpstr>ФБ ММВБ: рынок акций</vt:lpstr>
      <vt:lpstr>ФБ ММВБ: капитализация рынка акций</vt:lpstr>
      <vt:lpstr>Статистика российских IPO</vt:lpstr>
      <vt:lpstr>Допуск акций к торгам на ФБ ММВБ</vt:lpstr>
      <vt:lpstr>ФБ ММВБ: основные требования листинга</vt:lpstr>
      <vt:lpstr>Рынок облигаций компаний и регионов на ММВБ</vt:lpstr>
      <vt:lpstr>Первичный рынок облигаций</vt:lpstr>
      <vt:lpstr>Вторичные торги корпоративными, биржевыми и региональными облигациями </vt:lpstr>
      <vt:lpstr>Стремительный рост первичного рынка биржевых облигаций</vt:lpstr>
      <vt:lpstr>Дефолты  2008 – 2010 годов: пик неплатежей пройден</vt:lpstr>
      <vt:lpstr>Слайд 13</vt:lpstr>
      <vt:lpstr>Контакты</vt:lpstr>
    </vt:vector>
  </TitlesOfParts>
  <Manager/>
  <Company>MICEX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subject/>
  <dc:creator>User</dc:creator>
  <cp:keywords/>
  <dc:description/>
  <cp:lastModifiedBy> </cp:lastModifiedBy>
  <cp:revision>1546</cp:revision>
  <dcterms:created xsi:type="dcterms:W3CDTF">2006-02-02T12:46:37Z</dcterms:created>
  <dcterms:modified xsi:type="dcterms:W3CDTF">2010-06-09T08:50:06Z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TC011408051049</vt:lpwstr>
  </property>
</Properties>
</file>