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104.xml" ContentType="application/vnd.openxmlformats-officedocument.presentationml.tags+xml"/>
  <Override PartName="/ppt/tags/tag140.xml" ContentType="application/vnd.openxmlformats-officedocument.presentationml.tags+xml"/>
  <Override PartName="/ppt/tags/tag151.xml" ContentType="application/vnd.openxmlformats-officedocument.presentationml.tags+xml"/>
  <Override PartName="/ppt/tags/tag238.xml" ContentType="application/vnd.openxmlformats-officedocument.presentationml.tags+xml"/>
  <Override PartName="/ppt/tags/tag227.xml" ContentType="application/vnd.openxmlformats-officedocument.presentationml.tags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Override PartName="/ppt/tags/tag205.xml" ContentType="application/vnd.openxmlformats-officedocument.presentationml.tags+xml"/>
  <Override PartName="/ppt/tags/tag216.xml" ContentType="application/vnd.openxmlformats-officedocument.presentationml.tags+xml"/>
  <Override PartName="/ppt/tags/tag252.xml" ContentType="application/vnd.openxmlformats-officedocument.presentationml.tag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tags/tag189.xml" ContentType="application/vnd.openxmlformats-officedocument.presentationml.tags+xml"/>
  <Override PartName="/ppt/tags/tag241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178.xml" ContentType="application/vnd.openxmlformats-officedocument.presentationml.tags+xml"/>
  <Override PartName="/ppt/tags/tag230.xml" ContentType="application/vnd.openxmlformats-officedocument.presentationml.tags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ppt/tags/tag156.xml" ContentType="application/vnd.openxmlformats-officedocument.presentationml.tags+xml"/>
  <Override PartName="/ppt/tags/tag167.xml" ContentType="application/vnd.openxmlformats-officedocument.presentationml.tags+xml"/>
  <Override PartName="/ppt/drawings/legacyDiagramText4.bin" ContentType="application/vnd.ms-office.legacyDiagramText"/>
  <Override PartName="/ppt/tags/tag41.xml" ContentType="application/vnd.openxmlformats-officedocument.presentationml.tags+xml"/>
  <Override PartName="/ppt/tags/tag145.xml" ContentType="application/vnd.openxmlformats-officedocument.presentationml.tags+xml"/>
  <Override PartName="/ppt/tags/tag192.xml" ContentType="application/vnd.openxmlformats-officedocument.presentationml.tags+xml"/>
  <Override PartName="/ppt/tags/tag30.xml" ContentType="application/vnd.openxmlformats-officedocument.presentationml.tags+xml"/>
  <Override PartName="/ppt/tags/tag134.xml" ContentType="application/vnd.openxmlformats-officedocument.presentationml.tags+xml"/>
  <Override PartName="/ppt/tags/tag181.xml" ContentType="application/vnd.openxmlformats-officedocument.presentationml.tag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tags/tag170.xml" ContentType="application/vnd.openxmlformats-officedocument.presentationml.tags+xml"/>
  <Override PartName="/ppt/tags/tag257.xml" ContentType="application/vnd.openxmlformats-officedocument.presentationml.tag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tags/tag246.xml" ContentType="application/vnd.openxmlformats-officedocument.presentationml.tags+xml"/>
  <Override PartName="/ppt/tags/tag68.xml" ContentType="application/vnd.openxmlformats-officedocument.presentationml.tags+xml"/>
  <Override PartName="/ppt/tags/tag224.xml" ContentType="application/vnd.openxmlformats-officedocument.presentationml.tags+xml"/>
  <Override PartName="/ppt/tags/tag235.xml" ContentType="application/vnd.openxmlformats-officedocument.presentationml.tags+xml"/>
  <Override PartName="/ppt/presentation.xml" ContentType="application/vnd.openxmlformats-officedocument.presentationml.presentation.main+xml"/>
  <Override PartName="/ppt/tags/tag57.xml" ContentType="application/vnd.openxmlformats-officedocument.presentationml.tags+xml"/>
  <Override PartName="/ppt/tags/tag213.xml" ContentType="application/vnd.openxmlformats-officedocument.presentationml.tags+xml"/>
  <Override PartName="/ppt/tags/tag260.xml" ContentType="application/vnd.openxmlformats-officedocument.presentationml.tags+xml"/>
  <Override PartName="/docProps/app.xml" ContentType="application/vnd.openxmlformats-officedocument.extended-properties+xml"/>
  <Override PartName="/ppt/slideLayouts/slideLayout21.xml" ContentType="application/vnd.openxmlformats-officedocument.presentationml.slideLayout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Override PartName="/ppt/tags/tag186.xml" ContentType="application/vnd.openxmlformats-officedocument.presentationml.tags+xml"/>
  <Override PartName="/ppt/tags/tag197.xml" ContentType="application/vnd.openxmlformats-officedocument.presentationml.tags+xml"/>
  <Override PartName="/ppt/tags/tag202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71.xml" ContentType="application/vnd.openxmlformats-officedocument.presentationml.tags+xml"/>
  <Override PartName="/ppt/tags/tag128.xml" ContentType="application/vnd.openxmlformats-officedocument.presentationml.tags+xml"/>
  <Override PartName="/ppt/tags/tag175.xml" ContentType="application/vnd.openxmlformats-officedocument.presentationml.tags+xml"/>
  <Override PartName="/ppt/tags/tag13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tags/tag164.xml" ContentType="application/vnd.openxmlformats-officedocument.presentationml.tags+xml"/>
  <Override PartName="/ppt/drawings/legacyDiagramText1.bin" ContentType="application/vnd.ms-office.legacyDiagramText"/>
  <Override PartName="/ppt/tags/tag106.xml" ContentType="application/vnd.openxmlformats-officedocument.presentationml.tags+xml"/>
  <Override PartName="/ppt/tags/tag142.xml" ContentType="application/vnd.openxmlformats-officedocument.presentationml.tags+xml"/>
  <Override PartName="/ppt/tags/tag153.xml" ContentType="application/vnd.openxmlformats-officedocument.presentationml.tags+xml"/>
  <Override PartName="/ppt/tags/tag131.xml" ContentType="application/vnd.openxmlformats-officedocument.presentationml.tags+xml"/>
  <Override PartName="/ppt/tags/tag229.xml" ContentType="application/vnd.openxmlformats-officedocument.presentationml.tags+xml"/>
  <Override PartName="/ppt/slideLayouts/slideLayout4.xml" ContentType="application/vnd.openxmlformats-officedocument.presentationml.slideLayout+xml"/>
  <Override PartName="/ppt/tags/tag98.xml" ContentType="application/vnd.openxmlformats-officedocument.presentationml.tags+xml"/>
  <Override PartName="/ppt/tags/tag120.xml" ContentType="application/vnd.openxmlformats-officedocument.presentationml.tags+xml"/>
  <Override PartName="/ppt/tags/tag207.xml" ContentType="application/vnd.openxmlformats-officedocument.presentationml.tags+xml"/>
  <Override PartName="/ppt/tags/tag218.xml" ContentType="application/vnd.openxmlformats-officedocument.presentationml.tags+xml"/>
  <Override PartName="/ppt/tags/tag254.xml" ContentType="application/vnd.openxmlformats-officedocument.presentationml.tags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tags/tag87.xml" ContentType="application/vnd.openxmlformats-officedocument.presentationml.tags+xml"/>
  <Override PartName="/ppt/tags/tag243.xml" ContentType="application/vnd.openxmlformats-officedocument.presentationml.tags+xml"/>
  <Default Extension="wmf" ContentType="image/x-wmf"/>
  <Override PartName="/ppt/tags/tag29.xml" ContentType="application/vnd.openxmlformats-officedocument.presentationml.tags+xml"/>
  <Override PartName="/ppt/tags/tag76.xml" ContentType="application/vnd.openxmlformats-officedocument.presentationml.tags+xml"/>
  <Override PartName="/ppt/tags/tag232.xml" ContentType="application/vnd.openxmlformats-officedocument.presentationml.tags+xml"/>
  <Override PartName="/ppt/tags/tag18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158.xml" ContentType="application/vnd.openxmlformats-officedocument.presentationml.tags+xml"/>
  <Override PartName="/ppt/tags/tag169.xml" ContentType="application/vnd.openxmlformats-officedocument.presentationml.tags+xml"/>
  <Override PartName="/ppt/tags/tag210.xml" ContentType="application/vnd.openxmlformats-officedocument.presentationml.tags+xml"/>
  <Override PartName="/ppt/tags/tag221.xml" ContentType="application/vnd.openxmlformats-officedocument.presentationml.tags+xml"/>
  <Override PartName="/ppt/drawings/legacyDiagramText6.bin" ContentType="application/vnd.ms-office.legacyDiagramText"/>
  <Override PartName="/ppt/tags/tag43.xml" ContentType="application/vnd.openxmlformats-officedocument.presentationml.tags+xml"/>
  <Override PartName="/ppt/tags/tag90.xml" ContentType="application/vnd.openxmlformats-officedocument.presentationml.tags+xml"/>
  <Override PartName="/ppt/tags/tag147.xml" ContentType="application/vnd.openxmlformats-officedocument.presentationml.tags+xml"/>
  <Override PartName="/ppt/tags/tag194.xml" ContentType="application/vnd.openxmlformats-officedocument.presentationml.tags+xml"/>
  <Override PartName="/ppt/tags/tag32.xml" ContentType="application/vnd.openxmlformats-officedocument.presentationml.tags+xml"/>
  <Override PartName="/ppt/tags/tag136.xml" ContentType="application/vnd.openxmlformats-officedocument.presentationml.tags+xml"/>
  <Override PartName="/ppt/tags/tag183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drawings/legacyDiagramText2.bin" ContentType="application/vnd.ms-office.legacyDiagramText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tags/tag143.xml" ContentType="application/vnd.openxmlformats-officedocument.presentationml.tags+xml"/>
  <Override PartName="/ppt/tags/tag161.xml" ContentType="application/vnd.openxmlformats-officedocument.presentationml.tags+xml"/>
  <Override PartName="/ppt/tags/tag172.xml" ContentType="application/vnd.openxmlformats-officedocument.presentationml.tags+xml"/>
  <Override PartName="/ppt/tags/tag190.xml" ContentType="application/vnd.openxmlformats-officedocument.presentationml.tags+xml"/>
  <Override PartName="/ppt/tags/tag259.xml" ContentType="application/vnd.openxmlformats-officedocument.presentationml.tags+xml"/>
  <Override PartName="/ppt/slideMasters/slideMaster2.xml" ContentType="application/vnd.openxmlformats-officedocument.presentationml.slideMaster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103.xml" ContentType="application/vnd.openxmlformats-officedocument.presentationml.tags+xml"/>
  <Override PartName="/ppt/tags/tag132.xml" ContentType="application/vnd.openxmlformats-officedocument.presentationml.tags+xml"/>
  <Override PartName="/ppt/tags/tag150.xml" ContentType="application/vnd.openxmlformats-officedocument.presentationml.tags+xml"/>
  <Override PartName="/ppt/tags/tag219.xml" ContentType="application/vnd.openxmlformats-officedocument.presentationml.tags+xml"/>
  <Override PartName="/ppt/tags/tag248.xml" ContentType="application/vnd.openxmlformats-officedocument.presentationml.tags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tags/tag208.xml" ContentType="application/vnd.openxmlformats-officedocument.presentationml.tags+xml"/>
  <Override PartName="/ppt/tags/tag226.xml" ContentType="application/vnd.openxmlformats-officedocument.presentationml.tags+xml"/>
  <Override PartName="/ppt/tags/tag237.xml" ContentType="application/vnd.openxmlformats-officedocument.presentationml.tags+xml"/>
  <Override PartName="/ppt/tags/tag255.xml" ContentType="application/vnd.openxmlformats-officedocument.presentationml.tags+xml"/>
  <Override PartName="/ppt/slideLayouts/slideLayout16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Override PartName="/ppt/tags/tag215.xml" ContentType="application/vnd.openxmlformats-officedocument.presentationml.tags+xml"/>
  <Override PartName="/ppt/tags/tag233.xml" ContentType="application/vnd.openxmlformats-officedocument.presentationml.tags+xml"/>
  <Override PartName="/ppt/tags/tag244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tags/tag188.xml" ContentType="application/vnd.openxmlformats-officedocument.presentationml.tags+xml"/>
  <Override PartName="/ppt/tags/tag199.xml" ContentType="application/vnd.openxmlformats-officedocument.presentationml.tags+xml"/>
  <Override PartName="/ppt/tags/tag204.xml" ContentType="application/vnd.openxmlformats-officedocument.presentationml.tags+xml"/>
  <Override PartName="/ppt/tags/tag222.xml" ContentType="application/vnd.openxmlformats-officedocument.presentationml.tags+xml"/>
  <Override PartName="/ppt/tags/tag251.xml" ContentType="application/vnd.openxmlformats-officedocument.presentationml.tags+xml"/>
  <Override PartName="/ppt/slideLayouts/slideLayout12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9.xml" ContentType="application/vnd.openxmlformats-officedocument.presentationml.tags+xml"/>
  <Override PartName="/ppt/tags/tag177.xml" ContentType="application/vnd.openxmlformats-officedocument.presentationml.tags+xml"/>
  <Override PartName="/ppt/tags/tag211.xml" ContentType="application/vnd.openxmlformats-officedocument.presentationml.tags+xml"/>
  <Override PartName="/ppt/tags/tag240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137.xml" ContentType="application/vnd.openxmlformats-officedocument.presentationml.tags+xml"/>
  <Override PartName="/ppt/tags/tag148.xml" ContentType="application/vnd.openxmlformats-officedocument.presentationml.tags+xml"/>
  <Override PartName="/ppt/tags/tag166.xml" ContentType="application/vnd.openxmlformats-officedocument.presentationml.tags+xml"/>
  <Override PartName="/ppt/tags/tag184.xml" ContentType="application/vnd.openxmlformats-officedocument.presentationml.tags+xml"/>
  <Override PartName="/ppt/tags/tag195.xml" ContentType="application/vnd.openxmlformats-officedocument.presentationml.tags+xml"/>
  <Override PartName="/ppt/tags/tag200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ppt/tags/tag155.xml" ContentType="application/vnd.openxmlformats-officedocument.presentationml.tags+xml"/>
  <Override PartName="/ppt/tags/tag173.xml" ContentType="application/vnd.openxmlformats-officedocument.presentationml.tags+xml"/>
  <Override PartName="/ppt/legacyDocTextInfo.bin" ContentType="application/vnd.ms-office.legacyDocTextInfo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drawings/legacyDiagramText3.bin" ContentType="application/vnd.ms-office.legacyDiagramText"/>
  <Override PartName="/ppt/tags/tag115.xml" ContentType="application/vnd.openxmlformats-officedocument.presentationml.tags+xml"/>
  <Override PartName="/ppt/tags/tag133.xml" ContentType="application/vnd.openxmlformats-officedocument.presentationml.tags+xml"/>
  <Override PartName="/ppt/tags/tag144.xml" ContentType="application/vnd.openxmlformats-officedocument.presentationml.tags+xml"/>
  <Override PartName="/ppt/tags/tag162.xml" ContentType="application/vnd.openxmlformats-officedocument.presentationml.tags+xml"/>
  <Override PartName="/ppt/tags/tag180.xml" ContentType="application/vnd.openxmlformats-officedocument.presentationml.tags+xml"/>
  <Override PartName="/ppt/tags/tag191.xml" ContentType="application/vnd.openxmlformats-officedocument.presentationml.tags+xml"/>
  <Override PartName="/ppt/tags/tag249.xml" ContentType="application/vnd.openxmlformats-officedocument.presentationml.tags+xml"/>
  <Override PartName="/ppt/tags/tag122.xml" ContentType="application/vnd.openxmlformats-officedocument.presentationml.tags+xml"/>
  <Override PartName="/ppt/tags/tag209.xml" ContentType="application/vnd.openxmlformats-officedocument.presentationml.tags+xml"/>
  <Override PartName="/ppt/tags/tag256.xml" ContentType="application/vnd.openxmlformats-officedocument.presentationml.tags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ags/tag245.xml" ContentType="application/vnd.openxmlformats-officedocument.presentationml.tags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tags/tag234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223.xml" ContentType="application/vnd.openxmlformats-officedocument.presentationml.tags+xml"/>
  <Override PartName="/ppt/slides/slide10.xml" ContentType="application/vnd.openxmlformats-officedocument.presentationml.slide+xml"/>
  <Override PartName="/ppt/slideLayouts/slideLayout20.xml" ContentType="application/vnd.openxmlformats-officedocument.presentationml.slideLayout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ppt/tags/tag149.xml" ContentType="application/vnd.openxmlformats-officedocument.presentationml.tags+xml"/>
  <Override PartName="/ppt/tags/tag196.xml" ContentType="application/vnd.openxmlformats-officedocument.presentationml.tags+xml"/>
  <Override PartName="/ppt/tags/tag201.xml" ContentType="application/vnd.openxmlformats-officedocument.presentationml.tags+xml"/>
  <Override PartName="/ppt/tags/tag212.xml" ContentType="application/vnd.openxmlformats-officedocument.presentationml.tag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38.xml" ContentType="application/vnd.openxmlformats-officedocument.presentationml.tags+xml"/>
  <Override PartName="/ppt/tags/tag185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tags/tag163.xml" ContentType="application/vnd.openxmlformats-officedocument.presentationml.tags+xml"/>
  <Override PartName="/ppt/tags/tag174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tags/tag152.xml" ContentType="application/vnd.openxmlformats-officedocument.presentationml.tags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tags/tag141.xml" ContentType="application/vnd.openxmlformats-officedocument.presentationml.tags+xml"/>
  <Override PartName="/ppt/tags/tag228.xml" ContentType="application/vnd.openxmlformats-officedocument.presentationml.tags+xml"/>
  <Override PartName="/ppt/tags/tag239.xml" ContentType="application/vnd.openxmlformats-officedocument.presentationml.tags+xml"/>
  <Override PartName="/ppt/presProps.xml" ContentType="application/vnd.openxmlformats-officedocument.presentationml.presProps+xml"/>
  <Override PartName="/ppt/tags/tag130.xml" ContentType="application/vnd.openxmlformats-officedocument.presentationml.tags+xml"/>
  <Override PartName="/ppt/tags/tag217.xml" ContentType="application/vnd.openxmlformats-officedocument.presentationml.tag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tags/tag206.xml" ContentType="application/vnd.openxmlformats-officedocument.presentationml.tags+xml"/>
  <Override PartName="/ppt/tags/tag253.xml" ContentType="application/vnd.openxmlformats-officedocument.presentationml.tags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tags/tag28.xml" ContentType="application/vnd.openxmlformats-officedocument.presentationml.tags+xml"/>
  <Override PartName="/ppt/tags/tag75.xml" ContentType="application/vnd.openxmlformats-officedocument.presentationml.tags+xml"/>
  <Override PartName="/ppt/tags/tag179.xml" ContentType="application/vnd.openxmlformats-officedocument.presentationml.tags+xml"/>
  <Override PartName="/ppt/tags/tag231.xml" ContentType="application/vnd.openxmlformats-officedocument.presentationml.tags+xml"/>
  <Override PartName="/ppt/tags/tag242.xml" ContentType="application/vnd.openxmlformats-officedocument.presentationml.tags+xml"/>
  <Override PartName="/ppt/tags/tag17.xml" ContentType="application/vnd.openxmlformats-officedocument.presentationml.tags+xml"/>
  <Override PartName="/ppt/tags/tag64.xml" ContentType="application/vnd.openxmlformats-officedocument.presentationml.tags+xml"/>
  <Override PartName="/ppt/tags/tag168.xml" ContentType="application/vnd.openxmlformats-officedocument.presentationml.tags+xml"/>
  <Override PartName="/ppt/tags/tag220.xml" ContentType="application/vnd.openxmlformats-officedocument.presentationml.tags+xml"/>
  <Default Extension="vml" ContentType="application/vnd.openxmlformats-officedocument.vmlDrawing"/>
  <Override PartName="/ppt/tags/tag53.xml" ContentType="application/vnd.openxmlformats-officedocument.presentationml.tags+xml"/>
  <Override PartName="/ppt/tags/tag157.xml" ContentType="application/vnd.openxmlformats-officedocument.presentationml.tags+xml"/>
  <Override PartName="/ppt/drawings/legacyDiagramText5.bin" ContentType="application/vnd.ms-office.legacyDiagramText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135.xml" ContentType="application/vnd.openxmlformats-officedocument.presentationml.tags+xml"/>
  <Override PartName="/ppt/tags/tag146.xml" ContentType="application/vnd.openxmlformats-officedocument.presentationml.tags+xml"/>
  <Override PartName="/ppt/tags/tag182.xml" ContentType="application/vnd.openxmlformats-officedocument.presentationml.tags+xml"/>
  <Override PartName="/ppt/tags/tag193.xml" ContentType="application/vnd.openxmlformats-officedocument.presentationml.tags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ppt/tags/tag124.xml" ContentType="application/vnd.openxmlformats-officedocument.presentationml.tags+xml"/>
  <Override PartName="/ppt/tags/tag171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tags/tag160.xml" ContentType="application/vnd.openxmlformats-officedocument.presentationml.tags+xml"/>
  <Override PartName="/ppt/tags/tag247.xml" ContentType="application/vnd.openxmlformats-officedocument.presentationml.tags+xml"/>
  <Override PartName="/ppt/tags/tag258.xml" ContentType="application/vnd.openxmlformats-officedocument.presentationml.tags+xml"/>
  <Override PartName="/ppt/slideMasters/slideMaster1.xml" ContentType="application/vnd.openxmlformats-officedocument.presentationml.slideMaster+xml"/>
  <Override PartName="/ppt/theme/theme3.xml" ContentType="application/vnd.openxmlformats-officedocument.theme+xml"/>
  <Override PartName="/ppt/tags/tag102.xml" ContentType="application/vnd.openxmlformats-officedocument.presentationml.tags+xml"/>
  <Override PartName="/ppt/tags/tag236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225.xml" ContentType="application/vnd.openxmlformats-officedocument.presentationml.tags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tags/tag47.xml" ContentType="application/vnd.openxmlformats-officedocument.presentationml.tags+xml"/>
  <Override PartName="/ppt/tags/tag94.xml" ContentType="application/vnd.openxmlformats-officedocument.presentationml.tags+xml"/>
  <Override PartName="/ppt/tags/tag198.xml" ContentType="application/vnd.openxmlformats-officedocument.presentationml.tags+xml"/>
  <Override PartName="/ppt/tags/tag203.xml" ContentType="application/vnd.openxmlformats-officedocument.presentationml.tags+xml"/>
  <Override PartName="/ppt/tags/tag214.xml" ContentType="application/vnd.openxmlformats-officedocument.presentationml.tags+xml"/>
  <Override PartName="/ppt/tags/tag250.xml" ContentType="application/vnd.openxmlformats-officedocument.presentationml.tags+xml"/>
  <Override PartName="/ppt/slideLayouts/slideLayout11.xml" ContentType="application/vnd.openxmlformats-officedocument.presentationml.slideLayout+xml"/>
  <Override PartName="/ppt/tags/tag36.xml" ContentType="application/vnd.openxmlformats-officedocument.presentationml.tags+xml"/>
  <Override PartName="/ppt/tags/tag83.xml" ContentType="application/vnd.openxmlformats-officedocument.presentationml.tags+xml"/>
  <Override PartName="/ppt/tags/tag187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165.xml" ContentType="application/vnd.openxmlformats-officedocument.presentationml.tags+xml"/>
  <Override PartName="/ppt/tags/tag176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54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5" r:id="rId1"/>
    <p:sldMasterId id="2147483657" r:id="rId2"/>
  </p:sldMasterIdLst>
  <p:notesMasterIdLst>
    <p:notesMasterId r:id="rId13"/>
  </p:notesMasterIdLst>
  <p:handoutMasterIdLst>
    <p:handoutMasterId r:id="rId14"/>
  </p:handoutMasterIdLst>
  <p:sldIdLst>
    <p:sldId id="765" r:id="rId3"/>
    <p:sldId id="919" r:id="rId4"/>
    <p:sldId id="850" r:id="rId5"/>
    <p:sldId id="910" r:id="rId6"/>
    <p:sldId id="923" r:id="rId7"/>
    <p:sldId id="916" r:id="rId8"/>
    <p:sldId id="911" r:id="rId9"/>
    <p:sldId id="918" r:id="rId10"/>
    <p:sldId id="924" r:id="rId11"/>
    <p:sldId id="906" r:id="rId12"/>
  </p:sldIdLst>
  <p:sldSz cx="9906000" cy="6858000" type="A4"/>
  <p:notesSz cx="6794500" cy="9931400"/>
  <p:custDataLst>
    <p:tags r:id="rId15"/>
  </p:custDataLst>
  <p:defaultTextStyle>
    <a:defPPr>
      <a:defRPr lang="ru-RU"/>
    </a:defPPr>
    <a:lvl1pPr algn="ctr" rtl="0" fontAlgn="base">
      <a:spcBef>
        <a:spcPct val="20000"/>
      </a:spcBef>
      <a:spcAft>
        <a:spcPct val="0"/>
      </a:spcAft>
      <a:buClr>
        <a:srgbClr val="004B96"/>
      </a:buClr>
      <a:buSzPct val="120000"/>
      <a:buFont typeface="Microsoft Sans Serif" pitchFamily="34" charset="0"/>
      <a:defRPr sz="1600" b="1" kern="1200">
        <a:solidFill>
          <a:schemeClr val="tx1"/>
        </a:solidFill>
        <a:latin typeface="Microsoft Sans Serif" pitchFamily="34" charset="0"/>
        <a:ea typeface="+mn-ea"/>
        <a:cs typeface="+mn-cs"/>
      </a:defRPr>
    </a:lvl1pPr>
    <a:lvl2pPr marL="457200" algn="ctr" rtl="0" fontAlgn="base">
      <a:spcBef>
        <a:spcPct val="20000"/>
      </a:spcBef>
      <a:spcAft>
        <a:spcPct val="0"/>
      </a:spcAft>
      <a:buClr>
        <a:srgbClr val="004B96"/>
      </a:buClr>
      <a:buSzPct val="120000"/>
      <a:buFont typeface="Microsoft Sans Serif" pitchFamily="34" charset="0"/>
      <a:defRPr sz="1600" b="1" kern="1200">
        <a:solidFill>
          <a:schemeClr val="tx1"/>
        </a:solidFill>
        <a:latin typeface="Microsoft Sans Serif" pitchFamily="34" charset="0"/>
        <a:ea typeface="+mn-ea"/>
        <a:cs typeface="+mn-cs"/>
      </a:defRPr>
    </a:lvl2pPr>
    <a:lvl3pPr marL="914400" algn="ctr" rtl="0" fontAlgn="base">
      <a:spcBef>
        <a:spcPct val="20000"/>
      </a:spcBef>
      <a:spcAft>
        <a:spcPct val="0"/>
      </a:spcAft>
      <a:buClr>
        <a:srgbClr val="004B96"/>
      </a:buClr>
      <a:buSzPct val="120000"/>
      <a:buFont typeface="Microsoft Sans Serif" pitchFamily="34" charset="0"/>
      <a:defRPr sz="1600" b="1" kern="1200">
        <a:solidFill>
          <a:schemeClr val="tx1"/>
        </a:solidFill>
        <a:latin typeface="Microsoft Sans Serif" pitchFamily="34" charset="0"/>
        <a:ea typeface="+mn-ea"/>
        <a:cs typeface="+mn-cs"/>
      </a:defRPr>
    </a:lvl3pPr>
    <a:lvl4pPr marL="1371600" algn="ctr" rtl="0" fontAlgn="base">
      <a:spcBef>
        <a:spcPct val="20000"/>
      </a:spcBef>
      <a:spcAft>
        <a:spcPct val="0"/>
      </a:spcAft>
      <a:buClr>
        <a:srgbClr val="004B96"/>
      </a:buClr>
      <a:buSzPct val="120000"/>
      <a:buFont typeface="Microsoft Sans Serif" pitchFamily="34" charset="0"/>
      <a:defRPr sz="1600" b="1" kern="1200">
        <a:solidFill>
          <a:schemeClr val="tx1"/>
        </a:solidFill>
        <a:latin typeface="Microsoft Sans Serif" pitchFamily="34" charset="0"/>
        <a:ea typeface="+mn-ea"/>
        <a:cs typeface="+mn-cs"/>
      </a:defRPr>
    </a:lvl4pPr>
    <a:lvl5pPr marL="1828800" algn="ctr" rtl="0" fontAlgn="base">
      <a:spcBef>
        <a:spcPct val="20000"/>
      </a:spcBef>
      <a:spcAft>
        <a:spcPct val="0"/>
      </a:spcAft>
      <a:buClr>
        <a:srgbClr val="004B96"/>
      </a:buClr>
      <a:buSzPct val="120000"/>
      <a:buFont typeface="Microsoft Sans Serif" pitchFamily="34" charset="0"/>
      <a:defRPr sz="1600" b="1" kern="1200">
        <a:solidFill>
          <a:schemeClr val="tx1"/>
        </a:solidFill>
        <a:latin typeface="Microsoft Sans Serif" pitchFamily="34" charset="0"/>
        <a:ea typeface="+mn-ea"/>
        <a:cs typeface="+mn-cs"/>
      </a:defRPr>
    </a:lvl5pPr>
    <a:lvl6pPr marL="2286000" algn="l" defTabSz="914400" rtl="0" eaLnBrk="1" latinLnBrk="0" hangingPunct="1">
      <a:defRPr sz="1600" b="1" kern="1200">
        <a:solidFill>
          <a:schemeClr val="tx1"/>
        </a:solidFill>
        <a:latin typeface="Microsoft Sans Serif" pitchFamily="34" charset="0"/>
        <a:ea typeface="+mn-ea"/>
        <a:cs typeface="+mn-cs"/>
      </a:defRPr>
    </a:lvl6pPr>
    <a:lvl7pPr marL="2743200" algn="l" defTabSz="914400" rtl="0" eaLnBrk="1" latinLnBrk="0" hangingPunct="1">
      <a:defRPr sz="1600" b="1" kern="1200">
        <a:solidFill>
          <a:schemeClr val="tx1"/>
        </a:solidFill>
        <a:latin typeface="Microsoft Sans Serif" pitchFamily="34" charset="0"/>
        <a:ea typeface="+mn-ea"/>
        <a:cs typeface="+mn-cs"/>
      </a:defRPr>
    </a:lvl7pPr>
    <a:lvl8pPr marL="3200400" algn="l" defTabSz="914400" rtl="0" eaLnBrk="1" latinLnBrk="0" hangingPunct="1">
      <a:defRPr sz="1600" b="1" kern="1200">
        <a:solidFill>
          <a:schemeClr val="tx1"/>
        </a:solidFill>
        <a:latin typeface="Microsoft Sans Serif" pitchFamily="34" charset="0"/>
        <a:ea typeface="+mn-ea"/>
        <a:cs typeface="+mn-cs"/>
      </a:defRPr>
    </a:lvl8pPr>
    <a:lvl9pPr marL="3657600" algn="l" defTabSz="914400" rtl="0" eaLnBrk="1" latinLnBrk="0" hangingPunct="1">
      <a:defRPr sz="1600" b="1" kern="1200">
        <a:solidFill>
          <a:schemeClr val="tx1"/>
        </a:solidFill>
        <a:latin typeface="Microsoft Sans Serif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99"/>
    <a:srgbClr val="CCCCFF"/>
    <a:srgbClr val="FFFF99"/>
    <a:srgbClr val="82B4DC"/>
    <a:srgbClr val="2378AF"/>
    <a:srgbClr val="5078C8"/>
    <a:srgbClr val="660033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749" autoAdjust="0"/>
    <p:restoredTop sz="95432" autoAdjust="0"/>
  </p:normalViewPr>
  <p:slideViewPr>
    <p:cSldViewPr snapToGrid="0">
      <p:cViewPr>
        <p:scale>
          <a:sx n="75" d="100"/>
          <a:sy n="75" d="100"/>
        </p:scale>
        <p:origin x="-2394" y="-810"/>
      </p:cViewPr>
      <p:guideLst>
        <p:guide orient="horz" pos="210"/>
        <p:guide orient="horz" pos="119"/>
        <p:guide orient="horz" pos="3067"/>
        <p:guide orient="horz" pos="921"/>
        <p:guide orient="horz" pos="1779"/>
        <p:guide orient="horz" pos="1350"/>
        <p:guide orient="horz" pos="2018"/>
        <p:guide orient="horz" pos="3828"/>
        <p:guide pos="6195"/>
        <p:guide pos="495"/>
        <p:guide pos="505"/>
        <p:guide pos="371"/>
        <p:guide pos="1260"/>
        <p:guide pos="5025"/>
        <p:guide pos="159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554"/>
    </p:cViewPr>
  </p:sorterViewPr>
  <p:gridSpacing cx="1474744638" cy="14747446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20" Type="http://schemas.microsoft.com/office/2006/relationships/legacyDocTextInfo" Target="legacyDocTextInfo.bin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drawings/_rels/vmlDrawing3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6" Type="http://schemas.microsoft.com/office/2006/relationships/legacyDiagramText" Target="legacyDiagramText6.bin"/><Relationship Id="rId5" Type="http://schemas.microsoft.com/office/2006/relationships/legacyDiagramText" Target="legacyDiagramText5.bin"/><Relationship Id="rId4" Type="http://schemas.microsoft.com/office/2006/relationships/legacyDiagramText" Target="legacyDiagramText4.bin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spcBef>
                <a:spcPct val="0"/>
              </a:spcBef>
              <a:buClrTx/>
              <a:buSzTx/>
              <a:buFontTx/>
              <a:buNone/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49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8940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ClrTx/>
              <a:buSzTx/>
              <a:buFontTx/>
              <a:buNone/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49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70213" cy="53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spcBef>
                <a:spcPct val="0"/>
              </a:spcBef>
              <a:buClrTx/>
              <a:buSzTx/>
              <a:buFontTx/>
              <a:buNone/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49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9428163"/>
            <a:ext cx="2894012" cy="53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ClrTx/>
              <a:buSzTx/>
              <a:buFontTx/>
              <a:buNone/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FAC85841-9D86-4C00-98BB-36A30F92D6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spcBef>
                <a:spcPct val="0"/>
              </a:spcBef>
              <a:buClrTx/>
              <a:buSzTx/>
              <a:buFontTx/>
              <a:buNone/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100" y="0"/>
            <a:ext cx="29448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ClrTx/>
              <a:buSzTx/>
              <a:buFontTx/>
              <a:buNone/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09613" y="744538"/>
            <a:ext cx="5381625" cy="37258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7863" y="4718050"/>
            <a:ext cx="5438775" cy="446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573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4513"/>
            <a:ext cx="29448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spcBef>
                <a:spcPct val="0"/>
              </a:spcBef>
              <a:buClrTx/>
              <a:buSzTx/>
              <a:buFontTx/>
              <a:buNone/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73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100" y="9434513"/>
            <a:ext cx="29448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ClrTx/>
              <a:buSzTx/>
              <a:buFontTx/>
              <a:buNone/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3B253795-EEB1-4F74-A597-BFF6A2A0DA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 txBox="1">
            <a:spLocks noGrp="1" noChangeArrowheads="1"/>
          </p:cNvSpPr>
          <p:nvPr/>
        </p:nvSpPr>
        <p:spPr bwMode="auto">
          <a:xfrm>
            <a:off x="3848100" y="9434513"/>
            <a:ext cx="29448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550" tIns="45775" rIns="91550" bIns="45775" anchor="b"/>
          <a:lstStyle/>
          <a:p>
            <a:pPr algn="r" defTabSz="915988">
              <a:spcBef>
                <a:spcPct val="0"/>
              </a:spcBef>
              <a:buClrTx/>
              <a:buSzTx/>
              <a:buFontTx/>
              <a:buNone/>
            </a:pPr>
            <a:fld id="{02DF4C53-0C41-493D-9C26-011CE71B44E9}" type="slidenum">
              <a:rPr lang="ru-RU" sz="1200" b="0">
                <a:latin typeface="Times New Roman" pitchFamily="18" charset="0"/>
              </a:rPr>
              <a:pPr algn="r" defTabSz="915988">
                <a:spcBef>
                  <a:spcPct val="0"/>
                </a:spcBef>
                <a:buClrTx/>
                <a:buSzTx/>
                <a:buFontTx/>
                <a:buNone/>
              </a:pPr>
              <a:t>5</a:t>
            </a:fld>
            <a:endParaRPr lang="ru-RU" sz="1200" b="0">
              <a:latin typeface="Times New Roman" pitchFamily="18" charset="0"/>
            </a:endParaRPr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08025" y="744538"/>
            <a:ext cx="5381625" cy="3725862"/>
          </a:xfrm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550" tIns="45775" rIns="91550" bIns="45775"/>
          <a:lstStyle/>
          <a:p>
            <a:pPr eaLnBrk="1" hangingPunct="1"/>
            <a:r>
              <a:rPr lang="ru-RU" smtClean="0"/>
              <a:t>Дайте логотипы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0C8FD6-1356-4822-863A-A50E0CFCB3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BB4CAD-4923-47CA-9349-9CF50ED896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15DD9C-2B60-469B-BC80-E7EB05EF99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65A293-C125-440F-9FA2-CAC005B0B5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C5E762-7631-48EF-8C41-DB7256B79D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F0B8F4-FFEE-49E2-9578-CF152796DA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B7C3D1-2E1D-41B6-8CD6-528B7571DA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EDF90C-207C-4E45-BFED-8899865DDF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D88F8E-D9E9-4CEA-B884-3C66152697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53B782-D6D2-4809-AF78-B2F70057FF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291388" y="765175"/>
            <a:ext cx="2263775" cy="53609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765175"/>
            <a:ext cx="6643688" cy="53609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C20D0A-D730-4A69-B86D-E1E9439CB8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000" y="765175"/>
            <a:ext cx="9047163" cy="6524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95300" y="1600200"/>
            <a:ext cx="89154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344638-A2C6-44C0-85F2-10B83DA144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000" y="765175"/>
            <a:ext cx="9047163" cy="652463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95300" y="1600200"/>
            <a:ext cx="4381500" cy="45259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CEB4AB-0142-4F7D-84DB-BC5EFF230B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000" y="765175"/>
            <a:ext cx="9047163" cy="652463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95300" y="1600200"/>
            <a:ext cx="89154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BC96C6-1F78-4452-8B37-65F28D690D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442" name="Rectangle 2"/>
          <p:cNvSpPr>
            <a:spLocks noChangeArrowheads="1"/>
          </p:cNvSpPr>
          <p:nvPr/>
        </p:nvSpPr>
        <p:spPr bwMode="auto">
          <a:xfrm>
            <a:off x="9477375" y="6637338"/>
            <a:ext cx="46831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  <a:buClrTx/>
              <a:buSzTx/>
              <a:buFontTx/>
              <a:buNone/>
              <a:defRPr/>
            </a:pPr>
            <a:fld id="{BE5487A3-0B8F-4BED-A0CE-6A4A2F5CC788}" type="slidenum">
              <a:rPr lang="ru-RU" sz="1000" b="0">
                <a:solidFill>
                  <a:srgbClr val="002E6C"/>
                </a:solidFill>
                <a:latin typeface="Arial" pitchFamily="34" charset="0"/>
              </a:rPr>
              <a:pPr algn="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‹#›</a:t>
            </a:fld>
            <a:endParaRPr lang="ru-RU" sz="1000" b="0">
              <a:solidFill>
                <a:srgbClr val="002E6C"/>
              </a:solidFill>
              <a:latin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2" descr="Graphnew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1113" y="3062288"/>
            <a:ext cx="9907587" cy="381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908050"/>
            <a:ext cx="9555163" cy="433388"/>
          </a:xfrm>
          <a:prstGeom prst="rect">
            <a:avLst/>
          </a:prstGeom>
          <a:solidFill>
            <a:srgbClr val="004B96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endParaRPr lang="ru-RU" sz="1000" b="0"/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spcBef>
                <a:spcPct val="0"/>
              </a:spcBef>
              <a:buClrTx/>
              <a:buSzTx/>
              <a:buFontTx/>
              <a:buNone/>
              <a:defRPr sz="14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buClrTx/>
              <a:buSzTx/>
              <a:buFontTx/>
              <a:buNone/>
              <a:defRPr sz="14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5565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ClrTx/>
              <a:buSzTx/>
              <a:buFontTx/>
              <a:buNone/>
              <a:defRPr sz="1200" b="1">
                <a:solidFill>
                  <a:srgbClr val="004B96"/>
                </a:solidFill>
                <a:latin typeface="+mn-lt"/>
              </a:defRPr>
            </a:lvl1pPr>
          </a:lstStyle>
          <a:p>
            <a:pPr>
              <a:defRPr/>
            </a:pPr>
            <a:fld id="{89B85DDB-7DF1-4B0F-B591-78C8B7AD87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20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765175"/>
            <a:ext cx="9047163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5" name="Line 11"/>
          <p:cNvSpPr>
            <a:spLocks noChangeShapeType="1"/>
          </p:cNvSpPr>
          <p:nvPr/>
        </p:nvSpPr>
        <p:spPr bwMode="auto">
          <a:xfrm>
            <a:off x="0" y="6381750"/>
            <a:ext cx="9517063" cy="0"/>
          </a:xfrm>
          <a:prstGeom prst="line">
            <a:avLst/>
          </a:prstGeom>
          <a:noFill/>
          <a:ln w="63500" cmpd="thickThin">
            <a:solidFill>
              <a:srgbClr val="004B96"/>
            </a:solidFill>
            <a:round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endParaRPr lang="ru-RU" sz="3200" b="0">
              <a:latin typeface="Times New Roman" pitchFamily="18" charset="0"/>
            </a:endParaRPr>
          </a:p>
        </p:txBody>
      </p:sp>
      <p:pic>
        <p:nvPicPr>
          <p:cNvPr id="8202" name="Picture 10" descr="gor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900363" y="193675"/>
            <a:ext cx="4103687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Microsoft Sans Serif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Microsoft Sans Serif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Microsoft Sans Serif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Microsoft Sans Serif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Microsoft Sans Serif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Microsoft Sans Serif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Microsoft Sans Serif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Microsoft Sans Serif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4B96"/>
        </a:buClr>
        <a:buSzPct val="120000"/>
        <a:buFont typeface="Microsoft Sans Serif" pitchFamily="34" charset="0"/>
        <a:buChar char="●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4B96"/>
        </a:buClr>
        <a:buSzPct val="120000"/>
        <a:buFont typeface="Microsoft Sans Serif" pitchFamily="34" charset="0"/>
        <a:buChar char="۰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4B96"/>
        </a:buClr>
        <a:buSzPct val="120000"/>
        <a:buFont typeface="Microsoft Sans Serif" pitchFamily="34" charset="0"/>
        <a:buChar char="▪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4B96"/>
        </a:buClr>
        <a:buSzPct val="120000"/>
        <a:buFont typeface="Microsoft Sans Serif" pitchFamily="34" charset="0"/>
        <a:buChar char="۰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4B96"/>
        </a:buClr>
        <a:buSzPct val="120000"/>
        <a:buFont typeface="Arial" charset="0"/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4B96"/>
        </a:buClr>
        <a:buSzPct val="120000"/>
        <a:buFont typeface="Arial" pitchFamily="34" charset="0"/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4B96"/>
        </a:buClr>
        <a:buSzPct val="120000"/>
        <a:buFont typeface="Arial" pitchFamily="34" charset="0"/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4B96"/>
        </a:buClr>
        <a:buSzPct val="120000"/>
        <a:buFont typeface="Arial" pitchFamily="34" charset="0"/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4B96"/>
        </a:buClr>
        <a:buSzPct val="120000"/>
        <a:buFont typeface="Arial" pitchFamily="34" charset="0"/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ailto:Elina.Yurina@rusnano.com" TargetMode="Externa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60.xml"/><Relationship Id="rId4" Type="http://schemas.openxmlformats.org/officeDocument/2006/relationships/hyperlink" Target="mailto:yurina@micex.com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6.png"/><Relationship Id="rId18" Type="http://schemas.openxmlformats.org/officeDocument/2006/relationships/image" Target="../media/image11.png"/><Relationship Id="rId3" Type="http://schemas.openxmlformats.org/officeDocument/2006/relationships/tags" Target="../tags/tag3.xml"/><Relationship Id="rId21" Type="http://schemas.openxmlformats.org/officeDocument/2006/relationships/image" Target="../media/image14.png"/><Relationship Id="rId7" Type="http://schemas.openxmlformats.org/officeDocument/2006/relationships/tags" Target="../tags/tag7.xml"/><Relationship Id="rId12" Type="http://schemas.openxmlformats.org/officeDocument/2006/relationships/image" Target="../media/image5.png"/><Relationship Id="rId17" Type="http://schemas.openxmlformats.org/officeDocument/2006/relationships/image" Target="../media/image10.png"/><Relationship Id="rId2" Type="http://schemas.openxmlformats.org/officeDocument/2006/relationships/tags" Target="../tags/tag2.xml"/><Relationship Id="rId16" Type="http://schemas.openxmlformats.org/officeDocument/2006/relationships/image" Target="../media/image9.png"/><Relationship Id="rId20" Type="http://schemas.openxmlformats.org/officeDocument/2006/relationships/image" Target="../media/image13.png"/><Relationship Id="rId1" Type="http://schemas.openxmlformats.org/officeDocument/2006/relationships/vmlDrawing" Target="../drawings/vmlDrawing1.vml"/><Relationship Id="rId6" Type="http://schemas.openxmlformats.org/officeDocument/2006/relationships/tags" Target="../tags/tag6.xml"/><Relationship Id="rId11" Type="http://schemas.openxmlformats.org/officeDocument/2006/relationships/oleObject" Target="../embeddings/oleObject1.bin"/><Relationship Id="rId5" Type="http://schemas.openxmlformats.org/officeDocument/2006/relationships/tags" Target="../tags/tag5.xml"/><Relationship Id="rId15" Type="http://schemas.openxmlformats.org/officeDocument/2006/relationships/image" Target="../media/image8.png"/><Relationship Id="rId10" Type="http://schemas.openxmlformats.org/officeDocument/2006/relationships/slideLayout" Target="../slideLayouts/slideLayout17.xml"/><Relationship Id="rId19" Type="http://schemas.openxmlformats.org/officeDocument/2006/relationships/image" Target="../media/image12.jpe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13" Type="http://schemas.openxmlformats.org/officeDocument/2006/relationships/tags" Target="../tags/tag21.xml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12" Type="http://schemas.openxmlformats.org/officeDocument/2006/relationships/tags" Target="../tags/tag20.xml"/><Relationship Id="rId17" Type="http://schemas.openxmlformats.org/officeDocument/2006/relationships/oleObject" Target="../embeddings/oleObject2.bin"/><Relationship Id="rId2" Type="http://schemas.openxmlformats.org/officeDocument/2006/relationships/tags" Target="../tags/tag10.xml"/><Relationship Id="rId16" Type="http://schemas.openxmlformats.org/officeDocument/2006/relationships/image" Target="../media/image16.jpeg"/><Relationship Id="rId1" Type="http://schemas.openxmlformats.org/officeDocument/2006/relationships/vmlDrawing" Target="../drawings/vmlDrawing2.vml"/><Relationship Id="rId6" Type="http://schemas.openxmlformats.org/officeDocument/2006/relationships/tags" Target="../tags/tag14.xml"/><Relationship Id="rId11" Type="http://schemas.openxmlformats.org/officeDocument/2006/relationships/tags" Target="../tags/tag19.xml"/><Relationship Id="rId5" Type="http://schemas.openxmlformats.org/officeDocument/2006/relationships/tags" Target="../tags/tag13.xml"/><Relationship Id="rId15" Type="http://schemas.openxmlformats.org/officeDocument/2006/relationships/image" Target="../media/image15.jpeg"/><Relationship Id="rId10" Type="http://schemas.openxmlformats.org/officeDocument/2006/relationships/tags" Target="../tags/tag18.xml"/><Relationship Id="rId4" Type="http://schemas.openxmlformats.org/officeDocument/2006/relationships/tags" Target="../tags/tag12.xml"/><Relationship Id="rId9" Type="http://schemas.openxmlformats.org/officeDocument/2006/relationships/tags" Target="../tags/tag17.xml"/><Relationship Id="rId14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tags" Target="../tags/tag2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30.xml"/><Relationship Id="rId13" Type="http://schemas.openxmlformats.org/officeDocument/2006/relationships/tags" Target="../tags/tag35.xml"/><Relationship Id="rId18" Type="http://schemas.openxmlformats.org/officeDocument/2006/relationships/tags" Target="../tags/tag40.xml"/><Relationship Id="rId26" Type="http://schemas.openxmlformats.org/officeDocument/2006/relationships/tags" Target="../tags/tag48.xml"/><Relationship Id="rId39" Type="http://schemas.openxmlformats.org/officeDocument/2006/relationships/tags" Target="../tags/tag61.xml"/><Relationship Id="rId3" Type="http://schemas.openxmlformats.org/officeDocument/2006/relationships/tags" Target="../tags/tag25.xml"/><Relationship Id="rId21" Type="http://schemas.openxmlformats.org/officeDocument/2006/relationships/tags" Target="../tags/tag43.xml"/><Relationship Id="rId34" Type="http://schemas.openxmlformats.org/officeDocument/2006/relationships/tags" Target="../tags/tag56.xml"/><Relationship Id="rId42" Type="http://schemas.openxmlformats.org/officeDocument/2006/relationships/image" Target="../media/image18.jpeg"/><Relationship Id="rId7" Type="http://schemas.openxmlformats.org/officeDocument/2006/relationships/tags" Target="../tags/tag29.xml"/><Relationship Id="rId12" Type="http://schemas.openxmlformats.org/officeDocument/2006/relationships/tags" Target="../tags/tag34.xml"/><Relationship Id="rId17" Type="http://schemas.openxmlformats.org/officeDocument/2006/relationships/tags" Target="../tags/tag39.xml"/><Relationship Id="rId25" Type="http://schemas.openxmlformats.org/officeDocument/2006/relationships/tags" Target="../tags/tag47.xml"/><Relationship Id="rId33" Type="http://schemas.openxmlformats.org/officeDocument/2006/relationships/tags" Target="../tags/tag55.xml"/><Relationship Id="rId38" Type="http://schemas.openxmlformats.org/officeDocument/2006/relationships/tags" Target="../tags/tag60.xml"/><Relationship Id="rId2" Type="http://schemas.openxmlformats.org/officeDocument/2006/relationships/tags" Target="../tags/tag24.xml"/><Relationship Id="rId16" Type="http://schemas.openxmlformats.org/officeDocument/2006/relationships/tags" Target="../tags/tag38.xml"/><Relationship Id="rId20" Type="http://schemas.openxmlformats.org/officeDocument/2006/relationships/tags" Target="../tags/tag42.xml"/><Relationship Id="rId29" Type="http://schemas.openxmlformats.org/officeDocument/2006/relationships/tags" Target="../tags/tag51.xml"/><Relationship Id="rId41" Type="http://schemas.openxmlformats.org/officeDocument/2006/relationships/notesSlide" Target="../notesSlides/notesSlide2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11" Type="http://schemas.openxmlformats.org/officeDocument/2006/relationships/tags" Target="../tags/tag33.xml"/><Relationship Id="rId24" Type="http://schemas.openxmlformats.org/officeDocument/2006/relationships/tags" Target="../tags/tag46.xml"/><Relationship Id="rId32" Type="http://schemas.openxmlformats.org/officeDocument/2006/relationships/tags" Target="../tags/tag54.xml"/><Relationship Id="rId37" Type="http://schemas.openxmlformats.org/officeDocument/2006/relationships/tags" Target="../tags/tag59.xml"/><Relationship Id="rId40" Type="http://schemas.openxmlformats.org/officeDocument/2006/relationships/slideLayout" Target="../slideLayouts/slideLayout12.xml"/><Relationship Id="rId5" Type="http://schemas.openxmlformats.org/officeDocument/2006/relationships/tags" Target="../tags/tag27.xml"/><Relationship Id="rId15" Type="http://schemas.openxmlformats.org/officeDocument/2006/relationships/tags" Target="../tags/tag37.xml"/><Relationship Id="rId23" Type="http://schemas.openxmlformats.org/officeDocument/2006/relationships/tags" Target="../tags/tag45.xml"/><Relationship Id="rId28" Type="http://schemas.openxmlformats.org/officeDocument/2006/relationships/tags" Target="../tags/tag50.xml"/><Relationship Id="rId36" Type="http://schemas.openxmlformats.org/officeDocument/2006/relationships/tags" Target="../tags/tag58.xml"/><Relationship Id="rId10" Type="http://schemas.openxmlformats.org/officeDocument/2006/relationships/tags" Target="../tags/tag32.xml"/><Relationship Id="rId19" Type="http://schemas.openxmlformats.org/officeDocument/2006/relationships/tags" Target="../tags/tag41.xml"/><Relationship Id="rId31" Type="http://schemas.openxmlformats.org/officeDocument/2006/relationships/tags" Target="../tags/tag53.xml"/><Relationship Id="rId4" Type="http://schemas.openxmlformats.org/officeDocument/2006/relationships/tags" Target="../tags/tag26.xml"/><Relationship Id="rId9" Type="http://schemas.openxmlformats.org/officeDocument/2006/relationships/tags" Target="../tags/tag31.xml"/><Relationship Id="rId14" Type="http://schemas.openxmlformats.org/officeDocument/2006/relationships/tags" Target="../tags/tag36.xml"/><Relationship Id="rId22" Type="http://schemas.openxmlformats.org/officeDocument/2006/relationships/tags" Target="../tags/tag44.xml"/><Relationship Id="rId27" Type="http://schemas.openxmlformats.org/officeDocument/2006/relationships/tags" Target="../tags/tag49.xml"/><Relationship Id="rId30" Type="http://schemas.openxmlformats.org/officeDocument/2006/relationships/tags" Target="../tags/tag52.xml"/><Relationship Id="rId35" Type="http://schemas.openxmlformats.org/officeDocument/2006/relationships/tags" Target="../tags/tag57.xml"/><Relationship Id="rId43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68.xml"/><Relationship Id="rId13" Type="http://schemas.openxmlformats.org/officeDocument/2006/relationships/tags" Target="../tags/tag73.xml"/><Relationship Id="rId18" Type="http://schemas.openxmlformats.org/officeDocument/2006/relationships/tags" Target="../tags/tag78.xml"/><Relationship Id="rId26" Type="http://schemas.openxmlformats.org/officeDocument/2006/relationships/tags" Target="../tags/tag86.xml"/><Relationship Id="rId39" Type="http://schemas.openxmlformats.org/officeDocument/2006/relationships/image" Target="../media/image21.jpeg"/><Relationship Id="rId3" Type="http://schemas.openxmlformats.org/officeDocument/2006/relationships/tags" Target="../tags/tag63.xml"/><Relationship Id="rId21" Type="http://schemas.openxmlformats.org/officeDocument/2006/relationships/tags" Target="../tags/tag81.xml"/><Relationship Id="rId34" Type="http://schemas.openxmlformats.org/officeDocument/2006/relationships/tags" Target="../tags/tag94.xml"/><Relationship Id="rId7" Type="http://schemas.openxmlformats.org/officeDocument/2006/relationships/tags" Target="../tags/tag67.xml"/><Relationship Id="rId12" Type="http://schemas.openxmlformats.org/officeDocument/2006/relationships/tags" Target="../tags/tag72.xml"/><Relationship Id="rId17" Type="http://schemas.openxmlformats.org/officeDocument/2006/relationships/tags" Target="../tags/tag77.xml"/><Relationship Id="rId25" Type="http://schemas.openxmlformats.org/officeDocument/2006/relationships/tags" Target="../tags/tag85.xml"/><Relationship Id="rId33" Type="http://schemas.openxmlformats.org/officeDocument/2006/relationships/tags" Target="../tags/tag93.xml"/><Relationship Id="rId38" Type="http://schemas.openxmlformats.org/officeDocument/2006/relationships/image" Target="../media/image20.jpeg"/><Relationship Id="rId2" Type="http://schemas.openxmlformats.org/officeDocument/2006/relationships/tags" Target="../tags/tag62.xml"/><Relationship Id="rId16" Type="http://schemas.openxmlformats.org/officeDocument/2006/relationships/tags" Target="../tags/tag76.xml"/><Relationship Id="rId20" Type="http://schemas.openxmlformats.org/officeDocument/2006/relationships/tags" Target="../tags/tag80.xml"/><Relationship Id="rId29" Type="http://schemas.openxmlformats.org/officeDocument/2006/relationships/tags" Target="../tags/tag89.xml"/><Relationship Id="rId41" Type="http://schemas.openxmlformats.org/officeDocument/2006/relationships/oleObject" Target="../embeddings/oleObject3.bin"/><Relationship Id="rId1" Type="http://schemas.openxmlformats.org/officeDocument/2006/relationships/vmlDrawing" Target="../drawings/vmlDrawing4.vml"/><Relationship Id="rId6" Type="http://schemas.openxmlformats.org/officeDocument/2006/relationships/tags" Target="../tags/tag66.xml"/><Relationship Id="rId11" Type="http://schemas.openxmlformats.org/officeDocument/2006/relationships/tags" Target="../tags/tag71.xml"/><Relationship Id="rId24" Type="http://schemas.openxmlformats.org/officeDocument/2006/relationships/tags" Target="../tags/tag84.xml"/><Relationship Id="rId32" Type="http://schemas.openxmlformats.org/officeDocument/2006/relationships/tags" Target="../tags/tag92.xml"/><Relationship Id="rId37" Type="http://schemas.openxmlformats.org/officeDocument/2006/relationships/notesSlide" Target="../notesSlides/notesSlide3.xml"/><Relationship Id="rId40" Type="http://schemas.openxmlformats.org/officeDocument/2006/relationships/image" Target="../media/image22.png"/><Relationship Id="rId5" Type="http://schemas.openxmlformats.org/officeDocument/2006/relationships/tags" Target="../tags/tag65.xml"/><Relationship Id="rId15" Type="http://schemas.openxmlformats.org/officeDocument/2006/relationships/tags" Target="../tags/tag75.xml"/><Relationship Id="rId23" Type="http://schemas.openxmlformats.org/officeDocument/2006/relationships/tags" Target="../tags/tag83.xml"/><Relationship Id="rId28" Type="http://schemas.openxmlformats.org/officeDocument/2006/relationships/tags" Target="../tags/tag88.xml"/><Relationship Id="rId36" Type="http://schemas.openxmlformats.org/officeDocument/2006/relationships/slideLayout" Target="../slideLayouts/slideLayout12.xml"/><Relationship Id="rId10" Type="http://schemas.openxmlformats.org/officeDocument/2006/relationships/tags" Target="../tags/tag70.xml"/><Relationship Id="rId19" Type="http://schemas.openxmlformats.org/officeDocument/2006/relationships/tags" Target="../tags/tag79.xml"/><Relationship Id="rId31" Type="http://schemas.openxmlformats.org/officeDocument/2006/relationships/tags" Target="../tags/tag91.xml"/><Relationship Id="rId4" Type="http://schemas.openxmlformats.org/officeDocument/2006/relationships/tags" Target="../tags/tag64.xml"/><Relationship Id="rId9" Type="http://schemas.openxmlformats.org/officeDocument/2006/relationships/tags" Target="../tags/tag69.xml"/><Relationship Id="rId14" Type="http://schemas.openxmlformats.org/officeDocument/2006/relationships/tags" Target="../tags/tag74.xml"/><Relationship Id="rId22" Type="http://schemas.openxmlformats.org/officeDocument/2006/relationships/tags" Target="../tags/tag82.xml"/><Relationship Id="rId27" Type="http://schemas.openxmlformats.org/officeDocument/2006/relationships/tags" Target="../tags/tag87.xml"/><Relationship Id="rId30" Type="http://schemas.openxmlformats.org/officeDocument/2006/relationships/tags" Target="../tags/tag90.xml"/><Relationship Id="rId35" Type="http://schemas.openxmlformats.org/officeDocument/2006/relationships/tags" Target="../tags/tag95.xml"/></Relationships>
</file>

<file path=ppt/slides/_rels/slide8.xml.rels><?xml version="1.0" encoding="UTF-8" standalone="yes"?>
<Relationships xmlns="http://schemas.openxmlformats.org/package/2006/relationships"><Relationship Id="rId26" Type="http://schemas.openxmlformats.org/officeDocument/2006/relationships/tags" Target="../tags/tag120.xml"/><Relationship Id="rId21" Type="http://schemas.openxmlformats.org/officeDocument/2006/relationships/tags" Target="../tags/tag115.xml"/><Relationship Id="rId34" Type="http://schemas.openxmlformats.org/officeDocument/2006/relationships/tags" Target="../tags/tag128.xml"/><Relationship Id="rId42" Type="http://schemas.openxmlformats.org/officeDocument/2006/relationships/tags" Target="../tags/tag136.xml"/><Relationship Id="rId47" Type="http://schemas.openxmlformats.org/officeDocument/2006/relationships/tags" Target="../tags/tag141.xml"/><Relationship Id="rId50" Type="http://schemas.openxmlformats.org/officeDocument/2006/relationships/tags" Target="../tags/tag144.xml"/><Relationship Id="rId55" Type="http://schemas.openxmlformats.org/officeDocument/2006/relationships/tags" Target="../tags/tag149.xml"/><Relationship Id="rId63" Type="http://schemas.openxmlformats.org/officeDocument/2006/relationships/tags" Target="../tags/tag157.xml"/><Relationship Id="rId68" Type="http://schemas.openxmlformats.org/officeDocument/2006/relationships/tags" Target="../tags/tag162.xml"/><Relationship Id="rId76" Type="http://schemas.openxmlformats.org/officeDocument/2006/relationships/tags" Target="../tags/tag170.xml"/><Relationship Id="rId84" Type="http://schemas.openxmlformats.org/officeDocument/2006/relationships/tags" Target="../tags/tag178.xml"/><Relationship Id="rId89" Type="http://schemas.openxmlformats.org/officeDocument/2006/relationships/tags" Target="../tags/tag183.xml"/><Relationship Id="rId97" Type="http://schemas.openxmlformats.org/officeDocument/2006/relationships/oleObject" Target="../embeddings/oleObject4.bin"/><Relationship Id="rId7" Type="http://schemas.openxmlformats.org/officeDocument/2006/relationships/tags" Target="../tags/tag101.xml"/><Relationship Id="rId71" Type="http://schemas.openxmlformats.org/officeDocument/2006/relationships/tags" Target="../tags/tag165.xml"/><Relationship Id="rId92" Type="http://schemas.openxmlformats.org/officeDocument/2006/relationships/tags" Target="../tags/tag186.xml"/><Relationship Id="rId2" Type="http://schemas.openxmlformats.org/officeDocument/2006/relationships/tags" Target="../tags/tag96.xml"/><Relationship Id="rId16" Type="http://schemas.openxmlformats.org/officeDocument/2006/relationships/tags" Target="../tags/tag110.xml"/><Relationship Id="rId29" Type="http://schemas.openxmlformats.org/officeDocument/2006/relationships/tags" Target="../tags/tag123.xml"/><Relationship Id="rId11" Type="http://schemas.openxmlformats.org/officeDocument/2006/relationships/tags" Target="../tags/tag105.xml"/><Relationship Id="rId24" Type="http://schemas.openxmlformats.org/officeDocument/2006/relationships/tags" Target="../tags/tag118.xml"/><Relationship Id="rId32" Type="http://schemas.openxmlformats.org/officeDocument/2006/relationships/tags" Target="../tags/tag126.xml"/><Relationship Id="rId37" Type="http://schemas.openxmlformats.org/officeDocument/2006/relationships/tags" Target="../tags/tag131.xml"/><Relationship Id="rId40" Type="http://schemas.openxmlformats.org/officeDocument/2006/relationships/tags" Target="../tags/tag134.xml"/><Relationship Id="rId45" Type="http://schemas.openxmlformats.org/officeDocument/2006/relationships/tags" Target="../tags/tag139.xml"/><Relationship Id="rId53" Type="http://schemas.openxmlformats.org/officeDocument/2006/relationships/tags" Target="../tags/tag147.xml"/><Relationship Id="rId58" Type="http://schemas.openxmlformats.org/officeDocument/2006/relationships/tags" Target="../tags/tag152.xml"/><Relationship Id="rId66" Type="http://schemas.openxmlformats.org/officeDocument/2006/relationships/tags" Target="../tags/tag160.xml"/><Relationship Id="rId74" Type="http://schemas.openxmlformats.org/officeDocument/2006/relationships/tags" Target="../tags/tag168.xml"/><Relationship Id="rId79" Type="http://schemas.openxmlformats.org/officeDocument/2006/relationships/tags" Target="../tags/tag173.xml"/><Relationship Id="rId87" Type="http://schemas.openxmlformats.org/officeDocument/2006/relationships/tags" Target="../tags/tag181.xml"/><Relationship Id="rId5" Type="http://schemas.openxmlformats.org/officeDocument/2006/relationships/tags" Target="../tags/tag99.xml"/><Relationship Id="rId61" Type="http://schemas.openxmlformats.org/officeDocument/2006/relationships/tags" Target="../tags/tag155.xml"/><Relationship Id="rId82" Type="http://schemas.openxmlformats.org/officeDocument/2006/relationships/tags" Target="../tags/tag176.xml"/><Relationship Id="rId90" Type="http://schemas.openxmlformats.org/officeDocument/2006/relationships/tags" Target="../tags/tag184.xml"/><Relationship Id="rId95" Type="http://schemas.openxmlformats.org/officeDocument/2006/relationships/tags" Target="../tags/tag189.xml"/><Relationship Id="rId19" Type="http://schemas.openxmlformats.org/officeDocument/2006/relationships/tags" Target="../tags/tag113.xml"/><Relationship Id="rId14" Type="http://schemas.openxmlformats.org/officeDocument/2006/relationships/tags" Target="../tags/tag108.xml"/><Relationship Id="rId22" Type="http://schemas.openxmlformats.org/officeDocument/2006/relationships/tags" Target="../tags/tag116.xml"/><Relationship Id="rId27" Type="http://schemas.openxmlformats.org/officeDocument/2006/relationships/tags" Target="../tags/tag121.xml"/><Relationship Id="rId30" Type="http://schemas.openxmlformats.org/officeDocument/2006/relationships/tags" Target="../tags/tag124.xml"/><Relationship Id="rId35" Type="http://schemas.openxmlformats.org/officeDocument/2006/relationships/tags" Target="../tags/tag129.xml"/><Relationship Id="rId43" Type="http://schemas.openxmlformats.org/officeDocument/2006/relationships/tags" Target="../tags/tag137.xml"/><Relationship Id="rId48" Type="http://schemas.openxmlformats.org/officeDocument/2006/relationships/tags" Target="../tags/tag142.xml"/><Relationship Id="rId56" Type="http://schemas.openxmlformats.org/officeDocument/2006/relationships/tags" Target="../tags/tag150.xml"/><Relationship Id="rId64" Type="http://schemas.openxmlformats.org/officeDocument/2006/relationships/tags" Target="../tags/tag158.xml"/><Relationship Id="rId69" Type="http://schemas.openxmlformats.org/officeDocument/2006/relationships/tags" Target="../tags/tag163.xml"/><Relationship Id="rId77" Type="http://schemas.openxmlformats.org/officeDocument/2006/relationships/tags" Target="../tags/tag171.xml"/><Relationship Id="rId8" Type="http://schemas.openxmlformats.org/officeDocument/2006/relationships/tags" Target="../tags/tag102.xml"/><Relationship Id="rId51" Type="http://schemas.openxmlformats.org/officeDocument/2006/relationships/tags" Target="../tags/tag145.xml"/><Relationship Id="rId72" Type="http://schemas.openxmlformats.org/officeDocument/2006/relationships/tags" Target="../tags/tag166.xml"/><Relationship Id="rId80" Type="http://schemas.openxmlformats.org/officeDocument/2006/relationships/tags" Target="../tags/tag174.xml"/><Relationship Id="rId85" Type="http://schemas.openxmlformats.org/officeDocument/2006/relationships/tags" Target="../tags/tag179.xml"/><Relationship Id="rId93" Type="http://schemas.openxmlformats.org/officeDocument/2006/relationships/tags" Target="../tags/tag187.xml"/><Relationship Id="rId3" Type="http://schemas.openxmlformats.org/officeDocument/2006/relationships/tags" Target="../tags/tag97.xml"/><Relationship Id="rId12" Type="http://schemas.openxmlformats.org/officeDocument/2006/relationships/tags" Target="../tags/tag106.xml"/><Relationship Id="rId17" Type="http://schemas.openxmlformats.org/officeDocument/2006/relationships/tags" Target="../tags/tag111.xml"/><Relationship Id="rId25" Type="http://schemas.openxmlformats.org/officeDocument/2006/relationships/tags" Target="../tags/tag119.xml"/><Relationship Id="rId33" Type="http://schemas.openxmlformats.org/officeDocument/2006/relationships/tags" Target="../tags/tag127.xml"/><Relationship Id="rId38" Type="http://schemas.openxmlformats.org/officeDocument/2006/relationships/tags" Target="../tags/tag132.xml"/><Relationship Id="rId46" Type="http://schemas.openxmlformats.org/officeDocument/2006/relationships/tags" Target="../tags/tag140.xml"/><Relationship Id="rId59" Type="http://schemas.openxmlformats.org/officeDocument/2006/relationships/tags" Target="../tags/tag153.xml"/><Relationship Id="rId67" Type="http://schemas.openxmlformats.org/officeDocument/2006/relationships/tags" Target="../tags/tag161.xml"/><Relationship Id="rId20" Type="http://schemas.openxmlformats.org/officeDocument/2006/relationships/tags" Target="../tags/tag114.xml"/><Relationship Id="rId41" Type="http://schemas.openxmlformats.org/officeDocument/2006/relationships/tags" Target="../tags/tag135.xml"/><Relationship Id="rId54" Type="http://schemas.openxmlformats.org/officeDocument/2006/relationships/tags" Target="../tags/tag148.xml"/><Relationship Id="rId62" Type="http://schemas.openxmlformats.org/officeDocument/2006/relationships/tags" Target="../tags/tag156.xml"/><Relationship Id="rId70" Type="http://schemas.openxmlformats.org/officeDocument/2006/relationships/tags" Target="../tags/tag164.xml"/><Relationship Id="rId75" Type="http://schemas.openxmlformats.org/officeDocument/2006/relationships/tags" Target="../tags/tag169.xml"/><Relationship Id="rId83" Type="http://schemas.openxmlformats.org/officeDocument/2006/relationships/tags" Target="../tags/tag177.xml"/><Relationship Id="rId88" Type="http://schemas.openxmlformats.org/officeDocument/2006/relationships/tags" Target="../tags/tag182.xml"/><Relationship Id="rId91" Type="http://schemas.openxmlformats.org/officeDocument/2006/relationships/tags" Target="../tags/tag185.xml"/><Relationship Id="rId96" Type="http://schemas.openxmlformats.org/officeDocument/2006/relationships/slideLayout" Target="../slideLayouts/slideLayout24.xml"/><Relationship Id="rId1" Type="http://schemas.openxmlformats.org/officeDocument/2006/relationships/vmlDrawing" Target="../drawings/vmlDrawing5.vml"/><Relationship Id="rId6" Type="http://schemas.openxmlformats.org/officeDocument/2006/relationships/tags" Target="../tags/tag100.xml"/><Relationship Id="rId15" Type="http://schemas.openxmlformats.org/officeDocument/2006/relationships/tags" Target="../tags/tag109.xml"/><Relationship Id="rId23" Type="http://schemas.openxmlformats.org/officeDocument/2006/relationships/tags" Target="../tags/tag117.xml"/><Relationship Id="rId28" Type="http://schemas.openxmlformats.org/officeDocument/2006/relationships/tags" Target="../tags/tag122.xml"/><Relationship Id="rId36" Type="http://schemas.openxmlformats.org/officeDocument/2006/relationships/tags" Target="../tags/tag130.xml"/><Relationship Id="rId49" Type="http://schemas.openxmlformats.org/officeDocument/2006/relationships/tags" Target="../tags/tag143.xml"/><Relationship Id="rId57" Type="http://schemas.openxmlformats.org/officeDocument/2006/relationships/tags" Target="../tags/tag151.xml"/><Relationship Id="rId10" Type="http://schemas.openxmlformats.org/officeDocument/2006/relationships/tags" Target="../tags/tag104.xml"/><Relationship Id="rId31" Type="http://schemas.openxmlformats.org/officeDocument/2006/relationships/tags" Target="../tags/tag125.xml"/><Relationship Id="rId44" Type="http://schemas.openxmlformats.org/officeDocument/2006/relationships/tags" Target="../tags/tag138.xml"/><Relationship Id="rId52" Type="http://schemas.openxmlformats.org/officeDocument/2006/relationships/tags" Target="../tags/tag146.xml"/><Relationship Id="rId60" Type="http://schemas.openxmlformats.org/officeDocument/2006/relationships/tags" Target="../tags/tag154.xml"/><Relationship Id="rId65" Type="http://schemas.openxmlformats.org/officeDocument/2006/relationships/tags" Target="../tags/tag159.xml"/><Relationship Id="rId73" Type="http://schemas.openxmlformats.org/officeDocument/2006/relationships/tags" Target="../tags/tag167.xml"/><Relationship Id="rId78" Type="http://schemas.openxmlformats.org/officeDocument/2006/relationships/tags" Target="../tags/tag172.xml"/><Relationship Id="rId81" Type="http://schemas.openxmlformats.org/officeDocument/2006/relationships/tags" Target="../tags/tag175.xml"/><Relationship Id="rId86" Type="http://schemas.openxmlformats.org/officeDocument/2006/relationships/tags" Target="../tags/tag180.xml"/><Relationship Id="rId94" Type="http://schemas.openxmlformats.org/officeDocument/2006/relationships/tags" Target="../tags/tag188.xml"/><Relationship Id="rId4" Type="http://schemas.openxmlformats.org/officeDocument/2006/relationships/tags" Target="../tags/tag98.xml"/><Relationship Id="rId9" Type="http://schemas.openxmlformats.org/officeDocument/2006/relationships/tags" Target="../tags/tag103.xml"/><Relationship Id="rId13" Type="http://schemas.openxmlformats.org/officeDocument/2006/relationships/tags" Target="../tags/tag107.xml"/><Relationship Id="rId18" Type="http://schemas.openxmlformats.org/officeDocument/2006/relationships/tags" Target="../tags/tag112.xml"/><Relationship Id="rId39" Type="http://schemas.openxmlformats.org/officeDocument/2006/relationships/tags" Target="../tags/tag133.xml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tags" Target="../tags/tag201.xml"/><Relationship Id="rId18" Type="http://schemas.openxmlformats.org/officeDocument/2006/relationships/tags" Target="../tags/tag206.xml"/><Relationship Id="rId26" Type="http://schemas.openxmlformats.org/officeDocument/2006/relationships/tags" Target="../tags/tag214.xml"/><Relationship Id="rId39" Type="http://schemas.openxmlformats.org/officeDocument/2006/relationships/tags" Target="../tags/tag227.xml"/><Relationship Id="rId21" Type="http://schemas.openxmlformats.org/officeDocument/2006/relationships/tags" Target="../tags/tag209.xml"/><Relationship Id="rId34" Type="http://schemas.openxmlformats.org/officeDocument/2006/relationships/tags" Target="../tags/tag222.xml"/><Relationship Id="rId42" Type="http://schemas.openxmlformats.org/officeDocument/2006/relationships/tags" Target="../tags/tag230.xml"/><Relationship Id="rId47" Type="http://schemas.openxmlformats.org/officeDocument/2006/relationships/tags" Target="../tags/tag235.xml"/><Relationship Id="rId50" Type="http://schemas.openxmlformats.org/officeDocument/2006/relationships/tags" Target="../tags/tag238.xml"/><Relationship Id="rId55" Type="http://schemas.openxmlformats.org/officeDocument/2006/relationships/tags" Target="../tags/tag243.xml"/><Relationship Id="rId63" Type="http://schemas.openxmlformats.org/officeDocument/2006/relationships/tags" Target="../tags/tag251.xml"/><Relationship Id="rId68" Type="http://schemas.openxmlformats.org/officeDocument/2006/relationships/tags" Target="../tags/tag256.xml"/><Relationship Id="rId76" Type="http://schemas.openxmlformats.org/officeDocument/2006/relationships/image" Target="../media/image26.wmf"/><Relationship Id="rId7" Type="http://schemas.openxmlformats.org/officeDocument/2006/relationships/tags" Target="../tags/tag195.xml"/><Relationship Id="rId71" Type="http://schemas.openxmlformats.org/officeDocument/2006/relationships/tags" Target="../tags/tag259.xml"/><Relationship Id="rId2" Type="http://schemas.openxmlformats.org/officeDocument/2006/relationships/tags" Target="../tags/tag190.xml"/><Relationship Id="rId16" Type="http://schemas.openxmlformats.org/officeDocument/2006/relationships/tags" Target="../tags/tag204.xml"/><Relationship Id="rId29" Type="http://schemas.openxmlformats.org/officeDocument/2006/relationships/tags" Target="../tags/tag217.xml"/><Relationship Id="rId11" Type="http://schemas.openxmlformats.org/officeDocument/2006/relationships/tags" Target="../tags/tag199.xml"/><Relationship Id="rId24" Type="http://schemas.openxmlformats.org/officeDocument/2006/relationships/tags" Target="../tags/tag212.xml"/><Relationship Id="rId32" Type="http://schemas.openxmlformats.org/officeDocument/2006/relationships/tags" Target="../tags/tag220.xml"/><Relationship Id="rId37" Type="http://schemas.openxmlformats.org/officeDocument/2006/relationships/tags" Target="../tags/tag225.xml"/><Relationship Id="rId40" Type="http://schemas.openxmlformats.org/officeDocument/2006/relationships/tags" Target="../tags/tag228.xml"/><Relationship Id="rId45" Type="http://schemas.openxmlformats.org/officeDocument/2006/relationships/tags" Target="../tags/tag233.xml"/><Relationship Id="rId53" Type="http://schemas.openxmlformats.org/officeDocument/2006/relationships/tags" Target="../tags/tag241.xml"/><Relationship Id="rId58" Type="http://schemas.openxmlformats.org/officeDocument/2006/relationships/tags" Target="../tags/tag246.xml"/><Relationship Id="rId66" Type="http://schemas.openxmlformats.org/officeDocument/2006/relationships/tags" Target="../tags/tag254.xml"/><Relationship Id="rId74" Type="http://schemas.openxmlformats.org/officeDocument/2006/relationships/image" Target="../media/image24.png"/><Relationship Id="rId79" Type="http://schemas.openxmlformats.org/officeDocument/2006/relationships/oleObject" Target="../embeddings/oleObject5.bin"/><Relationship Id="rId5" Type="http://schemas.openxmlformats.org/officeDocument/2006/relationships/tags" Target="../tags/tag193.xml"/><Relationship Id="rId61" Type="http://schemas.openxmlformats.org/officeDocument/2006/relationships/tags" Target="../tags/tag249.xml"/><Relationship Id="rId10" Type="http://schemas.openxmlformats.org/officeDocument/2006/relationships/tags" Target="../tags/tag198.xml"/><Relationship Id="rId19" Type="http://schemas.openxmlformats.org/officeDocument/2006/relationships/tags" Target="../tags/tag207.xml"/><Relationship Id="rId31" Type="http://schemas.openxmlformats.org/officeDocument/2006/relationships/tags" Target="../tags/tag219.xml"/><Relationship Id="rId44" Type="http://schemas.openxmlformats.org/officeDocument/2006/relationships/tags" Target="../tags/tag232.xml"/><Relationship Id="rId52" Type="http://schemas.openxmlformats.org/officeDocument/2006/relationships/tags" Target="../tags/tag240.xml"/><Relationship Id="rId60" Type="http://schemas.openxmlformats.org/officeDocument/2006/relationships/tags" Target="../tags/tag248.xml"/><Relationship Id="rId65" Type="http://schemas.openxmlformats.org/officeDocument/2006/relationships/tags" Target="../tags/tag253.xml"/><Relationship Id="rId73" Type="http://schemas.openxmlformats.org/officeDocument/2006/relationships/image" Target="../media/image23.jpeg"/><Relationship Id="rId78" Type="http://schemas.openxmlformats.org/officeDocument/2006/relationships/image" Target="../media/image28.png"/><Relationship Id="rId4" Type="http://schemas.openxmlformats.org/officeDocument/2006/relationships/tags" Target="../tags/tag192.xml"/><Relationship Id="rId9" Type="http://schemas.openxmlformats.org/officeDocument/2006/relationships/tags" Target="../tags/tag197.xml"/><Relationship Id="rId14" Type="http://schemas.openxmlformats.org/officeDocument/2006/relationships/tags" Target="../tags/tag202.xml"/><Relationship Id="rId22" Type="http://schemas.openxmlformats.org/officeDocument/2006/relationships/tags" Target="../tags/tag210.xml"/><Relationship Id="rId27" Type="http://schemas.openxmlformats.org/officeDocument/2006/relationships/tags" Target="../tags/tag215.xml"/><Relationship Id="rId30" Type="http://schemas.openxmlformats.org/officeDocument/2006/relationships/tags" Target="../tags/tag218.xml"/><Relationship Id="rId35" Type="http://schemas.openxmlformats.org/officeDocument/2006/relationships/tags" Target="../tags/tag223.xml"/><Relationship Id="rId43" Type="http://schemas.openxmlformats.org/officeDocument/2006/relationships/tags" Target="../tags/tag231.xml"/><Relationship Id="rId48" Type="http://schemas.openxmlformats.org/officeDocument/2006/relationships/tags" Target="../tags/tag236.xml"/><Relationship Id="rId56" Type="http://schemas.openxmlformats.org/officeDocument/2006/relationships/tags" Target="../tags/tag244.xml"/><Relationship Id="rId64" Type="http://schemas.openxmlformats.org/officeDocument/2006/relationships/tags" Target="../tags/tag252.xml"/><Relationship Id="rId69" Type="http://schemas.openxmlformats.org/officeDocument/2006/relationships/tags" Target="../tags/tag257.xml"/><Relationship Id="rId77" Type="http://schemas.openxmlformats.org/officeDocument/2006/relationships/image" Target="../media/image27.png"/><Relationship Id="rId8" Type="http://schemas.openxmlformats.org/officeDocument/2006/relationships/tags" Target="../tags/tag196.xml"/><Relationship Id="rId51" Type="http://schemas.openxmlformats.org/officeDocument/2006/relationships/tags" Target="../tags/tag239.xml"/><Relationship Id="rId72" Type="http://schemas.openxmlformats.org/officeDocument/2006/relationships/slideLayout" Target="../slideLayouts/slideLayout17.xml"/><Relationship Id="rId3" Type="http://schemas.openxmlformats.org/officeDocument/2006/relationships/tags" Target="../tags/tag191.xml"/><Relationship Id="rId12" Type="http://schemas.openxmlformats.org/officeDocument/2006/relationships/tags" Target="../tags/tag200.xml"/><Relationship Id="rId17" Type="http://schemas.openxmlformats.org/officeDocument/2006/relationships/tags" Target="../tags/tag205.xml"/><Relationship Id="rId25" Type="http://schemas.openxmlformats.org/officeDocument/2006/relationships/tags" Target="../tags/tag213.xml"/><Relationship Id="rId33" Type="http://schemas.openxmlformats.org/officeDocument/2006/relationships/tags" Target="../tags/tag221.xml"/><Relationship Id="rId38" Type="http://schemas.openxmlformats.org/officeDocument/2006/relationships/tags" Target="../tags/tag226.xml"/><Relationship Id="rId46" Type="http://schemas.openxmlformats.org/officeDocument/2006/relationships/tags" Target="../tags/tag234.xml"/><Relationship Id="rId59" Type="http://schemas.openxmlformats.org/officeDocument/2006/relationships/tags" Target="../tags/tag247.xml"/><Relationship Id="rId67" Type="http://schemas.openxmlformats.org/officeDocument/2006/relationships/tags" Target="../tags/tag255.xml"/><Relationship Id="rId20" Type="http://schemas.openxmlformats.org/officeDocument/2006/relationships/tags" Target="../tags/tag208.xml"/><Relationship Id="rId41" Type="http://schemas.openxmlformats.org/officeDocument/2006/relationships/tags" Target="../tags/tag229.xml"/><Relationship Id="rId54" Type="http://schemas.openxmlformats.org/officeDocument/2006/relationships/tags" Target="../tags/tag242.xml"/><Relationship Id="rId62" Type="http://schemas.openxmlformats.org/officeDocument/2006/relationships/tags" Target="../tags/tag250.xml"/><Relationship Id="rId70" Type="http://schemas.openxmlformats.org/officeDocument/2006/relationships/tags" Target="../tags/tag258.xml"/><Relationship Id="rId75" Type="http://schemas.openxmlformats.org/officeDocument/2006/relationships/image" Target="../media/image25.png"/><Relationship Id="rId1" Type="http://schemas.openxmlformats.org/officeDocument/2006/relationships/vmlDrawing" Target="../drawings/vmlDrawing6.vml"/><Relationship Id="rId6" Type="http://schemas.openxmlformats.org/officeDocument/2006/relationships/tags" Target="../tags/tag194.xml"/><Relationship Id="rId15" Type="http://schemas.openxmlformats.org/officeDocument/2006/relationships/tags" Target="../tags/tag203.xml"/><Relationship Id="rId23" Type="http://schemas.openxmlformats.org/officeDocument/2006/relationships/tags" Target="../tags/tag211.xml"/><Relationship Id="rId28" Type="http://schemas.openxmlformats.org/officeDocument/2006/relationships/tags" Target="../tags/tag216.xml"/><Relationship Id="rId36" Type="http://schemas.openxmlformats.org/officeDocument/2006/relationships/tags" Target="../tags/tag224.xml"/><Relationship Id="rId49" Type="http://schemas.openxmlformats.org/officeDocument/2006/relationships/tags" Target="../tags/tag237.xml"/><Relationship Id="rId57" Type="http://schemas.openxmlformats.org/officeDocument/2006/relationships/tags" Target="../tags/tag24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7" descr="Unknow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8475" y="0"/>
            <a:ext cx="9164638" cy="581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1449388" y="201613"/>
            <a:ext cx="8326437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Механизмы привлечения инвестиций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в региональные инновационные компании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420688" y="6042025"/>
            <a:ext cx="2887662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l">
              <a:spcBef>
                <a:spcPct val="0"/>
              </a:spcBef>
              <a:buClrTx/>
              <a:buSzTx/>
              <a:buFontTx/>
              <a:buNone/>
            </a:pPr>
            <a:r>
              <a:rPr lang="en-US" sz="1800" b="0" dirty="0" smtClean="0">
                <a:solidFill>
                  <a:srgbClr val="808080"/>
                </a:solidFill>
                <a:latin typeface="Arial" charset="0"/>
              </a:rPr>
              <a:t>10</a:t>
            </a:r>
            <a:r>
              <a:rPr lang="ru-RU" sz="1800" b="0" dirty="0" smtClean="0">
                <a:solidFill>
                  <a:srgbClr val="808080"/>
                </a:solidFill>
                <a:latin typeface="Arial" charset="0"/>
              </a:rPr>
              <a:t> </a:t>
            </a:r>
            <a:r>
              <a:rPr lang="ru-RU" sz="1800" b="0" dirty="0" smtClean="0">
                <a:solidFill>
                  <a:srgbClr val="808080"/>
                </a:solidFill>
                <a:latin typeface="Arial" charset="0"/>
              </a:rPr>
              <a:t>июня </a:t>
            </a:r>
            <a:r>
              <a:rPr lang="en-US" sz="1800" b="0" dirty="0">
                <a:solidFill>
                  <a:srgbClr val="808080"/>
                </a:solidFill>
                <a:latin typeface="Arial" charset="0"/>
              </a:rPr>
              <a:t>20</a:t>
            </a:r>
            <a:r>
              <a:rPr lang="ru-RU" sz="1800" b="0" dirty="0">
                <a:solidFill>
                  <a:srgbClr val="808080"/>
                </a:solidFill>
                <a:latin typeface="Arial" charset="0"/>
              </a:rPr>
              <a:t>10, г. Москва</a:t>
            </a:r>
          </a:p>
        </p:txBody>
      </p:sp>
      <p:pic>
        <p:nvPicPr>
          <p:cNvPr id="9221" name="Picture 8" descr="ve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368300"/>
            <a:ext cx="990600" cy="111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Rectangle 9"/>
          <p:cNvSpPr>
            <a:spLocks noChangeArrowheads="1"/>
          </p:cNvSpPr>
          <p:nvPr/>
        </p:nvSpPr>
        <p:spPr bwMode="auto">
          <a:xfrm>
            <a:off x="3581400" y="4746625"/>
            <a:ext cx="6267450" cy="1558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3600" tIns="46800" rIns="93600" bIns="46800">
            <a:spAutoFit/>
          </a:bodyPr>
          <a:lstStyle/>
          <a:p>
            <a:pPr algn="r">
              <a:spcBef>
                <a:spcPct val="0"/>
              </a:spcBef>
              <a:buClrTx/>
              <a:buSzTx/>
              <a:buFontTx/>
              <a:buNone/>
            </a:pPr>
            <a:r>
              <a:rPr lang="ru-RU">
                <a:solidFill>
                  <a:srgbClr val="333399"/>
                </a:solidFill>
              </a:rPr>
              <a:t>Юрина Элина Алексеевна</a:t>
            </a:r>
          </a:p>
          <a:p>
            <a:pPr algn="r">
              <a:spcBef>
                <a:spcPct val="0"/>
              </a:spcBef>
              <a:buClrTx/>
              <a:buSzTx/>
              <a:buFontTx/>
              <a:buNone/>
            </a:pPr>
            <a:endParaRPr lang="ru-RU">
              <a:solidFill>
                <a:srgbClr val="333399"/>
              </a:solidFill>
            </a:endParaRPr>
          </a:p>
          <a:p>
            <a:pPr algn="r">
              <a:spcBef>
                <a:spcPct val="0"/>
              </a:spcBef>
              <a:buClrTx/>
              <a:buSzTx/>
              <a:buFontTx/>
              <a:buNone/>
            </a:pPr>
            <a:r>
              <a:rPr lang="ru-RU" b="0">
                <a:solidFill>
                  <a:srgbClr val="333399"/>
                </a:solidFill>
              </a:rPr>
              <a:t>Руководитель Проектного офиса РИИ</a:t>
            </a:r>
            <a:r>
              <a:rPr lang="ru-RU" b="0">
                <a:solidFill>
                  <a:srgbClr val="333399"/>
                </a:solidFill>
                <a:latin typeface="Arial" charset="0"/>
              </a:rPr>
              <a:t> ЗАО ММВБ</a:t>
            </a:r>
          </a:p>
          <a:p>
            <a:pPr algn="r">
              <a:spcBef>
                <a:spcPct val="0"/>
              </a:spcBef>
              <a:buClrTx/>
              <a:buSzTx/>
              <a:buFontTx/>
              <a:buNone/>
            </a:pPr>
            <a:r>
              <a:rPr lang="ru-RU" b="0">
                <a:solidFill>
                  <a:srgbClr val="333399"/>
                </a:solidFill>
              </a:rPr>
              <a:t>Руководитель группы ГК</a:t>
            </a:r>
            <a:r>
              <a:rPr lang="ru-RU" b="0">
                <a:solidFill>
                  <a:srgbClr val="333399"/>
                </a:solidFill>
                <a:latin typeface="Arial" charset="0"/>
              </a:rPr>
              <a:t> </a:t>
            </a:r>
            <a:r>
              <a:rPr lang="ru-RU" b="0">
                <a:solidFill>
                  <a:srgbClr val="333399"/>
                </a:solidFill>
              </a:rPr>
              <a:t> «Роснанотех»</a:t>
            </a:r>
            <a:endParaRPr lang="en-US" b="0">
              <a:solidFill>
                <a:srgbClr val="333399"/>
              </a:solidFill>
            </a:endParaRPr>
          </a:p>
          <a:p>
            <a:pPr algn="r">
              <a:spcBef>
                <a:spcPct val="0"/>
              </a:spcBef>
              <a:buClrTx/>
              <a:buSzTx/>
              <a:buFontTx/>
              <a:buNone/>
            </a:pPr>
            <a:r>
              <a:rPr lang="ru-RU" b="0">
                <a:solidFill>
                  <a:srgbClr val="333399"/>
                </a:solidFill>
              </a:rPr>
              <a:t>Член - ответственный секретарь </a:t>
            </a:r>
          </a:p>
          <a:p>
            <a:pPr algn="r">
              <a:spcBef>
                <a:spcPct val="0"/>
              </a:spcBef>
              <a:buClrTx/>
              <a:buSzTx/>
              <a:buFontTx/>
              <a:buNone/>
            </a:pPr>
            <a:r>
              <a:rPr lang="ru-RU" b="0">
                <a:solidFill>
                  <a:srgbClr val="333399"/>
                </a:solidFill>
              </a:rPr>
              <a:t>Комитета – Экспертного совета  РИИ ММВБ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1911350" y="1328738"/>
            <a:ext cx="5927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>
              <a:spcBef>
                <a:spcPct val="0"/>
              </a:spcBef>
              <a:buClrTx/>
              <a:buSzTx/>
              <a:buFontTx/>
              <a:buNone/>
            </a:pPr>
            <a:r>
              <a:rPr lang="ru-RU" sz="3600">
                <a:solidFill>
                  <a:srgbClr val="CC3300"/>
                </a:solidFill>
                <a:latin typeface="Arial" charset="0"/>
              </a:rPr>
              <a:t>Спасибо за внимание!</a:t>
            </a:r>
            <a:endParaRPr lang="en-US" sz="3600">
              <a:solidFill>
                <a:srgbClr val="CC3300"/>
              </a:solidFill>
              <a:latin typeface="Arial" charset="0"/>
            </a:endParaRPr>
          </a:p>
        </p:txBody>
      </p:sp>
      <p:sp>
        <p:nvSpPr>
          <p:cNvPr id="12291" name="Text Box 4"/>
          <p:cNvSpPr txBox="1">
            <a:spLocks noChangeArrowheads="1"/>
          </p:cNvSpPr>
          <p:nvPr/>
        </p:nvSpPr>
        <p:spPr bwMode="auto">
          <a:xfrm>
            <a:off x="1733550" y="3389313"/>
            <a:ext cx="184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  <a:buClrTx/>
              <a:buSzTx/>
              <a:buFontTx/>
              <a:buNone/>
            </a:pPr>
            <a:endParaRPr lang="ru-RU" sz="2800">
              <a:latin typeface="Times New Roman" pitchFamily="18" charset="0"/>
            </a:endParaRPr>
          </a:p>
        </p:txBody>
      </p:sp>
      <p:sp>
        <p:nvSpPr>
          <p:cNvPr id="21" name="Номер слайда 5"/>
          <p:cNvSpPr txBox="1">
            <a:spLocks noGrp="1"/>
          </p:cNvSpPr>
          <p:nvPr>
            <p:custDataLst>
              <p:tags r:id="rId1"/>
            </p:custDataLst>
          </p:nvPr>
        </p:nvSpPr>
        <p:spPr bwMode="auto">
          <a:xfrm>
            <a:off x="7556500" y="6245225"/>
            <a:ext cx="23114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SzTx/>
              <a:buFontTx/>
              <a:buNone/>
              <a:defRPr/>
            </a:pPr>
            <a:fld id="{D4870434-CCCA-4202-9F41-6A10B8F185DA}" type="slidenum">
              <a:rPr lang="ru-RU" sz="1200">
                <a:solidFill>
                  <a:srgbClr val="004B96"/>
                </a:solidFill>
                <a:latin typeface="+mn-lt"/>
              </a:rPr>
              <a:pPr algn="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10</a:t>
            </a:fld>
            <a:endParaRPr lang="ru-RU" sz="1200">
              <a:solidFill>
                <a:srgbClr val="004B96"/>
              </a:solidFill>
              <a:latin typeface="+mn-lt"/>
            </a:endParaRPr>
          </a:p>
        </p:txBody>
      </p:sp>
      <p:sp>
        <p:nvSpPr>
          <p:cNvPr id="12293" name="Rectangle 3"/>
          <p:cNvSpPr>
            <a:spLocks noChangeArrowheads="1"/>
          </p:cNvSpPr>
          <p:nvPr/>
        </p:nvSpPr>
        <p:spPr bwMode="auto">
          <a:xfrm>
            <a:off x="661988" y="2052638"/>
            <a:ext cx="7410450" cy="431800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>
              <a:spcBef>
                <a:spcPct val="0"/>
              </a:spcBef>
              <a:buClrTx/>
              <a:buSzTx/>
              <a:buFontTx/>
              <a:buNone/>
            </a:pPr>
            <a:r>
              <a:rPr lang="ru-RU" sz="2800">
                <a:solidFill>
                  <a:schemeClr val="bg1"/>
                </a:solidFill>
                <a:latin typeface="Franklin Gothic Medium" pitchFamily="34" charset="0"/>
              </a:rPr>
              <a:t>Контакты:</a:t>
            </a:r>
          </a:p>
        </p:txBody>
      </p:sp>
      <p:sp>
        <p:nvSpPr>
          <p:cNvPr id="12294" name="Text Box 5"/>
          <p:cNvSpPr txBox="1">
            <a:spLocks noChangeArrowheads="1"/>
          </p:cNvSpPr>
          <p:nvPr/>
        </p:nvSpPr>
        <p:spPr bwMode="auto">
          <a:xfrm>
            <a:off x="112713" y="2636838"/>
            <a:ext cx="9793287" cy="277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  <a:buFontTx/>
              <a:buNone/>
            </a:pPr>
            <a:r>
              <a:rPr lang="ru-RU" sz="2400">
                <a:solidFill>
                  <a:srgbClr val="190BCB"/>
                </a:solidFill>
                <a:latin typeface="Franklin Gothic Medium" pitchFamily="34" charset="0"/>
              </a:rPr>
              <a:t>Юрина Элина Алексеевна</a:t>
            </a:r>
            <a:endParaRPr lang="en-US" sz="2400" b="0">
              <a:solidFill>
                <a:srgbClr val="190BCB"/>
              </a:solidFill>
              <a:latin typeface="Franklin Gothic Medium" pitchFamily="34" charset="0"/>
            </a:endParaRPr>
          </a:p>
          <a:p>
            <a:pPr algn="l">
              <a:spcBef>
                <a:spcPct val="0"/>
              </a:spcBef>
              <a:buClrTx/>
              <a:buSzTx/>
              <a:buFontTx/>
              <a:buNone/>
            </a:pPr>
            <a:r>
              <a:rPr lang="ru-RU" sz="2400" b="0">
                <a:solidFill>
                  <a:srgbClr val="190BCB"/>
                </a:solidFill>
                <a:latin typeface="Arial" charset="0"/>
              </a:rPr>
              <a:t>Руководитель Проектного офиса РИИ ЗАО ММВБ</a:t>
            </a:r>
          </a:p>
          <a:p>
            <a:pPr algn="l">
              <a:spcBef>
                <a:spcPct val="0"/>
              </a:spcBef>
              <a:buClrTx/>
              <a:buSzTx/>
              <a:buFontTx/>
              <a:buNone/>
            </a:pPr>
            <a:r>
              <a:rPr lang="ru-RU" sz="2400" b="0">
                <a:solidFill>
                  <a:srgbClr val="190BCB"/>
                </a:solidFill>
                <a:latin typeface="Arial" charset="0"/>
              </a:rPr>
              <a:t>Руководитель группы ГК  «Роснанотех»</a:t>
            </a:r>
          </a:p>
          <a:p>
            <a:pPr algn="l">
              <a:spcBef>
                <a:spcPct val="0"/>
              </a:spcBef>
              <a:buClrTx/>
              <a:buSzTx/>
              <a:buFontTx/>
              <a:buNone/>
            </a:pPr>
            <a:r>
              <a:rPr lang="ru-RU" sz="2400" b="0">
                <a:solidFill>
                  <a:srgbClr val="190BCB"/>
                </a:solidFill>
                <a:latin typeface="Arial" charset="0"/>
              </a:rPr>
              <a:t>Член - ответственный секретарь </a:t>
            </a:r>
          </a:p>
          <a:p>
            <a:pPr algn="l">
              <a:spcBef>
                <a:spcPct val="0"/>
              </a:spcBef>
              <a:buClrTx/>
              <a:buSzTx/>
              <a:buFontTx/>
              <a:buNone/>
            </a:pPr>
            <a:r>
              <a:rPr lang="ru-RU" sz="2400" b="0">
                <a:solidFill>
                  <a:srgbClr val="190BCB"/>
                </a:solidFill>
                <a:latin typeface="Arial" charset="0"/>
              </a:rPr>
              <a:t>Комитета – Экспертного совета  РИИ ММВБ</a:t>
            </a:r>
          </a:p>
          <a:p>
            <a:pPr algn="l">
              <a:spcBef>
                <a:spcPct val="0"/>
              </a:spcBef>
              <a:buClrTx/>
              <a:buSzTx/>
              <a:buFontTx/>
              <a:buNone/>
            </a:pPr>
            <a:endParaRPr lang="ru-RU" sz="800">
              <a:solidFill>
                <a:srgbClr val="190BCB"/>
              </a:solidFill>
              <a:latin typeface="Franklin Gothic Medium" pitchFamily="34" charset="0"/>
            </a:endParaRPr>
          </a:p>
          <a:p>
            <a:pPr algn="l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sz="2400" b="0">
                <a:solidFill>
                  <a:srgbClr val="190BCB"/>
                </a:solidFill>
                <a:latin typeface="Franklin Gothic Medium" pitchFamily="34" charset="0"/>
              </a:rPr>
              <a:t> </a:t>
            </a:r>
            <a:r>
              <a:rPr lang="ru-RU" sz="2400" b="0">
                <a:solidFill>
                  <a:srgbClr val="190BCB"/>
                </a:solidFill>
                <a:latin typeface="Franklin Gothic Medium" pitchFamily="34" charset="0"/>
              </a:rPr>
              <a:t>Тел.: (495) 542 4444 доб. </a:t>
            </a:r>
            <a:r>
              <a:rPr lang="ru-RU" sz="2400" b="0">
                <a:solidFill>
                  <a:srgbClr val="190BCB"/>
                </a:solidFill>
                <a:latin typeface="Arial" charset="0"/>
              </a:rPr>
              <a:t>1774, +7 (985) 970-0395</a:t>
            </a:r>
            <a:endParaRPr lang="ru-RU" sz="2400" b="0">
              <a:solidFill>
                <a:srgbClr val="190BCB"/>
              </a:solidFill>
              <a:latin typeface="Franklin Gothic Medium" pitchFamily="34" charset="0"/>
            </a:endParaRPr>
          </a:p>
          <a:p>
            <a:pPr algn="l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sz="2400" b="0">
                <a:solidFill>
                  <a:srgbClr val="190BCB"/>
                </a:solidFill>
                <a:latin typeface="Franklin Gothic Medium" pitchFamily="34" charset="0"/>
              </a:rPr>
              <a:t> E-mail: </a:t>
            </a:r>
            <a:r>
              <a:rPr lang="ru-RU" sz="2400" b="0">
                <a:solidFill>
                  <a:srgbClr val="190BCB"/>
                </a:solidFill>
                <a:latin typeface="Arial" charset="0"/>
                <a:hlinkClick r:id="rId3"/>
              </a:rPr>
              <a:t>Elina.Yurina@rusnano.com</a:t>
            </a:r>
            <a:r>
              <a:rPr lang="ru-RU" sz="2400" b="0">
                <a:solidFill>
                  <a:srgbClr val="190BCB"/>
                </a:solidFill>
                <a:latin typeface="Arial" charset="0"/>
              </a:rPr>
              <a:t>, </a:t>
            </a:r>
            <a:r>
              <a:rPr lang="en-US" sz="2400" b="0">
                <a:solidFill>
                  <a:srgbClr val="190BCB"/>
                </a:solidFill>
                <a:latin typeface="Arial" charset="0"/>
                <a:hlinkClick r:id="rId4"/>
              </a:rPr>
              <a:t>yurina@micex.com</a:t>
            </a:r>
            <a:r>
              <a:rPr lang="en-US" sz="2400" b="0">
                <a:solidFill>
                  <a:srgbClr val="190BCB"/>
                </a:solidFill>
                <a:latin typeface="Arial" charset="0"/>
              </a:rPr>
              <a:t> </a:t>
            </a:r>
            <a:endParaRPr lang="ru-RU" sz="2400" b="0">
              <a:solidFill>
                <a:srgbClr val="190BCB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Номер слайда 5"/>
          <p:cNvSpPr txBox="1">
            <a:spLocks noGrp="1"/>
          </p:cNvSpPr>
          <p:nvPr/>
        </p:nvSpPr>
        <p:spPr bwMode="auto">
          <a:xfrm>
            <a:off x="7556500" y="6245225"/>
            <a:ext cx="23114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SzTx/>
              <a:buFontTx/>
              <a:buNone/>
              <a:defRPr/>
            </a:pPr>
            <a:fld id="{EFC137A3-0DA1-4725-B3AC-04B46FE9C05D}" type="slidenum">
              <a:rPr lang="ru-RU" sz="1200">
                <a:solidFill>
                  <a:srgbClr val="004B96"/>
                </a:solidFill>
                <a:latin typeface="+mn-lt"/>
              </a:rPr>
              <a:pPr algn="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2</a:t>
            </a:fld>
            <a:endParaRPr lang="ru-RU" sz="1200">
              <a:solidFill>
                <a:srgbClr val="004B96"/>
              </a:solidFill>
              <a:latin typeface="+mn-lt"/>
            </a:endParaRP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79425" y="914400"/>
            <a:ext cx="7727950" cy="438150"/>
          </a:xfrm>
        </p:spPr>
        <p:txBody>
          <a:bodyPr/>
          <a:lstStyle/>
          <a:p>
            <a:r>
              <a:rPr lang="ru-RU" sz="2000" smtClean="0"/>
              <a:t>РИИ ММВБ и основные участники</a:t>
            </a:r>
          </a:p>
        </p:txBody>
      </p:sp>
      <p:sp>
        <p:nvSpPr>
          <p:cNvPr id="10244" name="Rectangle 53"/>
          <p:cNvSpPr>
            <a:spLocks noChangeArrowheads="1"/>
          </p:cNvSpPr>
          <p:nvPr/>
        </p:nvSpPr>
        <p:spPr bwMode="auto">
          <a:xfrm>
            <a:off x="382588" y="1673225"/>
            <a:ext cx="2132012" cy="579438"/>
          </a:xfrm>
          <a:prstGeom prst="rect">
            <a:avLst/>
          </a:prstGeom>
          <a:solidFill>
            <a:srgbClr val="3C5D9E"/>
          </a:solidFill>
          <a:ln w="9525">
            <a:noFill/>
            <a:miter lim="800000"/>
            <a:headEnd/>
            <a:tailEnd/>
          </a:ln>
        </p:spPr>
        <p:txBody>
          <a:bodyPr lIns="93600" tIns="46800" rIns="93600" bIns="46800" anchor="ctr">
            <a:spAutoFit/>
          </a:bodyPr>
          <a:lstStyle/>
          <a:p>
            <a:pPr algn="l">
              <a:spcBef>
                <a:spcPct val="0"/>
              </a:spcBef>
              <a:buClrTx/>
              <a:buSzTx/>
              <a:buFontTx/>
              <a:buNone/>
            </a:pPr>
            <a:r>
              <a:rPr lang="ru-RU" sz="1400" b="0">
                <a:solidFill>
                  <a:schemeClr val="bg1"/>
                </a:solidFill>
              </a:rPr>
              <a:t>Ключевые инвесторы</a:t>
            </a:r>
            <a:r>
              <a:rPr lang="ru-RU" sz="3200" b="0">
                <a:latin typeface="Times New Roman" pitchFamily="18" charset="0"/>
              </a:rPr>
              <a:t> </a:t>
            </a:r>
          </a:p>
        </p:txBody>
      </p:sp>
      <p:sp>
        <p:nvSpPr>
          <p:cNvPr id="10245" name="Rectangle 56"/>
          <p:cNvSpPr>
            <a:spLocks noChangeArrowheads="1"/>
          </p:cNvSpPr>
          <p:nvPr/>
        </p:nvSpPr>
        <p:spPr bwMode="auto">
          <a:xfrm>
            <a:off x="374650" y="2400300"/>
            <a:ext cx="2105025" cy="517525"/>
          </a:xfrm>
          <a:prstGeom prst="rect">
            <a:avLst/>
          </a:prstGeom>
          <a:solidFill>
            <a:srgbClr val="B4CBE6"/>
          </a:solidFill>
          <a:ln w="9525" algn="ctr">
            <a:noFill/>
            <a:miter lim="800000"/>
            <a:headEnd/>
            <a:tailEnd/>
          </a:ln>
        </p:spPr>
        <p:txBody>
          <a:bodyPr lIns="93600" tIns="46800" rIns="93600" bIns="46800" anchor="ctr">
            <a:spAutoFit/>
          </a:bodyPr>
          <a:lstStyle/>
          <a:p>
            <a:pPr algn="l">
              <a:spcBef>
                <a:spcPct val="0"/>
              </a:spcBef>
              <a:buClrTx/>
              <a:buSzTx/>
              <a:buFontTx/>
              <a:buNone/>
            </a:pPr>
            <a:r>
              <a:rPr lang="ru-RU" sz="1400" b="0">
                <a:solidFill>
                  <a:srgbClr val="000000"/>
                </a:solidFill>
              </a:rPr>
              <a:t>Фонды прямых и венчурных инвестиций</a:t>
            </a:r>
          </a:p>
        </p:txBody>
      </p:sp>
      <p:sp>
        <p:nvSpPr>
          <p:cNvPr id="10246" name="Rectangle 57"/>
          <p:cNvSpPr>
            <a:spLocks noChangeArrowheads="1"/>
          </p:cNvSpPr>
          <p:nvPr/>
        </p:nvSpPr>
        <p:spPr bwMode="auto">
          <a:xfrm>
            <a:off x="369888" y="3022600"/>
            <a:ext cx="2098675" cy="517525"/>
          </a:xfrm>
          <a:prstGeom prst="rect">
            <a:avLst/>
          </a:prstGeom>
          <a:solidFill>
            <a:srgbClr val="B4CBE6"/>
          </a:solidFill>
          <a:ln w="9525" algn="ctr">
            <a:noFill/>
            <a:miter lim="800000"/>
            <a:headEnd/>
            <a:tailEnd/>
          </a:ln>
        </p:spPr>
        <p:txBody>
          <a:bodyPr lIns="93600" tIns="46800" rIns="93600" bIns="46800" anchor="ctr">
            <a:spAutoFit/>
          </a:bodyPr>
          <a:lstStyle/>
          <a:p>
            <a:pPr algn="l">
              <a:spcBef>
                <a:spcPct val="0"/>
              </a:spcBef>
              <a:buClrTx/>
              <a:buSzTx/>
              <a:buFontTx/>
              <a:buNone/>
            </a:pPr>
            <a:r>
              <a:rPr lang="ru-RU" sz="1400" b="0">
                <a:solidFill>
                  <a:srgbClr val="000000"/>
                </a:solidFill>
              </a:rPr>
              <a:t>Квалифицированные частные инвесторы</a:t>
            </a:r>
          </a:p>
        </p:txBody>
      </p:sp>
      <p:sp>
        <p:nvSpPr>
          <p:cNvPr id="10247" name="Rectangle 58"/>
          <p:cNvSpPr>
            <a:spLocks noChangeArrowheads="1"/>
          </p:cNvSpPr>
          <p:nvPr/>
        </p:nvSpPr>
        <p:spPr bwMode="auto">
          <a:xfrm>
            <a:off x="385763" y="3687763"/>
            <a:ext cx="2066925" cy="517525"/>
          </a:xfrm>
          <a:prstGeom prst="rect">
            <a:avLst/>
          </a:prstGeom>
          <a:solidFill>
            <a:srgbClr val="B4CBE6"/>
          </a:solidFill>
          <a:ln w="9525" algn="ctr">
            <a:noFill/>
            <a:miter lim="800000"/>
            <a:headEnd/>
            <a:tailEnd/>
          </a:ln>
        </p:spPr>
        <p:txBody>
          <a:bodyPr lIns="93600" tIns="46800" rIns="93600" bIns="46800" anchor="ctr">
            <a:spAutoFit/>
          </a:bodyPr>
          <a:lstStyle/>
          <a:p>
            <a:pPr algn="l">
              <a:spcBef>
                <a:spcPct val="0"/>
              </a:spcBef>
              <a:buClrTx/>
              <a:buSzTx/>
              <a:buFontTx/>
              <a:buNone/>
            </a:pPr>
            <a:r>
              <a:rPr lang="ru-RU" sz="1400" b="0">
                <a:solidFill>
                  <a:srgbClr val="000000"/>
                </a:solidFill>
              </a:rPr>
              <a:t>Хедж фонды</a:t>
            </a:r>
          </a:p>
          <a:p>
            <a:pPr algn="l">
              <a:spcBef>
                <a:spcPct val="0"/>
              </a:spcBef>
              <a:buClrTx/>
              <a:buSzTx/>
              <a:buFontTx/>
              <a:buNone/>
            </a:pPr>
            <a:endParaRPr lang="ru-RU" sz="1400" b="0">
              <a:solidFill>
                <a:srgbClr val="000000"/>
              </a:solidFill>
            </a:endParaRPr>
          </a:p>
        </p:txBody>
      </p:sp>
      <p:sp>
        <p:nvSpPr>
          <p:cNvPr id="10248" name="Rectangle 64"/>
          <p:cNvSpPr>
            <a:spLocks noChangeArrowheads="1"/>
          </p:cNvSpPr>
          <p:nvPr/>
        </p:nvSpPr>
        <p:spPr bwMode="auto">
          <a:xfrm>
            <a:off x="6027738" y="2033588"/>
            <a:ext cx="3621087" cy="1004887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</p:spPr>
        <p:txBody>
          <a:bodyPr lIns="93600" tIns="46800" rIns="93600" bIns="46800">
            <a:spAutoFit/>
          </a:bodyPr>
          <a:lstStyle/>
          <a:p>
            <a:pPr algn="l">
              <a:buClrTx/>
              <a:buSzTx/>
              <a:buFontTx/>
              <a:buNone/>
            </a:pPr>
            <a:r>
              <a:rPr lang="ru-RU" sz="1200" b="0"/>
              <a:t>Проведение частного, внебиржевого размещения </a:t>
            </a:r>
            <a:r>
              <a:rPr lang="en-US" sz="1200" b="0"/>
              <a:t>c</a:t>
            </a:r>
            <a:r>
              <a:rPr lang="ru-RU" sz="1200" b="0"/>
              <a:t> использованием информационного </a:t>
            </a:r>
            <a:r>
              <a:rPr lang="en-US" sz="1200" b="0"/>
              <a:t>board</a:t>
            </a:r>
            <a:r>
              <a:rPr lang="ru-RU" sz="1200" b="0"/>
              <a:t>, Биржа и листинговый агент помогают эмитенту организовать взаимодействие с потенциальным инвестором.</a:t>
            </a:r>
          </a:p>
        </p:txBody>
      </p:sp>
      <p:sp>
        <p:nvSpPr>
          <p:cNvPr id="10249" name="Rectangle 69"/>
          <p:cNvSpPr>
            <a:spLocks noChangeArrowheads="1"/>
          </p:cNvSpPr>
          <p:nvPr/>
        </p:nvSpPr>
        <p:spPr bwMode="auto">
          <a:xfrm>
            <a:off x="6057900" y="4854575"/>
            <a:ext cx="3614738" cy="1004888"/>
          </a:xfrm>
          <a:prstGeom prst="rect">
            <a:avLst/>
          </a:prstGeom>
          <a:solidFill>
            <a:srgbClr val="EAEAEA"/>
          </a:solidFill>
          <a:ln w="9525" algn="ctr">
            <a:noFill/>
            <a:miter lim="800000"/>
            <a:headEnd/>
            <a:tailEnd/>
          </a:ln>
        </p:spPr>
        <p:txBody>
          <a:bodyPr lIns="93600" tIns="46800" rIns="93600" bIns="46800">
            <a:spAutoFit/>
          </a:bodyPr>
          <a:lstStyle/>
          <a:p>
            <a:pPr algn="l">
              <a:buClrTx/>
              <a:buSzTx/>
              <a:buFontTx/>
              <a:buNone/>
            </a:pPr>
            <a:r>
              <a:rPr lang="ru-RU" sz="1200" b="0"/>
              <a:t>проведение публичного размещения акций (IPO) по классической схеме в секторе ИРК 1 или на основном рынке с использованием биржевых механизмов (сбор заявок, аукцион и пр.). </a:t>
            </a:r>
          </a:p>
        </p:txBody>
      </p:sp>
      <p:sp>
        <p:nvSpPr>
          <p:cNvPr id="10250" name="Rectangle 91"/>
          <p:cNvSpPr>
            <a:spLocks noChangeArrowheads="1"/>
          </p:cNvSpPr>
          <p:nvPr/>
        </p:nvSpPr>
        <p:spPr bwMode="auto">
          <a:xfrm>
            <a:off x="387350" y="4314825"/>
            <a:ext cx="2060575" cy="730250"/>
          </a:xfrm>
          <a:prstGeom prst="rect">
            <a:avLst/>
          </a:prstGeom>
          <a:solidFill>
            <a:srgbClr val="B4CBE6"/>
          </a:solidFill>
          <a:ln w="9525" algn="ctr">
            <a:noFill/>
            <a:miter lim="800000"/>
            <a:headEnd/>
            <a:tailEnd/>
          </a:ln>
        </p:spPr>
        <p:txBody>
          <a:bodyPr lIns="93600" tIns="46800" rIns="93600" bIns="46800" anchor="ctr">
            <a:spAutoFit/>
          </a:bodyPr>
          <a:lstStyle/>
          <a:p>
            <a:pPr algn="l">
              <a:spcBef>
                <a:spcPct val="0"/>
              </a:spcBef>
              <a:buClrTx/>
              <a:buSzTx/>
              <a:buFontTx/>
              <a:buNone/>
            </a:pPr>
            <a:r>
              <a:rPr lang="ru-RU" sz="1400" b="0">
                <a:solidFill>
                  <a:srgbClr val="000000"/>
                </a:solidFill>
              </a:rPr>
              <a:t>Государственные фонды и институты развития</a:t>
            </a:r>
          </a:p>
        </p:txBody>
      </p:sp>
      <p:sp>
        <p:nvSpPr>
          <p:cNvPr id="10251" name="Oval 95"/>
          <p:cNvSpPr>
            <a:spLocks noChangeArrowheads="1"/>
          </p:cNvSpPr>
          <p:nvPr/>
        </p:nvSpPr>
        <p:spPr bwMode="auto">
          <a:xfrm>
            <a:off x="2551113" y="3013075"/>
            <a:ext cx="3330575" cy="2673350"/>
          </a:xfrm>
          <a:prstGeom prst="ellipse">
            <a:avLst/>
          </a:prstGeom>
          <a:solidFill>
            <a:srgbClr val="CCFFCC"/>
          </a:solidFill>
          <a:ln w="9525">
            <a:noFill/>
            <a:round/>
            <a:headEnd/>
            <a:tailEnd/>
          </a:ln>
        </p:spPr>
        <p:txBody>
          <a:bodyPr lIns="93600" tIns="46800" rIns="93600" bIns="46800" anchor="ctr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sz="12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sz="12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sz="12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sz="1200"/>
          </a:p>
          <a:p>
            <a:pPr algn="l">
              <a:spcBef>
                <a:spcPct val="0"/>
              </a:spcBef>
              <a:buClrTx/>
              <a:buSzTx/>
              <a:buFontTx/>
              <a:buNone/>
            </a:pPr>
            <a:endParaRPr lang="ru-RU" sz="1200" b="0"/>
          </a:p>
          <a:p>
            <a:pPr algn="l">
              <a:spcBef>
                <a:spcPct val="0"/>
              </a:spcBef>
              <a:buClrTx/>
              <a:buSzTx/>
              <a:buFontTx/>
              <a:buNone/>
            </a:pPr>
            <a:r>
              <a:rPr lang="ru-RU" sz="1200" b="0"/>
              <a:t> </a:t>
            </a:r>
          </a:p>
          <a:p>
            <a:pPr algn="l">
              <a:spcBef>
                <a:spcPct val="0"/>
              </a:spcBef>
              <a:buClrTx/>
              <a:buSzTx/>
              <a:buFontTx/>
              <a:buChar char="•"/>
            </a:pPr>
            <a:endParaRPr lang="ru-RU" sz="1200" b="0"/>
          </a:p>
          <a:p>
            <a:pPr algn="l">
              <a:spcBef>
                <a:spcPct val="0"/>
              </a:spcBef>
              <a:buClrTx/>
              <a:buSzTx/>
              <a:buFontTx/>
              <a:buChar char="•"/>
            </a:pPr>
            <a:endParaRPr lang="ru-RU" sz="1200" b="0"/>
          </a:p>
          <a:p>
            <a:pPr algn="l">
              <a:spcBef>
                <a:spcPct val="0"/>
              </a:spcBef>
              <a:buClrTx/>
              <a:buSzTx/>
              <a:buFontTx/>
              <a:buChar char="•"/>
            </a:pPr>
            <a:endParaRPr lang="ru-RU" sz="1200" b="0"/>
          </a:p>
          <a:p>
            <a:pPr algn="l">
              <a:spcBef>
                <a:spcPct val="0"/>
              </a:spcBef>
              <a:buClrTx/>
              <a:buSzTx/>
              <a:buFontTx/>
              <a:buNone/>
            </a:pPr>
            <a:endParaRPr lang="ru-RU" sz="1200" b="0"/>
          </a:p>
        </p:txBody>
      </p:sp>
      <p:sp>
        <p:nvSpPr>
          <p:cNvPr id="10252" name="Rectangle 100"/>
          <p:cNvSpPr>
            <a:spLocks noChangeArrowheads="1"/>
          </p:cNvSpPr>
          <p:nvPr/>
        </p:nvSpPr>
        <p:spPr bwMode="auto">
          <a:xfrm>
            <a:off x="2838450" y="1430338"/>
            <a:ext cx="2830513" cy="581025"/>
          </a:xfrm>
          <a:prstGeom prst="rect">
            <a:avLst/>
          </a:prstGeom>
          <a:solidFill>
            <a:srgbClr val="CCFFCC"/>
          </a:solidFill>
          <a:ln w="9525" algn="ctr">
            <a:noFill/>
            <a:miter lim="800000"/>
            <a:headEnd/>
            <a:tailEnd/>
          </a:ln>
        </p:spPr>
        <p:txBody>
          <a:bodyPr lIns="93600" tIns="46800" rIns="93600" bIns="46800" anchor="ctr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b="0"/>
              <a:t>Координационный Совет РИИ ММВБ</a:t>
            </a:r>
          </a:p>
        </p:txBody>
      </p:sp>
      <p:sp>
        <p:nvSpPr>
          <p:cNvPr id="10253" name="Rectangle 112"/>
          <p:cNvSpPr>
            <a:spLocks noChangeArrowheads="1"/>
          </p:cNvSpPr>
          <p:nvPr/>
        </p:nvSpPr>
        <p:spPr bwMode="auto">
          <a:xfrm>
            <a:off x="387350" y="5189538"/>
            <a:ext cx="2062163" cy="517525"/>
          </a:xfrm>
          <a:prstGeom prst="rect">
            <a:avLst/>
          </a:prstGeom>
          <a:solidFill>
            <a:srgbClr val="B4CBE6"/>
          </a:solidFill>
          <a:ln w="9525" algn="ctr">
            <a:noFill/>
            <a:miter lim="800000"/>
            <a:headEnd/>
            <a:tailEnd/>
          </a:ln>
        </p:spPr>
        <p:txBody>
          <a:bodyPr lIns="93600" tIns="46800" rIns="93600" bIns="46800" anchor="ctr">
            <a:spAutoFit/>
          </a:bodyPr>
          <a:lstStyle/>
          <a:p>
            <a:pPr algn="l">
              <a:spcBef>
                <a:spcPct val="0"/>
              </a:spcBef>
              <a:buClrTx/>
              <a:buSzTx/>
              <a:buFontTx/>
              <a:buNone/>
            </a:pPr>
            <a:r>
              <a:rPr lang="ru-RU" sz="1400" b="0">
                <a:solidFill>
                  <a:srgbClr val="000000"/>
                </a:solidFill>
              </a:rPr>
              <a:t>НПФ, страховые компании </a:t>
            </a:r>
          </a:p>
        </p:txBody>
      </p:sp>
      <p:sp>
        <p:nvSpPr>
          <p:cNvPr id="10254" name="Rectangle 113"/>
          <p:cNvSpPr>
            <a:spLocks noChangeArrowheads="1"/>
          </p:cNvSpPr>
          <p:nvPr/>
        </p:nvSpPr>
        <p:spPr bwMode="auto">
          <a:xfrm>
            <a:off x="2762250" y="5911850"/>
            <a:ext cx="2832100" cy="336550"/>
          </a:xfrm>
          <a:prstGeom prst="rect">
            <a:avLst/>
          </a:prstGeom>
          <a:solidFill>
            <a:srgbClr val="CCFFCC"/>
          </a:solidFill>
          <a:ln w="9525" algn="ctr">
            <a:noFill/>
            <a:miter lim="800000"/>
            <a:headEnd/>
            <a:tailEnd/>
          </a:ln>
        </p:spPr>
        <p:txBody>
          <a:bodyPr lIns="93600" tIns="46800" rIns="93600" bIns="46800" anchor="ctr">
            <a:spAutoFit/>
          </a:bodyPr>
          <a:lstStyle/>
          <a:p>
            <a:pPr algn="l">
              <a:spcBef>
                <a:spcPct val="0"/>
              </a:spcBef>
              <a:buClrTx/>
              <a:buSzTx/>
              <a:buFontTx/>
              <a:buNone/>
            </a:pPr>
            <a:r>
              <a:rPr lang="ru-RU" b="0"/>
              <a:t>Листинговые агенты</a:t>
            </a:r>
          </a:p>
        </p:txBody>
      </p:sp>
      <p:sp>
        <p:nvSpPr>
          <p:cNvPr id="10255" name="Rectangle 114"/>
          <p:cNvSpPr>
            <a:spLocks noChangeArrowheads="1"/>
          </p:cNvSpPr>
          <p:nvPr/>
        </p:nvSpPr>
        <p:spPr bwMode="auto">
          <a:xfrm>
            <a:off x="6019800" y="1666875"/>
            <a:ext cx="3546475" cy="304800"/>
          </a:xfrm>
          <a:prstGeom prst="rect">
            <a:avLst/>
          </a:prstGeom>
          <a:solidFill>
            <a:srgbClr val="3C5D9E"/>
          </a:solidFill>
          <a:ln w="9525" algn="ctr">
            <a:noFill/>
            <a:miter lim="800000"/>
            <a:headEnd/>
            <a:tailEnd/>
          </a:ln>
        </p:spPr>
        <p:txBody>
          <a:bodyPr lIns="93600" tIns="46800" rIns="93600" bIns="46800" anchor="ctr">
            <a:spAutoFit/>
          </a:bodyPr>
          <a:lstStyle/>
          <a:p>
            <a:pPr algn="l">
              <a:spcBef>
                <a:spcPct val="0"/>
              </a:spcBef>
              <a:buClrTx/>
              <a:buSzTx/>
              <a:buFontTx/>
              <a:buNone/>
            </a:pPr>
            <a:r>
              <a:rPr lang="ru-RU" sz="1400" b="0">
                <a:solidFill>
                  <a:schemeClr val="bg1"/>
                </a:solidFill>
              </a:rPr>
              <a:t>Механизмы привлечения инвестиций</a:t>
            </a:r>
            <a:endParaRPr lang="ru-RU" sz="1400" b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0256" name="Oval 117"/>
          <p:cNvSpPr>
            <a:spLocks noChangeArrowheads="1"/>
          </p:cNvSpPr>
          <p:nvPr/>
        </p:nvSpPr>
        <p:spPr bwMode="auto">
          <a:xfrm>
            <a:off x="2701925" y="3462338"/>
            <a:ext cx="1468438" cy="1125537"/>
          </a:xfrm>
          <a:prstGeom prst="ellipse">
            <a:avLst/>
          </a:prstGeom>
          <a:solidFill>
            <a:srgbClr val="B4CBE6"/>
          </a:solidFill>
          <a:ln w="9525" algn="ctr">
            <a:noFill/>
            <a:round/>
            <a:headEnd/>
            <a:tailEnd/>
          </a:ln>
        </p:spPr>
        <p:txBody>
          <a:bodyPr lIns="93600" tIns="46800" rIns="93600" bIns="46800" anchor="ctr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sz="1200" b="0">
                <a:latin typeface="Arial" charset="0"/>
              </a:rPr>
              <a:t>ИРК 1 (для относительно зрелых компаний)</a:t>
            </a:r>
          </a:p>
        </p:txBody>
      </p:sp>
      <p:sp>
        <p:nvSpPr>
          <p:cNvPr id="10257" name="Oval 118"/>
          <p:cNvSpPr>
            <a:spLocks noChangeArrowheads="1"/>
          </p:cNvSpPr>
          <p:nvPr/>
        </p:nvSpPr>
        <p:spPr bwMode="auto">
          <a:xfrm>
            <a:off x="4187825" y="3476625"/>
            <a:ext cx="1531938" cy="1125538"/>
          </a:xfrm>
          <a:prstGeom prst="ellipse">
            <a:avLst/>
          </a:prstGeom>
          <a:solidFill>
            <a:srgbClr val="B4CBE6"/>
          </a:solidFill>
          <a:ln w="9525" algn="ctr">
            <a:noFill/>
            <a:round/>
            <a:headEnd/>
            <a:tailEnd/>
          </a:ln>
        </p:spPr>
        <p:txBody>
          <a:bodyPr lIns="93600" tIns="46800" rIns="93600" bIns="46800" anchor="ctr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sz="1200" b="0">
                <a:latin typeface="Arial" charset="0"/>
              </a:rPr>
              <a:t>ИРК 2(для молодых компаний)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sz="1200" b="0">
              <a:latin typeface="Arial" charset="0"/>
            </a:endParaRPr>
          </a:p>
        </p:txBody>
      </p:sp>
      <p:sp>
        <p:nvSpPr>
          <p:cNvPr id="10258" name="Oval 119"/>
          <p:cNvSpPr>
            <a:spLocks noChangeArrowheads="1"/>
          </p:cNvSpPr>
          <p:nvPr/>
        </p:nvSpPr>
        <p:spPr bwMode="auto">
          <a:xfrm>
            <a:off x="3416300" y="4548188"/>
            <a:ext cx="1593850" cy="866775"/>
          </a:xfrm>
          <a:prstGeom prst="ellipse">
            <a:avLst/>
          </a:prstGeom>
          <a:solidFill>
            <a:srgbClr val="B4CBE6"/>
          </a:solidFill>
          <a:ln w="9525" algn="ctr">
            <a:noFill/>
            <a:round/>
            <a:headEnd/>
            <a:tailEnd/>
          </a:ln>
        </p:spPr>
        <p:txBody>
          <a:bodyPr lIns="93600" tIns="46800" rIns="93600" bIns="46800" anchor="ctr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sz="1200" b="0">
                <a:latin typeface="Arial" charset="0"/>
              </a:rPr>
              <a:t>Непубличные компании - </a:t>
            </a:r>
            <a:r>
              <a:rPr lang="en-US" sz="1200" b="0">
                <a:latin typeface="Arial" charset="0"/>
              </a:rPr>
              <a:t>board</a:t>
            </a:r>
            <a:endParaRPr lang="ru-RU" sz="1200" b="0">
              <a:latin typeface="Arial" charset="0"/>
            </a:endParaRPr>
          </a:p>
        </p:txBody>
      </p:sp>
      <p:sp>
        <p:nvSpPr>
          <p:cNvPr id="10259" name="Rectangle 122"/>
          <p:cNvSpPr>
            <a:spLocks noChangeArrowheads="1"/>
          </p:cNvSpPr>
          <p:nvPr/>
        </p:nvSpPr>
        <p:spPr bwMode="auto">
          <a:xfrm>
            <a:off x="6021388" y="3422650"/>
            <a:ext cx="3529012" cy="118745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</p:spPr>
        <p:txBody>
          <a:bodyPr lIns="93600" tIns="46800" rIns="93600" bIns="46800">
            <a:spAutoFit/>
          </a:bodyPr>
          <a:lstStyle/>
          <a:p>
            <a:pPr algn="l">
              <a:buClrTx/>
              <a:buSzTx/>
              <a:buFontTx/>
              <a:buNone/>
            </a:pPr>
            <a:r>
              <a:rPr lang="ru-RU" sz="1200" b="0"/>
              <a:t>Размещение проводится на бирже, с использованием биржевого листинга (котировальный лист И2) в специальном  режиме переговорных сделок для квалифицированных инвесторов в Секторе ИРК 2 (площадка частных размещений)</a:t>
            </a:r>
          </a:p>
        </p:txBody>
      </p:sp>
      <p:sp>
        <p:nvSpPr>
          <p:cNvPr id="10260" name="Rectangle 123"/>
          <p:cNvSpPr>
            <a:spLocks noChangeArrowheads="1"/>
          </p:cNvSpPr>
          <p:nvPr/>
        </p:nvSpPr>
        <p:spPr bwMode="auto">
          <a:xfrm>
            <a:off x="2800350" y="2284413"/>
            <a:ext cx="2868613" cy="457200"/>
          </a:xfrm>
          <a:prstGeom prst="rect">
            <a:avLst/>
          </a:prstGeom>
          <a:solidFill>
            <a:srgbClr val="CCFFCC"/>
          </a:solidFill>
          <a:ln w="9525" algn="ctr">
            <a:noFill/>
            <a:miter lim="800000"/>
            <a:headEnd/>
            <a:tailEnd/>
          </a:ln>
        </p:spPr>
        <p:txBody>
          <a:bodyPr lIns="93600" tIns="46800" rIns="93600" bIns="46800" anchor="ctr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sz="1200" b="0"/>
              <a:t>Комитет по прямым и венчурным инвестициям</a:t>
            </a:r>
          </a:p>
        </p:txBody>
      </p:sp>
      <p:sp>
        <p:nvSpPr>
          <p:cNvPr id="22" name="Прямоугольник 21"/>
          <p:cNvSpPr/>
          <p:nvPr/>
        </p:nvSpPr>
        <p:spPr bwMode="auto">
          <a:xfrm>
            <a:off x="0" y="168275"/>
            <a:ext cx="9702800" cy="463550"/>
          </a:xfrm>
          <a:prstGeom prst="rect">
            <a:avLst/>
          </a:prstGeom>
          <a:solidFill>
            <a:schemeClr val="accent3"/>
          </a:solidFill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3600" tIns="46800" rIns="93600" bIns="46800" anchor="ctr">
            <a:spAutoFit/>
          </a:bodyPr>
          <a:lstStyle/>
          <a:p>
            <a:pPr algn="l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sz="2400">
                <a:solidFill>
                  <a:srgbClr val="E3BC92"/>
                </a:solidFill>
                <a:latin typeface="Arial" charset="0"/>
                <a:cs typeface="Arial" charset="0"/>
              </a:rPr>
              <a:t>Рынок инноваций и инвестиций ММВБ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Rectangle 11" hidden="1"/>
          <p:cNvGraphicFramePr>
            <a:graphicFrameLocks/>
          </p:cNvGraphicFramePr>
          <p:nvPr/>
        </p:nvGraphicFramePr>
        <p:xfrm>
          <a:off x="0" y="0"/>
          <a:ext cx="158750" cy="158750"/>
        </p:xfrm>
        <a:graphic>
          <a:graphicData uri="http://schemas.openxmlformats.org/presentationml/2006/ole">
            <p:oleObj spid="_x0000_s1026" r:id="rId11" imgW="0" imgH="0" progId="">
              <p:embed/>
            </p:oleObj>
          </a:graphicData>
        </a:graphic>
      </p:graphicFrame>
      <p:sp>
        <p:nvSpPr>
          <p:cNvPr id="1027" name="Rectangle 1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3554413"/>
            <a:ext cx="9906000" cy="280035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spcBef>
                <a:spcPct val="0"/>
              </a:spcBef>
              <a:buClrTx/>
              <a:buSzTx/>
              <a:buFontTx/>
              <a:buNone/>
            </a:pPr>
            <a:endParaRPr lang="ru-RU" sz="2400">
              <a:solidFill>
                <a:schemeClr val="bg1"/>
              </a:solidFill>
            </a:endParaRPr>
          </a:p>
        </p:txBody>
      </p:sp>
      <p:sp>
        <p:nvSpPr>
          <p:cNvPr id="21" name="Номер слайда 5"/>
          <p:cNvSpPr txBox="1">
            <a:spLocks noGrp="1"/>
          </p:cNvSpPr>
          <p:nvPr>
            <p:custDataLst>
              <p:tags r:id="rId3"/>
            </p:custDataLst>
          </p:nvPr>
        </p:nvSpPr>
        <p:spPr bwMode="auto">
          <a:xfrm>
            <a:off x="7556500" y="6245225"/>
            <a:ext cx="23114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SzTx/>
              <a:buFontTx/>
              <a:buNone/>
              <a:defRPr/>
            </a:pPr>
            <a:fld id="{D1D9120D-923B-4118-B98A-D11DA6CA2CDE}" type="slidenum">
              <a:rPr lang="ru-RU" sz="1200">
                <a:solidFill>
                  <a:srgbClr val="004B96"/>
                </a:solidFill>
                <a:latin typeface="+mn-lt"/>
              </a:rPr>
              <a:pPr algn="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3</a:t>
            </a:fld>
            <a:endParaRPr lang="ru-RU" sz="1200">
              <a:solidFill>
                <a:srgbClr val="004B96"/>
              </a:solidFill>
              <a:latin typeface="+mn-lt"/>
            </a:endParaRPr>
          </a:p>
        </p:txBody>
      </p:sp>
      <p:sp>
        <p:nvSpPr>
          <p:cNvPr id="1029" name="Rectangle 2"/>
          <p:cNvSpPr>
            <a:spLocks noGrp="1" noChangeArrowheads="1"/>
          </p:cNvSpPr>
          <p:nvPr>
            <p:ph type="title" idx="4294967295"/>
            <p:custDataLst>
              <p:tags r:id="rId4"/>
            </p:custDataLst>
          </p:nvPr>
        </p:nvSpPr>
        <p:spPr>
          <a:xfrm>
            <a:off x="504825" y="936625"/>
            <a:ext cx="7704138" cy="431800"/>
          </a:xfrm>
        </p:spPr>
        <p:txBody>
          <a:bodyPr/>
          <a:lstStyle/>
          <a:p>
            <a:r>
              <a:rPr lang="ru-RU" sz="2000" smtClean="0">
                <a:latin typeface="Arial" charset="0"/>
              </a:rPr>
              <a:t>Ц</a:t>
            </a:r>
            <a:r>
              <a:rPr lang="ru-RU" sz="2000" smtClean="0"/>
              <a:t>ель проекта</a:t>
            </a:r>
            <a:endParaRPr lang="ru-RU" sz="2000" smtClean="0">
              <a:latin typeface="Arial" charset="0"/>
            </a:endParaRPr>
          </a:p>
        </p:txBody>
      </p:sp>
      <p:sp>
        <p:nvSpPr>
          <p:cNvPr id="22" name="Прямоугольник 21"/>
          <p:cNvSpPr/>
          <p:nvPr>
            <p:custDataLst>
              <p:tags r:id="rId5"/>
            </p:custDataLst>
          </p:nvPr>
        </p:nvSpPr>
        <p:spPr bwMode="auto">
          <a:xfrm>
            <a:off x="0" y="-15875"/>
            <a:ext cx="9702800" cy="831850"/>
          </a:xfrm>
          <a:prstGeom prst="rect">
            <a:avLst/>
          </a:prstGeom>
          <a:solidFill>
            <a:schemeClr val="accent3"/>
          </a:solidFill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3600" tIns="46800" rIns="93600" bIns="46800" anchor="ctr">
            <a:spAutoFit/>
          </a:bodyPr>
          <a:lstStyle/>
          <a:p>
            <a:pPr algn="l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sz="2400">
                <a:solidFill>
                  <a:srgbClr val="E3BC92"/>
                </a:solidFill>
                <a:latin typeface="Arial" charset="0"/>
                <a:cs typeface="Arial" charset="0"/>
              </a:rPr>
              <a:t>Формирование сети упаковочных компаний </a:t>
            </a:r>
          </a:p>
          <a:p>
            <a:pPr algn="l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sz="2400">
                <a:solidFill>
                  <a:srgbClr val="E3BC92"/>
                </a:solidFill>
                <a:latin typeface="Arial" charset="0"/>
                <a:cs typeface="Arial" charset="0"/>
              </a:rPr>
              <a:t>(листинговых агентов) РИИ</a:t>
            </a:r>
          </a:p>
        </p:txBody>
      </p:sp>
      <p:sp>
        <p:nvSpPr>
          <p:cNvPr id="1031" name="Rectangle 3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17475" y="1412875"/>
            <a:ext cx="951706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eaLnBrk="0" hangingPunct="0"/>
            <a:endParaRPr lang="ru-RU" sz="1000" b="0"/>
          </a:p>
          <a:p>
            <a:pPr marL="342900" indent="-342900" algn="l" eaLnBrk="0" hangingPunct="0">
              <a:buFont typeface="Microsoft Sans Serif" pitchFamily="34" charset="0"/>
              <a:buChar char="●"/>
            </a:pPr>
            <a:r>
              <a:rPr lang="ru-RU" sz="1400" b="0"/>
              <a:t>Создание единой инфраструктуры привлечения инвестиций в инновационные компании и проекты:</a:t>
            </a:r>
          </a:p>
          <a:p>
            <a:pPr marL="742950" lvl="1" indent="-285750" algn="l" eaLnBrk="0" hangingPunct="0">
              <a:buFont typeface="Microsoft Sans Serif" pitchFamily="34" charset="0"/>
              <a:buChar char="۰"/>
            </a:pPr>
            <a:r>
              <a:rPr lang="ru-RU" sz="1400" b="0"/>
              <a:t>эффективное использование механизмов ГЧП (взаимодействие с государственными </a:t>
            </a:r>
            <a:r>
              <a:rPr lang="ru-RU" sz="1400" b="0">
                <a:latin typeface="Arial" charset="0"/>
              </a:rPr>
              <a:t>институтами развития:</a:t>
            </a:r>
            <a:r>
              <a:rPr lang="ru-RU" sz="1400" b="0"/>
              <a:t> РОСНАНО, ВЭБ</a:t>
            </a:r>
            <a:r>
              <a:rPr lang="ru-RU" sz="1400" b="0">
                <a:latin typeface="Arial" charset="0"/>
              </a:rPr>
              <a:t>, фонды РВК и т.д.</a:t>
            </a:r>
            <a:r>
              <a:rPr lang="ru-RU" sz="1400" b="0"/>
              <a:t>);</a:t>
            </a:r>
          </a:p>
          <a:p>
            <a:pPr marL="742950" lvl="1" indent="-285750" algn="l" eaLnBrk="0" hangingPunct="0">
              <a:buFont typeface="Microsoft Sans Serif" pitchFamily="34" charset="0"/>
              <a:buChar char="۰"/>
            </a:pPr>
            <a:r>
              <a:rPr lang="ru-RU" sz="1400" b="0"/>
              <a:t>формирование инновационной экосистемы;</a:t>
            </a:r>
          </a:p>
          <a:p>
            <a:pPr marL="742950" lvl="1" indent="-285750" algn="l" eaLnBrk="0" hangingPunct="0">
              <a:buFont typeface="Microsoft Sans Serif" pitchFamily="34" charset="0"/>
              <a:buChar char="۰"/>
            </a:pPr>
            <a:r>
              <a:rPr lang="ru-RU" sz="1400" b="0"/>
              <a:t>повышение инвестиционной грамотности</a:t>
            </a:r>
            <a:r>
              <a:rPr lang="ru-RU" sz="1400" b="0">
                <a:latin typeface="Arial" charset="0"/>
              </a:rPr>
              <a:t>;</a:t>
            </a:r>
          </a:p>
          <a:p>
            <a:pPr marL="742950" lvl="1" indent="-285750" algn="l" eaLnBrk="0" hangingPunct="0">
              <a:buFont typeface="Microsoft Sans Serif" pitchFamily="34" charset="0"/>
              <a:buChar char="۰"/>
            </a:pPr>
            <a:r>
              <a:rPr lang="ru-RU" sz="1400" u="sng">
                <a:latin typeface="Arial" charset="0"/>
              </a:rPr>
              <a:t>формирование единой сети листинговых агентов:</a:t>
            </a:r>
          </a:p>
          <a:p>
            <a:pPr marL="742950" lvl="1" indent="-285750" algn="l" eaLnBrk="0" hangingPunct="0">
              <a:buFont typeface="Microsoft Sans Serif" pitchFamily="34" charset="0"/>
              <a:buChar char="۰"/>
            </a:pPr>
            <a:endParaRPr lang="ru-RU" sz="1400" u="sng"/>
          </a:p>
        </p:txBody>
      </p:sp>
      <p:sp>
        <p:nvSpPr>
          <p:cNvPr id="1032" name="Text Box 7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27038" y="3328988"/>
            <a:ext cx="4800600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1200">
                <a:latin typeface="Arial" charset="0"/>
              </a:rPr>
              <a:t>аккредитованные </a:t>
            </a:r>
            <a:r>
              <a:rPr lang="ru-RU" sz="1200"/>
              <a:t>листинговы</a:t>
            </a:r>
            <a:r>
              <a:rPr lang="ru-RU" sz="1200">
                <a:latin typeface="Arial" charset="0"/>
              </a:rPr>
              <a:t>е</a:t>
            </a:r>
            <a:r>
              <a:rPr lang="ru-RU" sz="1200"/>
              <a:t> агент</a:t>
            </a:r>
            <a:r>
              <a:rPr lang="ru-RU" sz="1200">
                <a:latin typeface="Arial" charset="0"/>
              </a:rPr>
              <a:t>ы:</a:t>
            </a:r>
          </a:p>
        </p:txBody>
      </p:sp>
      <p:sp>
        <p:nvSpPr>
          <p:cNvPr id="1033" name="Text Box 8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089525" y="3327400"/>
            <a:ext cx="48164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1200">
                <a:latin typeface="Arial" charset="0"/>
              </a:rPr>
              <a:t>сеть упаковочных компаний (листинговые агенты):</a:t>
            </a:r>
          </a:p>
        </p:txBody>
      </p:sp>
      <p:sp>
        <p:nvSpPr>
          <p:cNvPr id="1034" name="Line 9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 flipH="1">
            <a:off x="4892675" y="3473450"/>
            <a:ext cx="6350" cy="2389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1035" name="Text Box 13"/>
          <p:cNvSpPr txBox="1">
            <a:spLocks noChangeArrowheads="1"/>
          </p:cNvSpPr>
          <p:nvPr/>
        </p:nvSpPr>
        <p:spPr bwMode="auto">
          <a:xfrm rot="10800000" flipV="1">
            <a:off x="417513" y="3683000"/>
            <a:ext cx="2122487" cy="209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sz="1000" b="0">
                <a:latin typeface="Arial" charset="0"/>
              </a:rPr>
              <a:t> </a:t>
            </a:r>
            <a:r>
              <a:rPr lang="ru-RU" sz="1000" b="0"/>
              <a:t>А</a:t>
            </a:r>
            <a:r>
              <a:rPr lang="ru-RU" sz="1000" b="0">
                <a:latin typeface="Arial" charset="0"/>
              </a:rPr>
              <a:t>лор инвест</a:t>
            </a: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sz="1000" b="0">
                <a:latin typeface="Arial" charset="0"/>
              </a:rPr>
              <a:t> </a:t>
            </a:r>
            <a:r>
              <a:rPr lang="ru-RU" sz="1000" b="0"/>
              <a:t>М</a:t>
            </a:r>
            <a:r>
              <a:rPr lang="ru-RU" sz="1000" b="0">
                <a:latin typeface="Arial" charset="0"/>
              </a:rPr>
              <a:t>етрополь</a:t>
            </a: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sz="1000" b="0">
                <a:latin typeface="Arial" charset="0"/>
              </a:rPr>
              <a:t> </a:t>
            </a:r>
            <a:r>
              <a:rPr lang="ru-RU" sz="1000" b="0"/>
              <a:t>Открытие</a:t>
            </a:r>
            <a:endParaRPr lang="ru-RU" sz="1000" b="0">
              <a:latin typeface="Arial" charset="0"/>
            </a:endParaRP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sz="1000" b="0">
                <a:latin typeface="Arial" charset="0"/>
              </a:rPr>
              <a:t> </a:t>
            </a:r>
            <a:r>
              <a:rPr lang="ru-RU" sz="1000" b="0"/>
              <a:t>Индексатлас</a:t>
            </a:r>
            <a:endParaRPr lang="ru-RU" sz="1000" b="0">
              <a:latin typeface="Arial" charset="0"/>
            </a:endParaRP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sz="1000" b="0">
                <a:latin typeface="Arial" charset="0"/>
              </a:rPr>
              <a:t> </a:t>
            </a:r>
            <a:r>
              <a:rPr lang="ru-RU" sz="1000" b="0"/>
              <a:t>М</a:t>
            </a:r>
            <a:r>
              <a:rPr lang="ru-RU" sz="1000" b="0">
                <a:latin typeface="Arial" charset="0"/>
              </a:rPr>
              <a:t>аркс капитал</a:t>
            </a: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sz="1000" b="0">
                <a:latin typeface="Arial" charset="0"/>
              </a:rPr>
              <a:t> </a:t>
            </a:r>
            <a:r>
              <a:rPr lang="ru-RU" sz="1000" b="0"/>
              <a:t>РОЭЛ Капитал</a:t>
            </a:r>
            <a:endParaRPr lang="ru-RU" sz="1000" b="0">
              <a:latin typeface="Arial" charset="0"/>
            </a:endParaRP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sz="1000" b="0">
                <a:latin typeface="Arial" charset="0"/>
              </a:rPr>
              <a:t> </a:t>
            </a:r>
            <a:r>
              <a:rPr lang="ru-RU" sz="1000" b="0"/>
              <a:t>ТатИнК</a:t>
            </a:r>
            <a:endParaRPr lang="ru-RU" sz="1000" b="0">
              <a:latin typeface="Arial" charset="0"/>
            </a:endParaRP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sz="1000" b="0">
                <a:latin typeface="Arial" charset="0"/>
              </a:rPr>
              <a:t> </a:t>
            </a:r>
            <a:r>
              <a:rPr lang="ru-RU" sz="1000" b="0"/>
              <a:t>ФИНАМ</a:t>
            </a:r>
            <a:endParaRPr lang="ru-RU" sz="1000" b="0">
              <a:latin typeface="Arial" charset="0"/>
            </a:endParaRP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sz="1000" b="0">
                <a:latin typeface="Arial" charset="0"/>
              </a:rPr>
              <a:t> </a:t>
            </a:r>
            <a:r>
              <a:rPr lang="ru-RU" sz="1000" b="0"/>
              <a:t>Русский инвестиционный клуб</a:t>
            </a:r>
            <a:endParaRPr lang="ru-RU" sz="1000" b="0">
              <a:latin typeface="Arial" charset="0"/>
            </a:endParaRP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sz="1000" b="0">
                <a:latin typeface="Arial" charset="0"/>
              </a:rPr>
              <a:t> </a:t>
            </a:r>
            <a:r>
              <a:rPr lang="ru-RU" sz="1000" b="0"/>
              <a:t>ДОХОДЪ</a:t>
            </a:r>
            <a:endParaRPr lang="ru-RU" sz="1000" b="0">
              <a:latin typeface="Arial" charset="0"/>
            </a:endParaRP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sz="1000" b="0">
                <a:latin typeface="Arial" charset="0"/>
              </a:rPr>
              <a:t> </a:t>
            </a:r>
            <a:r>
              <a:rPr lang="ru-RU" sz="1000" b="0"/>
              <a:t>Торос Инвестментс</a:t>
            </a:r>
            <a:endParaRPr lang="ru-RU" sz="1000" b="0">
              <a:latin typeface="Arial" charset="0"/>
            </a:endParaRP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sz="1000" b="0">
                <a:latin typeface="Arial" charset="0"/>
              </a:rPr>
              <a:t> </a:t>
            </a:r>
            <a:r>
              <a:rPr lang="ru-RU" sz="1000" b="0"/>
              <a:t>МауэрГруппРостов</a:t>
            </a:r>
            <a:endParaRPr lang="ru-RU" sz="1000" b="0">
              <a:latin typeface="Arial" charset="0"/>
            </a:endParaRP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sz="1000" b="0">
                <a:latin typeface="Arial" charset="0"/>
              </a:rPr>
              <a:t> </a:t>
            </a:r>
            <a:r>
              <a:rPr lang="ru-RU" sz="1000" b="0"/>
              <a:t>МФЦ-КОНСАЛТИНГ</a:t>
            </a:r>
            <a:endParaRPr lang="ru-RU" sz="1000" b="0">
              <a:latin typeface="Arial" charset="0"/>
            </a:endParaRPr>
          </a:p>
        </p:txBody>
      </p:sp>
      <p:sp>
        <p:nvSpPr>
          <p:cNvPr id="1036" name="Text Box 14"/>
          <p:cNvSpPr txBox="1">
            <a:spLocks noChangeArrowheads="1"/>
          </p:cNvSpPr>
          <p:nvPr/>
        </p:nvSpPr>
        <p:spPr bwMode="auto">
          <a:xfrm>
            <a:off x="2449513" y="3667125"/>
            <a:ext cx="2428875" cy="2378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sz="1000" b="0">
                <a:latin typeface="Arial" charset="0"/>
              </a:rPr>
              <a:t> </a:t>
            </a:r>
            <a:r>
              <a:rPr lang="ru-RU" sz="1000" b="0"/>
              <a:t>СМ.арт</a:t>
            </a: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sz="1000" b="0">
                <a:latin typeface="Arial" charset="0"/>
              </a:rPr>
              <a:t> </a:t>
            </a:r>
            <a:r>
              <a:rPr lang="ru-RU" sz="1000" b="0"/>
              <a:t>Эссет Кэпитал Партнерс ГмбХ</a:t>
            </a: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sz="1000" b="0">
                <a:latin typeface="Arial" charset="0"/>
              </a:rPr>
              <a:t> </a:t>
            </a:r>
            <a:r>
              <a:rPr lang="ru-RU" sz="1000" b="0"/>
              <a:t>Финансы М</a:t>
            </a: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sz="1000" b="0">
                <a:latin typeface="Arial" charset="0"/>
              </a:rPr>
              <a:t> </a:t>
            </a:r>
            <a:r>
              <a:rPr lang="ru-RU" sz="1000" b="0"/>
              <a:t>Федеральная фондовая корпорация</a:t>
            </a: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sz="1000" b="0">
                <a:latin typeface="Arial" charset="0"/>
              </a:rPr>
              <a:t> </a:t>
            </a:r>
            <a:r>
              <a:rPr lang="ru-RU" sz="1000" b="0"/>
              <a:t>Эй Си Кэпитал</a:t>
            </a: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sz="1000" b="0">
                <a:latin typeface="Arial" charset="0"/>
              </a:rPr>
              <a:t> </a:t>
            </a:r>
            <a:r>
              <a:rPr lang="ru-RU" sz="1000" b="0"/>
              <a:t>РБС-Финанс</a:t>
            </a: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sz="1000" b="0">
                <a:latin typeface="Arial" charset="0"/>
              </a:rPr>
              <a:t> </a:t>
            </a:r>
            <a:r>
              <a:rPr lang="ru-RU" sz="1000" b="0"/>
              <a:t>Дельта Менеджмент</a:t>
            </a: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sz="1000" b="0">
                <a:latin typeface="Arial" charset="0"/>
              </a:rPr>
              <a:t> </a:t>
            </a:r>
            <a:r>
              <a:rPr lang="ru-RU" sz="1000" b="0"/>
              <a:t>Александров и Партнеры</a:t>
            </a: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sz="1000" b="0">
                <a:latin typeface="Arial" charset="0"/>
              </a:rPr>
              <a:t> </a:t>
            </a:r>
            <a:r>
              <a:rPr lang="ru-RU" sz="1000" b="0"/>
              <a:t>Интеллектуальные инвестиции</a:t>
            </a: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sz="1000" b="0">
                <a:latin typeface="Arial" charset="0"/>
              </a:rPr>
              <a:t> </a:t>
            </a:r>
            <a:r>
              <a:rPr lang="ru-RU" sz="1000" b="0"/>
              <a:t>СТМ Кэпитал</a:t>
            </a: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sz="1000" b="0">
                <a:latin typeface="Arial" charset="0"/>
              </a:rPr>
              <a:t> </a:t>
            </a:r>
            <a:r>
              <a:rPr lang="ru-RU" sz="1000" b="0"/>
              <a:t>Русские фонды</a:t>
            </a: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sz="1000" b="0">
                <a:latin typeface="Arial" charset="0"/>
              </a:rPr>
              <a:t> </a:t>
            </a:r>
            <a:r>
              <a:rPr lang="ru-RU" sz="1000" b="0"/>
              <a:t>AGA Management Capital</a:t>
            </a: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sz="1000" b="0">
                <a:latin typeface="Arial" charset="0"/>
              </a:rPr>
              <a:t> </a:t>
            </a:r>
            <a:r>
              <a:rPr lang="ru-RU" sz="1000" b="0"/>
              <a:t>Самотлор-Инвест</a:t>
            </a: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sz="1000" b="0">
                <a:latin typeface="Arial" charset="0"/>
              </a:rPr>
              <a:t> </a:t>
            </a:r>
            <a:r>
              <a:rPr lang="ru-RU" sz="1000" b="0"/>
              <a:t>РУСС-ИНВЕСТ</a:t>
            </a: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endParaRPr lang="ru-RU" sz="1000" b="0"/>
          </a:p>
        </p:txBody>
      </p:sp>
      <p:sp>
        <p:nvSpPr>
          <p:cNvPr id="1037" name="Text Box 15"/>
          <p:cNvSpPr txBox="1">
            <a:spLocks noChangeArrowheads="1"/>
          </p:cNvSpPr>
          <p:nvPr/>
        </p:nvSpPr>
        <p:spPr bwMode="auto">
          <a:xfrm rot="10800000" flipV="1">
            <a:off x="5311775" y="3309938"/>
            <a:ext cx="4811713" cy="29003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0"/>
              </a:spcBef>
              <a:buClrTx/>
              <a:buSzTx/>
            </a:pPr>
            <a:endParaRPr lang="ru-RU" sz="1200">
              <a:latin typeface="Arial" charset="0"/>
            </a:endParaRPr>
          </a:p>
          <a:p>
            <a:pPr algn="l" eaLnBrk="0" hangingPunct="0">
              <a:spcBef>
                <a:spcPct val="0"/>
              </a:spcBef>
              <a:buClrTx/>
              <a:buSzTx/>
            </a:pPr>
            <a:endParaRPr lang="ru-RU" sz="600">
              <a:latin typeface="Arial" charset="0"/>
            </a:endParaRPr>
          </a:p>
          <a:p>
            <a:pPr algn="l" eaLnBrk="0" hangingPunct="0">
              <a:spcBef>
                <a:spcPct val="0"/>
              </a:spcBef>
              <a:buClrTx/>
              <a:buSzTx/>
            </a:pPr>
            <a:r>
              <a:rPr lang="ru-RU" sz="1000">
                <a:latin typeface="Arial" charset="0"/>
              </a:rPr>
              <a:t>Региональные:</a:t>
            </a:r>
          </a:p>
          <a:p>
            <a:pPr algn="l" eaLnBrk="0" hangingPunct="0">
              <a:spcBef>
                <a:spcPct val="0"/>
              </a:spcBef>
              <a:buClrTx/>
              <a:buSzTx/>
            </a:pPr>
            <a:endParaRPr lang="ru-RU" sz="300">
              <a:latin typeface="Arial" charset="0"/>
            </a:endParaRP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1000" b="0">
                <a:latin typeface="Arial" charset="0"/>
              </a:rPr>
              <a:t>Республика Мордовия (ООО «МИК финанс»)</a:t>
            </a:r>
            <a:endParaRPr lang="en-US" sz="1000" b="0">
              <a:latin typeface="Arial" charset="0"/>
            </a:endParaRP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Char char="•"/>
            </a:pPr>
            <a:endParaRPr lang="ru-RU" sz="300" b="0">
              <a:latin typeface="Arial" charset="0"/>
            </a:endParaRP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1000" b="0">
                <a:latin typeface="Arial" charset="0"/>
              </a:rPr>
              <a:t>Красноярский край (ООО «СФС»)</a:t>
            </a:r>
            <a:endParaRPr lang="en-US" sz="1000" b="0">
              <a:latin typeface="Arial" charset="0"/>
            </a:endParaRP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Char char="•"/>
            </a:pPr>
            <a:endParaRPr lang="ru-RU" sz="300" b="0">
              <a:latin typeface="Arial" charset="0"/>
            </a:endParaRP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1000" b="0">
                <a:latin typeface="Arial" charset="0"/>
              </a:rPr>
              <a:t>Томская область</a:t>
            </a: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endParaRPr lang="en-US" sz="300" b="0">
              <a:latin typeface="Arial" charset="0"/>
            </a:endParaRP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1000" b="0">
                <a:latin typeface="Arial" charset="0"/>
              </a:rPr>
              <a:t>Новосибирская область</a:t>
            </a:r>
            <a:endParaRPr lang="en-US" sz="1000" b="0">
              <a:latin typeface="Arial" charset="0"/>
            </a:endParaRP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endParaRPr lang="ru-RU" sz="300" b="0">
              <a:latin typeface="Arial" charset="0"/>
            </a:endParaRP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1000" b="0">
                <a:latin typeface="Arial" charset="0"/>
              </a:rPr>
              <a:t>Нижегородская область</a:t>
            </a:r>
            <a:endParaRPr lang="en-US" sz="1000" b="0">
              <a:latin typeface="Arial" charset="0"/>
            </a:endParaRP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endParaRPr lang="ru-RU" sz="300" b="0">
              <a:latin typeface="Arial" charset="0"/>
            </a:endParaRP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1000" b="0">
                <a:latin typeface="Arial" charset="0"/>
              </a:rPr>
              <a:t>Омская область</a:t>
            </a:r>
            <a:r>
              <a:rPr lang="en-US" sz="1000" b="0">
                <a:latin typeface="Arial" charset="0"/>
              </a:rPr>
              <a:t> (</a:t>
            </a:r>
            <a:r>
              <a:rPr lang="ru-RU" sz="1000" b="0">
                <a:latin typeface="Arial" charset="0"/>
              </a:rPr>
              <a:t>ООО «Омик»)</a:t>
            </a:r>
            <a:endParaRPr lang="en-US" sz="1000" b="0">
              <a:latin typeface="Arial" charset="0"/>
            </a:endParaRP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endParaRPr lang="en-US" sz="300" b="0">
              <a:latin typeface="Arial" charset="0"/>
            </a:endParaRP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1000" b="0">
                <a:latin typeface="Arial" charset="0"/>
              </a:rPr>
              <a:t>г. Санкт-Петербург (ООО «ОЭЗ Эксперт»)</a:t>
            </a: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endParaRPr lang="ru-RU" sz="300" b="0">
              <a:latin typeface="Arial" charset="0"/>
            </a:endParaRP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1000" b="0">
                <a:latin typeface="Arial" charset="0"/>
              </a:rPr>
              <a:t>Калужская область</a:t>
            </a: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endParaRPr lang="ru-RU" sz="300" b="0">
              <a:latin typeface="Arial" charset="0"/>
            </a:endParaRP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1000" b="0">
                <a:latin typeface="Arial" charset="0"/>
              </a:rPr>
              <a:t>Республика Татарстан</a:t>
            </a: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endParaRPr lang="ru-RU" sz="300" b="0">
              <a:latin typeface="Arial" charset="0"/>
            </a:endParaRP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1000" b="0">
                <a:latin typeface="Arial" charset="0"/>
              </a:rPr>
              <a:t>Ставропольский край</a:t>
            </a: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endParaRPr lang="en-US" sz="300" b="0">
              <a:latin typeface="Arial" charset="0"/>
            </a:endParaRP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1000">
                <a:latin typeface="Arial" charset="0"/>
              </a:rPr>
              <a:t>Отраслевые:</a:t>
            </a: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endParaRPr lang="ru-RU" sz="300">
              <a:latin typeface="Arial" charset="0"/>
            </a:endParaRP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sz="1000" b="0">
                <a:latin typeface="Arial" charset="0"/>
              </a:rPr>
              <a:t> ООО «Финкварк» (нефте-газовый сектор)</a:t>
            </a:r>
          </a:p>
        </p:txBody>
      </p:sp>
      <p:pic>
        <p:nvPicPr>
          <p:cNvPr id="1038" name="Picture 17" descr="120px-Coat_of_arms_of_Tomsk_Oblast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978400" y="4121150"/>
            <a:ext cx="3968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9" name="Picture 18" descr="100px-Coat_of_Arms_of_Mordovia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991100" y="3721100"/>
            <a:ext cx="342900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0" name="Picture 19" descr="110px-Coat_of_arms_of_Krasnoyarsk_Krai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480300" y="3968750"/>
            <a:ext cx="323850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1" name="Picture 20" descr="Coat_of_arms_of_Novosibirsk_Oblast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934200" y="4327525"/>
            <a:ext cx="3175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2" name="Picture 21" descr="Novgorodi_oblasti_vapp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003800" y="4486275"/>
            <a:ext cx="35242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3" name="Picture 22" descr="125px-Coat_of_arms_of_Omsk_Oblast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502525" y="4670425"/>
            <a:ext cx="330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" name="Picture 23" descr="150px-Coat_of_Arms_of_Saint_Petersburg_(2003)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003800" y="4892675"/>
            <a:ext cx="360363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5" name="Picture 24" descr="120px-Gerb_kalug_obl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6924675" y="5146675"/>
            <a:ext cx="3460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6" name="Picture 25" descr="100px-Coat_of_Arms_of_Tatarstan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5029200" y="53371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7" name="Picture 26" descr="150px-Coat_of_Arms_of_Stavropol_kray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6924675" y="5489575"/>
            <a:ext cx="347663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Rectangle 1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730250"/>
            <a:ext cx="9555163" cy="712788"/>
          </a:xfrm>
          <a:prstGeom prst="rect">
            <a:avLst/>
          </a:prstGeom>
          <a:solidFill>
            <a:srgbClr val="004B96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endParaRPr lang="ru-RU" sz="1000" b="0"/>
          </a:p>
        </p:txBody>
      </p:sp>
      <p:sp>
        <p:nvSpPr>
          <p:cNvPr id="2052" name="Rectangle 2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3541713"/>
            <a:ext cx="9906000" cy="280035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spcBef>
                <a:spcPct val="0"/>
              </a:spcBef>
              <a:buClrTx/>
              <a:buSzTx/>
              <a:buFontTx/>
              <a:buNone/>
            </a:pPr>
            <a:endParaRPr lang="ru-RU" sz="2400">
              <a:solidFill>
                <a:schemeClr val="bg1"/>
              </a:solidFill>
            </a:endParaRPr>
          </a:p>
        </p:txBody>
      </p:sp>
      <p:pic>
        <p:nvPicPr>
          <p:cNvPr id="2053" name="Picture 21" descr="MPj04331690000[1]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305800" y="2124075"/>
            <a:ext cx="1595438" cy="153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22" descr="MPj04331690000[1]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2093913"/>
            <a:ext cx="1543050" cy="157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5" name="Rectangle 2"/>
          <p:cNvSpPr>
            <a:spLocks noGrp="1" noChangeArrowheads="1"/>
          </p:cNvSpPr>
          <p:nvPr>
            <p:ph type="title"/>
            <p:custDataLst>
              <p:tags r:id="rId6"/>
            </p:custDataLst>
          </p:nvPr>
        </p:nvSpPr>
        <p:spPr>
          <a:xfrm>
            <a:off x="508000" y="779463"/>
            <a:ext cx="9047163" cy="652462"/>
          </a:xfrm>
        </p:spPr>
        <p:txBody>
          <a:bodyPr/>
          <a:lstStyle/>
          <a:p>
            <a:r>
              <a:rPr lang="ru-RU" sz="2000" smtClean="0">
                <a:latin typeface="Arial" charset="0"/>
              </a:rPr>
              <a:t>Принципы создания региональных упаковочных компаний (листинговых агентов)</a:t>
            </a:r>
          </a:p>
        </p:txBody>
      </p:sp>
      <p:sp>
        <p:nvSpPr>
          <p:cNvPr id="2056" name="Rectangle 3"/>
          <p:cNvSpPr>
            <a:spLocks noGrp="1" noChangeArrowheads="1"/>
          </p:cNvSpPr>
          <p:nvPr>
            <p:ph type="body" idx="1"/>
            <p:custDataLst>
              <p:tags r:id="rId7"/>
            </p:custDataLst>
          </p:nvPr>
        </p:nvSpPr>
        <p:spPr>
          <a:xfrm>
            <a:off x="495300" y="1436688"/>
            <a:ext cx="8915400" cy="1839912"/>
          </a:xfrm>
        </p:spPr>
        <p:txBody>
          <a:bodyPr/>
          <a:lstStyle/>
          <a:p>
            <a:pPr algn="ctr">
              <a:buFont typeface="Microsoft Sans Serif" pitchFamily="34" charset="0"/>
              <a:buNone/>
            </a:pPr>
            <a:r>
              <a:rPr lang="ru-RU" sz="1600" smtClean="0">
                <a:latin typeface="Arial" charset="0"/>
              </a:rPr>
              <a:t>Региональные упаковочные компании формируются при непосредственной поддержке</a:t>
            </a:r>
          </a:p>
          <a:p>
            <a:pPr algn="ctr">
              <a:buFont typeface="Microsoft Sans Serif" pitchFamily="34" charset="0"/>
              <a:buNone/>
            </a:pPr>
            <a:r>
              <a:rPr lang="ru-RU" sz="1600" smtClean="0">
                <a:latin typeface="Arial" charset="0"/>
              </a:rPr>
              <a:t>администрации региона с целью содействия реализации региональной политики в сфере</a:t>
            </a:r>
          </a:p>
          <a:p>
            <a:pPr algn="ctr">
              <a:buFont typeface="Microsoft Sans Serif" pitchFamily="34" charset="0"/>
              <a:buNone/>
            </a:pPr>
            <a:r>
              <a:rPr lang="ru-RU" sz="1600" smtClean="0">
                <a:latin typeface="Arial" charset="0"/>
              </a:rPr>
              <a:t>инновационной деятельности и привлечения инвестиций в региональные инновационные</a:t>
            </a:r>
          </a:p>
          <a:p>
            <a:pPr algn="ctr">
              <a:buFont typeface="Microsoft Sans Serif" pitchFamily="34" charset="0"/>
              <a:buNone/>
            </a:pPr>
            <a:r>
              <a:rPr lang="ru-RU" sz="1600" smtClean="0">
                <a:latin typeface="Arial" charset="0"/>
              </a:rPr>
              <a:t>компании и проекты</a:t>
            </a:r>
          </a:p>
        </p:txBody>
      </p:sp>
      <p:sp>
        <p:nvSpPr>
          <p:cNvPr id="2057" name="Text Box 4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500188" y="2733675"/>
            <a:ext cx="142557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1800">
                <a:latin typeface="Arial" charset="0"/>
              </a:rPr>
              <a:t>Вклад РИИ</a:t>
            </a:r>
          </a:p>
        </p:txBody>
      </p:sp>
      <p:sp>
        <p:nvSpPr>
          <p:cNvPr id="2058" name="Text Box 5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157788" y="2741613"/>
            <a:ext cx="32702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1800">
                <a:latin typeface="Arial" charset="0"/>
              </a:rPr>
              <a:t>Вклад региона (партнеров)</a:t>
            </a:r>
          </a:p>
        </p:txBody>
      </p:sp>
      <p:sp>
        <p:nvSpPr>
          <p:cNvPr id="21" name="Номер слайда 5"/>
          <p:cNvSpPr txBox="1">
            <a:spLocks noGrp="1"/>
          </p:cNvSpPr>
          <p:nvPr>
            <p:custDataLst>
              <p:tags r:id="rId10"/>
            </p:custDataLst>
          </p:nvPr>
        </p:nvSpPr>
        <p:spPr bwMode="auto">
          <a:xfrm>
            <a:off x="7556500" y="6245225"/>
            <a:ext cx="23114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SzTx/>
              <a:buFontTx/>
              <a:buNone/>
              <a:defRPr/>
            </a:pPr>
            <a:fld id="{741DB634-8AB6-42B9-A446-890A2288E999}" type="slidenum">
              <a:rPr lang="ru-RU" sz="1200">
                <a:solidFill>
                  <a:srgbClr val="004B96"/>
                </a:solidFill>
                <a:latin typeface="+mn-lt"/>
              </a:rPr>
              <a:pPr algn="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4</a:t>
            </a:fld>
            <a:endParaRPr lang="ru-RU" sz="1200">
              <a:solidFill>
                <a:srgbClr val="004B96"/>
              </a:solidFill>
              <a:latin typeface="+mn-lt"/>
            </a:endParaRPr>
          </a:p>
        </p:txBody>
      </p:sp>
      <p:sp>
        <p:nvSpPr>
          <p:cNvPr id="2060" name="Text Box 10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831850" y="3244850"/>
            <a:ext cx="4362450" cy="3495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buFont typeface="Arial" charset="0"/>
              <a:buChar char="•"/>
            </a:pPr>
            <a:r>
              <a:rPr lang="en-US" sz="1100" b="0">
                <a:latin typeface="Arial" charset="0"/>
                <a:cs typeface="Arial" charset="0"/>
              </a:rPr>
              <a:t> </a:t>
            </a:r>
            <a:r>
              <a:rPr lang="ru-RU" sz="1100" b="0">
                <a:latin typeface="Arial" charset="0"/>
                <a:cs typeface="Arial" charset="0"/>
              </a:rPr>
              <a:t>организационная, аналитическая и экспертная    </a:t>
            </a:r>
          </a:p>
          <a:p>
            <a:pPr algn="l" eaLnBrk="0" hangingPunct="0"/>
            <a:r>
              <a:rPr lang="ru-RU" sz="1100" b="0">
                <a:latin typeface="Arial" charset="0"/>
                <a:cs typeface="Arial" charset="0"/>
              </a:rPr>
              <a:t>  поддержка создания и развития компании; </a:t>
            </a:r>
          </a:p>
          <a:p>
            <a:pPr algn="l" eaLnBrk="0" hangingPunct="0">
              <a:buFont typeface="Arial" charset="0"/>
              <a:buChar char="•"/>
            </a:pPr>
            <a:r>
              <a:rPr lang="ru-RU" sz="1100" b="0">
                <a:latin typeface="Arial" charset="0"/>
                <a:cs typeface="Arial" charset="0"/>
              </a:rPr>
              <a:t> </a:t>
            </a:r>
            <a:r>
              <a:rPr lang="en-US" sz="1100" b="0">
                <a:latin typeface="Arial" charset="0"/>
                <a:cs typeface="Arial" charset="0"/>
              </a:rPr>
              <a:t>PR</a:t>
            </a:r>
            <a:r>
              <a:rPr lang="ru-RU" sz="1100" b="0">
                <a:latin typeface="Arial" charset="0"/>
                <a:cs typeface="Arial" charset="0"/>
              </a:rPr>
              <a:t>/</a:t>
            </a:r>
            <a:r>
              <a:rPr lang="en-US" sz="1100" b="0">
                <a:latin typeface="Arial" charset="0"/>
                <a:cs typeface="Arial" charset="0"/>
              </a:rPr>
              <a:t>IR </a:t>
            </a:r>
            <a:r>
              <a:rPr lang="ru-RU" sz="1100" b="0">
                <a:latin typeface="Arial" charset="0"/>
                <a:cs typeface="Arial" charset="0"/>
              </a:rPr>
              <a:t>поддержка (в т.ч. на международном уровне)</a:t>
            </a:r>
          </a:p>
          <a:p>
            <a:pPr algn="l" eaLnBrk="0" hangingPunct="0"/>
            <a:r>
              <a:rPr lang="ru-RU" sz="1100" b="0">
                <a:latin typeface="Arial" charset="0"/>
                <a:cs typeface="Arial" charset="0"/>
              </a:rPr>
              <a:t>  инвестиционных проектов компании;</a:t>
            </a:r>
          </a:p>
          <a:p>
            <a:pPr algn="l" eaLnBrk="0" hangingPunct="0">
              <a:buFont typeface="Arial" charset="0"/>
              <a:buChar char="•"/>
            </a:pPr>
            <a:r>
              <a:rPr lang="ru-RU" sz="1100" b="0">
                <a:latin typeface="Arial" charset="0"/>
                <a:cs typeface="Arial" charset="0"/>
              </a:rPr>
              <a:t> интеграция в единую сеть упаковочных компаний;</a:t>
            </a:r>
          </a:p>
          <a:p>
            <a:pPr algn="l" eaLnBrk="0" hangingPunct="0">
              <a:buFont typeface="Arial" charset="0"/>
              <a:buChar char="•"/>
            </a:pPr>
            <a:r>
              <a:rPr lang="ru-RU" sz="1100" b="0">
                <a:latin typeface="Arial" charset="0"/>
                <a:cs typeface="Arial" charset="0"/>
              </a:rPr>
              <a:t> формирование пула перспективных проектов </a:t>
            </a:r>
          </a:p>
          <a:p>
            <a:pPr algn="l" eaLnBrk="0" hangingPunct="0"/>
            <a:r>
              <a:rPr lang="ru-RU" sz="1100" b="0">
                <a:latin typeface="Arial" charset="0"/>
                <a:cs typeface="Arial" charset="0"/>
              </a:rPr>
              <a:t>  для инвестиций;</a:t>
            </a:r>
          </a:p>
          <a:p>
            <a:pPr algn="l" eaLnBrk="0" hangingPunct="0">
              <a:buFont typeface="Arial" charset="0"/>
              <a:buChar char="•"/>
            </a:pPr>
            <a:r>
              <a:rPr lang="ru-RU" sz="1100" b="0">
                <a:latin typeface="Arial" charset="0"/>
                <a:cs typeface="Arial" charset="0"/>
              </a:rPr>
              <a:t> трансферт инвестиционных проектов в регион; </a:t>
            </a:r>
          </a:p>
          <a:p>
            <a:pPr algn="l" eaLnBrk="0" hangingPunct="0">
              <a:buFont typeface="Arial" charset="0"/>
              <a:buChar char="•"/>
            </a:pPr>
            <a:r>
              <a:rPr lang="ru-RU" sz="1100" b="0">
                <a:latin typeface="Arial" charset="0"/>
                <a:cs typeface="Arial" charset="0"/>
              </a:rPr>
              <a:t> организация системного взаимодействия </a:t>
            </a:r>
          </a:p>
          <a:p>
            <a:pPr algn="l" eaLnBrk="0" hangingPunct="0"/>
            <a:r>
              <a:rPr lang="ru-RU" sz="1100" b="0">
                <a:latin typeface="Arial" charset="0"/>
                <a:cs typeface="Arial" charset="0"/>
              </a:rPr>
              <a:t>  с институтами развития (ГК «Роснанотех», </a:t>
            </a:r>
          </a:p>
          <a:p>
            <a:pPr algn="l" eaLnBrk="0" hangingPunct="0"/>
            <a:r>
              <a:rPr lang="ru-RU" sz="1100" b="0">
                <a:latin typeface="Arial" charset="0"/>
                <a:cs typeface="Arial" charset="0"/>
              </a:rPr>
              <a:t>  ВЭБ, фонды РВК и т.д.);</a:t>
            </a:r>
          </a:p>
          <a:p>
            <a:pPr algn="l" eaLnBrk="0" hangingPunct="0">
              <a:buFont typeface="Arial" charset="0"/>
              <a:buChar char="•"/>
            </a:pPr>
            <a:r>
              <a:rPr lang="ru-RU" sz="1100" b="0">
                <a:latin typeface="Arial" charset="0"/>
                <a:cs typeface="Arial" charset="0"/>
              </a:rPr>
              <a:t> участие в формировании команды компании;</a:t>
            </a:r>
          </a:p>
          <a:p>
            <a:pPr algn="l" eaLnBrk="0" hangingPunct="0">
              <a:buFont typeface="Arial" charset="0"/>
              <a:buChar char="•"/>
            </a:pPr>
            <a:r>
              <a:rPr lang="ru-RU" sz="1100" b="0">
                <a:latin typeface="Arial" charset="0"/>
                <a:cs typeface="Arial" charset="0"/>
              </a:rPr>
              <a:t> подготовка и обучение кадров </a:t>
            </a:r>
          </a:p>
          <a:p>
            <a:pPr algn="l" eaLnBrk="0" hangingPunct="0"/>
            <a:r>
              <a:rPr lang="ru-RU" sz="1100" b="0">
                <a:latin typeface="Arial" charset="0"/>
                <a:cs typeface="Arial" charset="0"/>
              </a:rPr>
              <a:t>  (стажировки и семинары);</a:t>
            </a:r>
          </a:p>
          <a:p>
            <a:pPr algn="l" eaLnBrk="0" hangingPunct="0">
              <a:buFont typeface="Arial" charset="0"/>
              <a:buChar char="•"/>
            </a:pPr>
            <a:r>
              <a:rPr lang="ru-RU" sz="1100" b="0">
                <a:latin typeface="Arial" charset="0"/>
                <a:cs typeface="Arial" charset="0"/>
              </a:rPr>
              <a:t> государственная поддержка.</a:t>
            </a: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Char char="•"/>
            </a:pPr>
            <a:endParaRPr lang="ru-RU" sz="1100" b="0">
              <a:latin typeface="Arial" charset="0"/>
            </a:endParaRP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Char char="•"/>
            </a:pPr>
            <a:endParaRPr lang="ru-RU" b="0">
              <a:latin typeface="Arial" charset="0"/>
            </a:endParaRPr>
          </a:p>
        </p:txBody>
      </p:sp>
      <p:sp>
        <p:nvSpPr>
          <p:cNvPr id="2061" name="Text Box 12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137150" y="3225800"/>
            <a:ext cx="4440238" cy="2276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buFont typeface="Arial" charset="0"/>
              <a:buChar char="•"/>
            </a:pPr>
            <a:r>
              <a:rPr lang="en-US" sz="1100" b="0">
                <a:latin typeface="Arial" charset="0"/>
                <a:cs typeface="Arial" charset="0"/>
              </a:rPr>
              <a:t> </a:t>
            </a:r>
            <a:r>
              <a:rPr lang="ru-RU" sz="1100" b="0">
                <a:latin typeface="Arial" charset="0"/>
                <a:cs typeface="Arial" charset="0"/>
              </a:rPr>
              <a:t>анализ инновационного потенциала региона </a:t>
            </a:r>
          </a:p>
          <a:p>
            <a:pPr algn="l" eaLnBrk="0" hangingPunct="0"/>
            <a:r>
              <a:rPr lang="ru-RU" sz="1100" b="0">
                <a:latin typeface="Arial" charset="0"/>
                <a:cs typeface="Arial" charset="0"/>
              </a:rPr>
              <a:t>  и формирование первоначального пула проектов;</a:t>
            </a:r>
          </a:p>
          <a:p>
            <a:pPr algn="l" eaLnBrk="0" hangingPunct="0">
              <a:buFont typeface="Arial" charset="0"/>
              <a:buChar char="•"/>
            </a:pPr>
            <a:r>
              <a:rPr lang="ru-RU" sz="1100" b="0">
                <a:latin typeface="Arial" charset="0"/>
                <a:cs typeface="Arial" charset="0"/>
              </a:rPr>
              <a:t> координация с инновационной и инвестиционной</a:t>
            </a:r>
          </a:p>
          <a:p>
            <a:pPr algn="l" eaLnBrk="0" hangingPunct="0"/>
            <a:r>
              <a:rPr lang="ru-RU" sz="1100" b="0">
                <a:latin typeface="Arial" charset="0"/>
                <a:cs typeface="Arial" charset="0"/>
              </a:rPr>
              <a:t>  программой развития региона;</a:t>
            </a:r>
          </a:p>
          <a:p>
            <a:pPr algn="l" eaLnBrk="0" hangingPunct="0">
              <a:buFont typeface="Arial" charset="0"/>
              <a:buChar char="•"/>
            </a:pPr>
            <a:r>
              <a:rPr lang="ru-RU" sz="1100" b="0">
                <a:latin typeface="Arial" charset="0"/>
                <a:cs typeface="Arial" charset="0"/>
              </a:rPr>
              <a:t> финансирование деятельности компании </a:t>
            </a:r>
          </a:p>
          <a:p>
            <a:pPr algn="l" eaLnBrk="0" hangingPunct="0"/>
            <a:r>
              <a:rPr lang="ru-RU" sz="1100" b="0">
                <a:latin typeface="Arial" charset="0"/>
                <a:cs typeface="Arial" charset="0"/>
              </a:rPr>
              <a:t>  (на первом этапе);</a:t>
            </a:r>
          </a:p>
          <a:p>
            <a:pPr algn="l" eaLnBrk="0" hangingPunct="0">
              <a:buFont typeface="Arial" charset="0"/>
              <a:buChar char="•"/>
            </a:pPr>
            <a:r>
              <a:rPr lang="ru-RU" sz="1100" b="0">
                <a:latin typeface="Arial" charset="0"/>
                <a:cs typeface="Arial" charset="0"/>
              </a:rPr>
              <a:t> формирование команды;</a:t>
            </a:r>
          </a:p>
          <a:p>
            <a:pPr algn="l" eaLnBrk="0" hangingPunct="0">
              <a:buFont typeface="Arial" charset="0"/>
              <a:buChar char="•"/>
            </a:pPr>
            <a:r>
              <a:rPr lang="ru-RU" sz="1100" b="0">
                <a:latin typeface="Arial" charset="0"/>
                <a:cs typeface="Arial" charset="0"/>
              </a:rPr>
              <a:t> региональная поддержка (налоговые льготы, субсидии,</a:t>
            </a:r>
          </a:p>
          <a:p>
            <a:pPr algn="l" eaLnBrk="0" hangingPunct="0"/>
            <a:r>
              <a:rPr lang="ru-RU" sz="1100" b="0">
                <a:latin typeface="Arial" charset="0"/>
                <a:cs typeface="Arial" charset="0"/>
              </a:rPr>
              <a:t>  иные преференции);</a:t>
            </a:r>
          </a:p>
          <a:p>
            <a:pPr algn="l" eaLnBrk="0" hangingPunct="0">
              <a:buFont typeface="Arial" charset="0"/>
              <a:buChar char="•"/>
            </a:pPr>
            <a:r>
              <a:rPr lang="ru-RU" sz="1100" b="0">
                <a:latin typeface="Arial" charset="0"/>
                <a:cs typeface="Arial" charset="0"/>
              </a:rPr>
              <a:t> содействие в подборе площадок для реализации</a:t>
            </a:r>
          </a:p>
          <a:p>
            <a:pPr algn="l" eaLnBrk="0" hangingPunct="0"/>
            <a:r>
              <a:rPr lang="ru-RU" sz="1100" b="0">
                <a:latin typeface="Arial" charset="0"/>
                <a:cs typeface="Arial" charset="0"/>
              </a:rPr>
              <a:t>  инновационных проектов.</a:t>
            </a:r>
          </a:p>
        </p:txBody>
      </p:sp>
      <p:graphicFrame>
        <p:nvGraphicFramePr>
          <p:cNvPr id="2050" name="Rectangle 8" hidden="1"/>
          <p:cNvGraphicFramePr>
            <a:graphicFrameLocks/>
          </p:cNvGraphicFramePr>
          <p:nvPr/>
        </p:nvGraphicFramePr>
        <p:xfrm>
          <a:off x="0" y="0"/>
          <a:ext cx="158750" cy="158750"/>
        </p:xfrm>
        <a:graphic>
          <a:graphicData uri="http://schemas.openxmlformats.org/presentationml/2006/ole">
            <p:oleObj spid="_x0000_s2050" r:id="rId17" imgW="0" imgH="0" progId="">
              <p:embed/>
            </p:oleObj>
          </a:graphicData>
        </a:graphic>
      </p:graphicFrame>
      <p:sp>
        <p:nvSpPr>
          <p:cNvPr id="22" name="Прямоугольник 21"/>
          <p:cNvSpPr/>
          <p:nvPr>
            <p:custDataLst>
              <p:tags r:id="rId13"/>
            </p:custDataLst>
          </p:nvPr>
        </p:nvSpPr>
        <p:spPr bwMode="auto">
          <a:xfrm>
            <a:off x="0" y="-15875"/>
            <a:ext cx="9702800" cy="831850"/>
          </a:xfrm>
          <a:prstGeom prst="rect">
            <a:avLst/>
          </a:prstGeom>
          <a:solidFill>
            <a:schemeClr val="accent3"/>
          </a:solidFill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3600" tIns="46800" rIns="93600" bIns="46800" anchor="ctr">
            <a:spAutoFit/>
          </a:bodyPr>
          <a:lstStyle/>
          <a:p>
            <a:pPr algn="l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sz="2400">
                <a:solidFill>
                  <a:srgbClr val="E3BC92"/>
                </a:solidFill>
                <a:latin typeface="Arial" charset="0"/>
                <a:cs typeface="Arial" charset="0"/>
              </a:rPr>
              <a:t>Формирование сети упаковочных компаний </a:t>
            </a:r>
          </a:p>
          <a:p>
            <a:pPr algn="l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sz="2400">
                <a:solidFill>
                  <a:srgbClr val="E3BC92"/>
                </a:solidFill>
                <a:latin typeface="Arial" charset="0"/>
                <a:cs typeface="Arial" charset="0"/>
              </a:rPr>
              <a:t>(листинговых агентов) РИИ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5"/>
          <p:cNvSpPr txBox="1">
            <a:spLocks noGrp="1"/>
          </p:cNvSpPr>
          <p:nvPr/>
        </p:nvSpPr>
        <p:spPr bwMode="auto">
          <a:xfrm>
            <a:off x="7556500" y="6245225"/>
            <a:ext cx="23114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SzTx/>
              <a:buFontTx/>
              <a:buNone/>
              <a:defRPr/>
            </a:pPr>
            <a:fld id="{CDC16EC3-0620-4700-8584-D8EBB9CC4BDD}" type="slidenum">
              <a:rPr lang="ru-RU" sz="1200">
                <a:solidFill>
                  <a:srgbClr val="004B96"/>
                </a:solidFill>
                <a:latin typeface="+mn-lt"/>
              </a:rPr>
              <a:pPr algn="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5</a:t>
            </a:fld>
            <a:endParaRPr lang="ru-RU" sz="1200">
              <a:solidFill>
                <a:srgbClr val="004B96"/>
              </a:solidFill>
              <a:latin typeface="+mn-lt"/>
            </a:endParaRPr>
          </a:p>
        </p:txBody>
      </p:sp>
      <p:sp>
        <p:nvSpPr>
          <p:cNvPr id="11202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31800" y="815975"/>
            <a:ext cx="9047163" cy="652463"/>
          </a:xfrm>
        </p:spPr>
        <p:txBody>
          <a:bodyPr/>
          <a:lstStyle/>
          <a:p>
            <a:pPr>
              <a:defRPr/>
            </a:pPr>
            <a:r>
              <a:rPr lang="ru-RU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Заинтересованность в привлечении инвестиций</a:t>
            </a:r>
          </a:p>
        </p:txBody>
      </p:sp>
      <p:sp>
        <p:nvSpPr>
          <p:cNvPr id="3089" name="Содержимое 2"/>
          <p:cNvSpPr>
            <a:spLocks noGrp="1"/>
          </p:cNvSpPr>
          <p:nvPr>
            <p:ph idx="4294967295"/>
          </p:nvPr>
        </p:nvSpPr>
        <p:spPr>
          <a:xfrm>
            <a:off x="317500" y="1536700"/>
            <a:ext cx="3886200" cy="4525963"/>
          </a:xfrm>
        </p:spPr>
        <p:txBody>
          <a:bodyPr/>
          <a:lstStyle/>
          <a:p>
            <a:pPr eaLnBrk="1" hangingPunct="1">
              <a:buFont typeface="Arial" charset="0"/>
              <a:buBlip>
                <a:blip r:embed="rId5"/>
              </a:buBlip>
            </a:pPr>
            <a:r>
              <a:rPr lang="ru-RU" sz="1600" smtClean="0">
                <a:latin typeface="Arial" charset="0"/>
              </a:rPr>
              <a:t>Местные налоговые льготы, субсидии и иные преференции</a:t>
            </a:r>
          </a:p>
          <a:p>
            <a:pPr eaLnBrk="1" hangingPunct="1">
              <a:buFont typeface="Arial" charset="0"/>
              <a:buBlip>
                <a:blip r:embed="rId5"/>
              </a:buBlip>
            </a:pPr>
            <a:r>
              <a:rPr lang="ru-RU" sz="1600" smtClean="0">
                <a:latin typeface="Arial" charset="0"/>
              </a:rPr>
              <a:t>Реализация технологий и ноу-хау в «чужом», но комфортном регионе</a:t>
            </a:r>
          </a:p>
          <a:p>
            <a:pPr eaLnBrk="1" hangingPunct="1">
              <a:buFont typeface="Arial" charset="0"/>
              <a:buBlip>
                <a:blip r:embed="rId5"/>
              </a:buBlip>
            </a:pPr>
            <a:r>
              <a:rPr lang="ru-RU" sz="1600" smtClean="0">
                <a:latin typeface="Arial" charset="0"/>
              </a:rPr>
              <a:t>Подготовка кадров и привлечение квалифицированных кадров, в том числе через аутсорсинг</a:t>
            </a:r>
          </a:p>
          <a:p>
            <a:pPr eaLnBrk="1" hangingPunct="1">
              <a:buFont typeface="Arial" charset="0"/>
              <a:buBlip>
                <a:blip r:embed="rId5"/>
              </a:buBlip>
            </a:pPr>
            <a:r>
              <a:rPr lang="ru-RU" sz="1600" smtClean="0">
                <a:latin typeface="Arial" charset="0"/>
              </a:rPr>
              <a:t>Помощь в построении корпоративной культуры</a:t>
            </a:r>
          </a:p>
          <a:p>
            <a:pPr eaLnBrk="1" hangingPunct="1">
              <a:buFont typeface="Arial" charset="0"/>
              <a:buBlip>
                <a:blip r:embed="rId5"/>
              </a:buBlip>
            </a:pPr>
            <a:r>
              <a:rPr lang="ru-RU" sz="1600" smtClean="0">
                <a:latin typeface="Arial" charset="0"/>
              </a:rPr>
              <a:t>Помощь в подготовке к выходу на публичные рынки </a:t>
            </a:r>
          </a:p>
        </p:txBody>
      </p:sp>
      <p:sp>
        <p:nvSpPr>
          <p:cNvPr id="9" name="Содержимое 2"/>
          <p:cNvSpPr txBox="1">
            <a:spLocks/>
          </p:cNvSpPr>
          <p:nvPr/>
        </p:nvSpPr>
        <p:spPr bwMode="auto">
          <a:xfrm>
            <a:off x="6832600" y="1663700"/>
            <a:ext cx="2463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buFont typeface="Wingdings" pitchFamily="2" charset="2"/>
              <a:buBlip>
                <a:blip r:embed="rId5"/>
              </a:buBlip>
              <a:defRPr/>
            </a:pPr>
            <a:endParaRPr lang="ru-RU" kern="0" dirty="0">
              <a:latin typeface="Arial" charset="0"/>
              <a:cs typeface="Arial" charset="0"/>
            </a:endParaRPr>
          </a:p>
        </p:txBody>
      </p:sp>
      <p:graphicFrame>
        <p:nvGraphicFramePr>
          <p:cNvPr id="3074" name="Diagram 11"/>
          <p:cNvGraphicFramePr>
            <a:graphicFrameLocks/>
          </p:cNvGraphicFramePr>
          <p:nvPr/>
        </p:nvGraphicFramePr>
        <p:xfrm>
          <a:off x="3492500" y="2260600"/>
          <a:ext cx="5664200" cy="4114800"/>
        </p:xfrm>
        <a:graphic>
          <a:graphicData uri="http://schemas.openxmlformats.org/drawingml/2006/compatibility">
            <com:legacyDrawing xmlns:com="http://schemas.openxmlformats.org/drawingml/2006/compatibility" spid="_x0000_s3074"/>
          </a:graphicData>
        </a:graphic>
      </p:graphicFrame>
      <p:sp>
        <p:nvSpPr>
          <p:cNvPr id="3091" name="Содержимое 2"/>
          <p:cNvSpPr>
            <a:spLocks/>
          </p:cNvSpPr>
          <p:nvPr/>
        </p:nvSpPr>
        <p:spPr bwMode="auto">
          <a:xfrm>
            <a:off x="4432300" y="1474788"/>
            <a:ext cx="5473700" cy="126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r">
              <a:buClrTx/>
              <a:buSzTx/>
              <a:buFont typeface="Arial" charset="0"/>
              <a:buNone/>
            </a:pPr>
            <a:r>
              <a:rPr lang="ru-RU" b="0" i="1">
                <a:latin typeface="Times New Roman" pitchFamily="18" charset="0"/>
              </a:rPr>
              <a:t>	</a:t>
            </a:r>
            <a:r>
              <a:rPr lang="ru-RU" sz="1400" b="0" i="1">
                <a:latin typeface="Times New Roman" pitchFamily="18" charset="0"/>
              </a:rPr>
              <a:t>*</a:t>
            </a:r>
          </a:p>
        </p:txBody>
      </p:sp>
      <p:sp>
        <p:nvSpPr>
          <p:cNvPr id="22" name="Прямоугольник 21"/>
          <p:cNvSpPr/>
          <p:nvPr>
            <p:custDataLst>
              <p:tags r:id="rId2"/>
            </p:custDataLst>
          </p:nvPr>
        </p:nvSpPr>
        <p:spPr bwMode="auto">
          <a:xfrm>
            <a:off x="0" y="-15875"/>
            <a:ext cx="9702800" cy="831850"/>
          </a:xfrm>
          <a:prstGeom prst="rect">
            <a:avLst/>
          </a:prstGeom>
          <a:solidFill>
            <a:schemeClr val="accent3"/>
          </a:solidFill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3600" tIns="46800" rIns="93600" bIns="46800" anchor="ctr">
            <a:spAutoFit/>
          </a:bodyPr>
          <a:lstStyle/>
          <a:p>
            <a:pPr algn="l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sz="2400">
                <a:solidFill>
                  <a:srgbClr val="E3BC92"/>
                </a:solidFill>
                <a:latin typeface="Arial" charset="0"/>
                <a:cs typeface="Arial" charset="0"/>
              </a:rPr>
              <a:t>Формирование сети упаковочных компаний </a:t>
            </a:r>
          </a:p>
          <a:p>
            <a:pPr algn="l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sz="2400">
                <a:solidFill>
                  <a:srgbClr val="E3BC92"/>
                </a:solidFill>
                <a:latin typeface="Arial" charset="0"/>
                <a:cs typeface="Arial" charset="0"/>
              </a:rPr>
              <a:t>(листинговых агентов) РИИ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Сходство упаковочных компаний и инвестиционных банков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752600"/>
            <a:ext cx="8915400" cy="4525963"/>
          </a:xfrm>
        </p:spPr>
        <p:txBody>
          <a:bodyPr/>
          <a:lstStyle/>
          <a:p>
            <a:pPr>
              <a:lnSpc>
                <a:spcPct val="90000"/>
              </a:lnSpc>
              <a:buFont typeface="Microsoft Sans Serif" pitchFamily="34" charset="0"/>
              <a:buNone/>
            </a:pPr>
            <a:r>
              <a:rPr lang="ru-RU" sz="2400" b="1" i="1" smtClean="0">
                <a:solidFill>
                  <a:srgbClr val="FF0000"/>
                </a:solidFill>
              </a:rPr>
              <a:t> </a:t>
            </a:r>
          </a:p>
          <a:p>
            <a:pPr>
              <a:lnSpc>
                <a:spcPct val="90000"/>
              </a:lnSpc>
            </a:pPr>
            <a:r>
              <a:rPr lang="ru-RU" smtClean="0"/>
              <a:t>Поиск инвесторов</a:t>
            </a:r>
            <a:endParaRPr lang="en-US" smtClean="0"/>
          </a:p>
          <a:p>
            <a:pPr>
              <a:lnSpc>
                <a:spcPct val="90000"/>
              </a:lnSpc>
            </a:pPr>
            <a:r>
              <a:rPr lang="en-US" smtClean="0"/>
              <a:t>PR/IR</a:t>
            </a:r>
            <a:r>
              <a:rPr lang="ru-RU" smtClean="0"/>
              <a:t> поддержка</a:t>
            </a:r>
          </a:p>
          <a:p>
            <a:pPr>
              <a:lnSpc>
                <a:spcPct val="90000"/>
              </a:lnSpc>
            </a:pPr>
            <a:r>
              <a:rPr lang="ru-RU" smtClean="0"/>
              <a:t>Маркетинговая экспертиза</a:t>
            </a:r>
          </a:p>
          <a:p>
            <a:pPr>
              <a:lnSpc>
                <a:spcPct val="90000"/>
              </a:lnSpc>
            </a:pPr>
            <a:r>
              <a:rPr lang="ru-RU" smtClean="0"/>
              <a:t>Проведение финансового </a:t>
            </a:r>
            <a:r>
              <a:rPr lang="en-US" smtClean="0"/>
              <a:t>DD</a:t>
            </a:r>
            <a:endParaRPr lang="ru-RU" smtClean="0"/>
          </a:p>
          <a:p>
            <a:pPr>
              <a:lnSpc>
                <a:spcPct val="90000"/>
              </a:lnSpc>
            </a:pPr>
            <a:r>
              <a:rPr lang="ru-RU" smtClean="0"/>
              <a:t>Проведение юридического </a:t>
            </a:r>
            <a:r>
              <a:rPr lang="en-US" smtClean="0"/>
              <a:t>DD</a:t>
            </a:r>
            <a:endParaRPr lang="ru-RU" smtClean="0"/>
          </a:p>
          <a:p>
            <a:pPr>
              <a:lnSpc>
                <a:spcPct val="90000"/>
              </a:lnSpc>
            </a:pPr>
            <a:r>
              <a:rPr lang="ru-RU" smtClean="0"/>
              <a:t>Оценка компаний</a:t>
            </a:r>
          </a:p>
          <a:p>
            <a:pPr>
              <a:lnSpc>
                <a:spcPct val="90000"/>
              </a:lnSpc>
            </a:pPr>
            <a:r>
              <a:rPr lang="ru-RU" smtClean="0"/>
              <a:t>Патентная экспертиза</a:t>
            </a:r>
          </a:p>
          <a:p>
            <a:pPr>
              <a:lnSpc>
                <a:spcPct val="90000"/>
              </a:lnSpc>
            </a:pPr>
            <a:r>
              <a:rPr lang="ru-RU" smtClean="0"/>
              <a:t>Структурирование сделки</a:t>
            </a:r>
          </a:p>
          <a:p>
            <a:pPr>
              <a:lnSpc>
                <a:spcPct val="90000"/>
              </a:lnSpc>
            </a:pPr>
            <a:r>
              <a:rPr lang="ru-RU" smtClean="0"/>
              <a:t>Подготовка инвестиционного</a:t>
            </a:r>
          </a:p>
          <a:p>
            <a:pPr>
              <a:lnSpc>
                <a:spcPct val="90000"/>
              </a:lnSpc>
              <a:buFont typeface="Microsoft Sans Serif" pitchFamily="34" charset="0"/>
              <a:buNone/>
            </a:pPr>
            <a:r>
              <a:rPr lang="ru-RU" smtClean="0"/>
              <a:t>	меморандума сделки</a:t>
            </a:r>
          </a:p>
          <a:p>
            <a:pPr>
              <a:lnSpc>
                <a:spcPct val="90000"/>
              </a:lnSpc>
            </a:pPr>
            <a:r>
              <a:rPr lang="ru-RU" smtClean="0"/>
              <a:t>Количество проектов</a:t>
            </a:r>
          </a:p>
          <a:p>
            <a:pPr>
              <a:lnSpc>
                <a:spcPct val="90000"/>
              </a:lnSpc>
            </a:pPr>
            <a:r>
              <a:rPr lang="ru-RU" smtClean="0"/>
              <a:t>Скорость упаковки проекта</a:t>
            </a:r>
          </a:p>
        </p:txBody>
      </p:sp>
      <p:sp>
        <p:nvSpPr>
          <p:cNvPr id="11268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003550" y="1323975"/>
            <a:ext cx="5400675" cy="630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>
                <a:latin typeface="Arial" charset="0"/>
              </a:rPr>
              <a:t>Региональные упаковочные</a:t>
            </a:r>
            <a:endParaRPr lang="en-US">
              <a:latin typeface="Arial" charset="0"/>
            </a:endParaRPr>
          </a:p>
          <a:p>
            <a:pPr eaLnBrk="0" hangingPunct="0"/>
            <a:r>
              <a:rPr lang="ru-RU">
                <a:latin typeface="Arial" charset="0"/>
              </a:rPr>
              <a:t>компании</a:t>
            </a:r>
          </a:p>
        </p:txBody>
      </p:sp>
      <p:sp>
        <p:nvSpPr>
          <p:cNvPr id="11269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173913" y="1390650"/>
            <a:ext cx="2693987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>
                <a:latin typeface="Arial" charset="0"/>
              </a:rPr>
              <a:t>Инвестиционные банки</a:t>
            </a:r>
          </a:p>
        </p:txBody>
      </p:sp>
      <p:sp>
        <p:nvSpPr>
          <p:cNvPr id="11270" name="Line 6"/>
          <p:cNvSpPr>
            <a:spLocks noChangeShapeType="1"/>
          </p:cNvSpPr>
          <p:nvPr/>
        </p:nvSpPr>
        <p:spPr bwMode="auto">
          <a:xfrm>
            <a:off x="7213600" y="1371600"/>
            <a:ext cx="12700" cy="4914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11271" name="Line 7"/>
          <p:cNvSpPr>
            <a:spLocks noChangeShapeType="1"/>
          </p:cNvSpPr>
          <p:nvPr/>
        </p:nvSpPr>
        <p:spPr bwMode="auto">
          <a:xfrm flipH="1">
            <a:off x="4195763" y="1414463"/>
            <a:ext cx="12700" cy="487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11272" name="Line 8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138113" y="2151063"/>
            <a:ext cx="9398000" cy="142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11273" name="Line 9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130175" y="2460625"/>
            <a:ext cx="9398000" cy="1428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11274" name="Line 10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138113" y="2836863"/>
            <a:ext cx="9398000" cy="142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11275" name="Line 11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138113" y="3128963"/>
            <a:ext cx="9398000" cy="142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11276" name="Line 12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138113" y="3497263"/>
            <a:ext cx="9398000" cy="142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11277" name="Line 13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138113" y="3865563"/>
            <a:ext cx="9398000" cy="142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11278" name="Line 14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138113" y="4195763"/>
            <a:ext cx="9398000" cy="142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11279" name="Line 15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138113" y="4487863"/>
            <a:ext cx="9398000" cy="142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11280" name="Text Box 16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275263" y="2095500"/>
            <a:ext cx="1506537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Tx/>
              <a:buSzTx/>
              <a:buFontTx/>
              <a:buNone/>
            </a:pPr>
            <a:r>
              <a:rPr lang="ru-RU" sz="2400">
                <a:sym typeface="Wingdings" pitchFamily="2" charset="2"/>
              </a:rPr>
              <a:t>  </a:t>
            </a:r>
          </a:p>
        </p:txBody>
      </p:sp>
      <p:sp>
        <p:nvSpPr>
          <p:cNvPr id="11281" name="Text Box 17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921625" y="2087563"/>
            <a:ext cx="1506538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Tx/>
              <a:buSzTx/>
              <a:buFontTx/>
              <a:buNone/>
            </a:pPr>
            <a:r>
              <a:rPr lang="ru-RU" sz="2400">
                <a:sym typeface="Wingdings" pitchFamily="2" charset="2"/>
              </a:rPr>
              <a:t>  </a:t>
            </a:r>
          </a:p>
        </p:txBody>
      </p:sp>
      <p:sp>
        <p:nvSpPr>
          <p:cNvPr id="11282" name="Text Box 20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292725" y="2417763"/>
            <a:ext cx="1506538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Tx/>
              <a:buSzTx/>
              <a:buFontTx/>
              <a:buNone/>
            </a:pPr>
            <a:r>
              <a:rPr lang="ru-RU" sz="2400">
                <a:sym typeface="Wingdings" pitchFamily="2" charset="2"/>
              </a:rPr>
              <a:t>  </a:t>
            </a:r>
          </a:p>
        </p:txBody>
      </p:sp>
      <p:sp>
        <p:nvSpPr>
          <p:cNvPr id="11283" name="Text Box 21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292725" y="2798763"/>
            <a:ext cx="1506538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Tx/>
              <a:buSzTx/>
              <a:buFontTx/>
              <a:buNone/>
            </a:pPr>
            <a:r>
              <a:rPr lang="ru-RU" sz="2400">
                <a:sym typeface="Wingdings" pitchFamily="2" charset="2"/>
              </a:rPr>
              <a:t>  </a:t>
            </a:r>
          </a:p>
        </p:txBody>
      </p:sp>
      <p:sp>
        <p:nvSpPr>
          <p:cNvPr id="11284" name="Text Box 22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432425" y="3090863"/>
            <a:ext cx="1506538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Tx/>
              <a:buSzTx/>
              <a:buFontTx/>
              <a:buNone/>
            </a:pPr>
            <a:r>
              <a:rPr lang="ru-RU" sz="2400">
                <a:sym typeface="Wingdings" pitchFamily="2" charset="2"/>
              </a:rPr>
              <a:t>  </a:t>
            </a:r>
          </a:p>
        </p:txBody>
      </p:sp>
      <p:sp>
        <p:nvSpPr>
          <p:cNvPr id="11285" name="Text Box 23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419725" y="3459163"/>
            <a:ext cx="1506538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Tx/>
              <a:buSzTx/>
              <a:buFontTx/>
              <a:buNone/>
            </a:pPr>
            <a:r>
              <a:rPr lang="ru-RU" sz="2400">
                <a:sym typeface="Wingdings" pitchFamily="2" charset="2"/>
              </a:rPr>
              <a:t>  </a:t>
            </a:r>
          </a:p>
        </p:txBody>
      </p:sp>
      <p:sp>
        <p:nvSpPr>
          <p:cNvPr id="11286" name="Text Box 24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5394325" y="3827463"/>
            <a:ext cx="1506538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Tx/>
              <a:buSzTx/>
              <a:buFontTx/>
              <a:buNone/>
            </a:pPr>
            <a:r>
              <a:rPr lang="ru-RU" sz="2400">
                <a:sym typeface="Wingdings" pitchFamily="2" charset="2"/>
              </a:rPr>
              <a:t>  </a:t>
            </a:r>
          </a:p>
        </p:txBody>
      </p:sp>
      <p:sp>
        <p:nvSpPr>
          <p:cNvPr id="11287" name="Text Box 25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432425" y="4449763"/>
            <a:ext cx="1506538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Tx/>
              <a:buSzTx/>
              <a:buFontTx/>
              <a:buNone/>
            </a:pPr>
            <a:r>
              <a:rPr lang="ru-RU" sz="2400">
                <a:sym typeface="Wingdings" pitchFamily="2" charset="2"/>
              </a:rPr>
              <a:t>  </a:t>
            </a:r>
          </a:p>
        </p:txBody>
      </p:sp>
      <p:sp>
        <p:nvSpPr>
          <p:cNvPr id="11288" name="Line 26"/>
          <p:cNvSpPr>
            <a:spLocks noChangeShapeType="1"/>
          </p:cNvSpPr>
          <p:nvPr>
            <p:custDataLst>
              <p:tags r:id="rId19"/>
            </p:custDataLst>
          </p:nvPr>
        </p:nvSpPr>
        <p:spPr bwMode="auto">
          <a:xfrm>
            <a:off x="142875" y="5534025"/>
            <a:ext cx="9398000" cy="1428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11289" name="Text Box 27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4903788" y="4137025"/>
            <a:ext cx="1506537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Tx/>
              <a:buSzTx/>
              <a:buFontTx/>
              <a:buNone/>
            </a:pPr>
            <a:r>
              <a:rPr lang="ru-RU" sz="2400">
                <a:sym typeface="Wingdings" pitchFamily="2" charset="2"/>
              </a:rPr>
              <a:t> </a:t>
            </a:r>
          </a:p>
        </p:txBody>
      </p:sp>
      <p:sp>
        <p:nvSpPr>
          <p:cNvPr id="11290" name="Text Box 28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7900988" y="2422525"/>
            <a:ext cx="1506537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Tx/>
              <a:buSzTx/>
              <a:buFontTx/>
              <a:buNone/>
            </a:pPr>
            <a:r>
              <a:rPr lang="ru-RU" sz="2400">
                <a:sym typeface="Wingdings" pitchFamily="2" charset="2"/>
              </a:rPr>
              <a:t>  </a:t>
            </a:r>
          </a:p>
        </p:txBody>
      </p:sp>
      <p:sp>
        <p:nvSpPr>
          <p:cNvPr id="11291" name="Text Box 29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7900988" y="2803525"/>
            <a:ext cx="1506537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Tx/>
              <a:buSzTx/>
              <a:buFontTx/>
              <a:buNone/>
            </a:pPr>
            <a:r>
              <a:rPr lang="ru-RU" sz="2400">
                <a:sym typeface="Wingdings" pitchFamily="2" charset="2"/>
              </a:rPr>
              <a:t>  </a:t>
            </a:r>
          </a:p>
        </p:txBody>
      </p:sp>
      <p:sp>
        <p:nvSpPr>
          <p:cNvPr id="11292" name="Text Box 30"/>
          <p:cNvSpPr txBox="1"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7926388" y="3082925"/>
            <a:ext cx="1506537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Tx/>
              <a:buSzTx/>
              <a:buFontTx/>
              <a:buNone/>
            </a:pPr>
            <a:r>
              <a:rPr lang="ru-RU" sz="2400">
                <a:sym typeface="Wingdings" pitchFamily="2" charset="2"/>
              </a:rPr>
              <a:t>  </a:t>
            </a:r>
          </a:p>
        </p:txBody>
      </p:sp>
      <p:sp>
        <p:nvSpPr>
          <p:cNvPr id="11293" name="Text Box 31"/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7913688" y="3438525"/>
            <a:ext cx="1506537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Tx/>
              <a:buSzTx/>
              <a:buFontTx/>
              <a:buNone/>
            </a:pPr>
            <a:r>
              <a:rPr lang="ru-RU" sz="2400">
                <a:sym typeface="Wingdings" pitchFamily="2" charset="2"/>
              </a:rPr>
              <a:t>  </a:t>
            </a:r>
          </a:p>
        </p:txBody>
      </p:sp>
      <p:sp>
        <p:nvSpPr>
          <p:cNvPr id="11294" name="Text Box 32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7913688" y="3832225"/>
            <a:ext cx="1506537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Tx/>
              <a:buSzTx/>
              <a:buFontTx/>
              <a:buNone/>
            </a:pPr>
            <a:r>
              <a:rPr lang="ru-RU" sz="2400">
                <a:sym typeface="Wingdings" pitchFamily="2" charset="2"/>
              </a:rPr>
              <a:t>  </a:t>
            </a:r>
          </a:p>
        </p:txBody>
      </p:sp>
      <p:sp>
        <p:nvSpPr>
          <p:cNvPr id="11295" name="Text Box 33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7900988" y="4149725"/>
            <a:ext cx="1506537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Tx/>
              <a:buSzTx/>
              <a:buFontTx/>
              <a:buNone/>
            </a:pPr>
            <a:r>
              <a:rPr lang="ru-RU" sz="2400">
                <a:sym typeface="Wingdings" pitchFamily="2" charset="2"/>
              </a:rPr>
              <a:t>  </a:t>
            </a:r>
          </a:p>
        </p:txBody>
      </p:sp>
      <p:sp>
        <p:nvSpPr>
          <p:cNvPr id="11296" name="Text Box 34"/>
          <p:cNvSpPr txBox="1"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7900988" y="4454525"/>
            <a:ext cx="1506537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Tx/>
              <a:buSzTx/>
              <a:buFontTx/>
              <a:buNone/>
            </a:pPr>
            <a:r>
              <a:rPr lang="ru-RU" sz="2400">
                <a:sym typeface="Wingdings" pitchFamily="2" charset="2"/>
              </a:rPr>
              <a:t>  </a:t>
            </a:r>
          </a:p>
        </p:txBody>
      </p:sp>
      <p:sp>
        <p:nvSpPr>
          <p:cNvPr id="11297" name="Line 37"/>
          <p:cNvSpPr>
            <a:spLocks noChangeShapeType="1"/>
          </p:cNvSpPr>
          <p:nvPr>
            <p:custDataLst>
              <p:tags r:id="rId28"/>
            </p:custDataLst>
          </p:nvPr>
        </p:nvSpPr>
        <p:spPr bwMode="auto">
          <a:xfrm>
            <a:off x="101600" y="4840288"/>
            <a:ext cx="9398000" cy="142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11298" name="Text Box 38"/>
          <p:cNvSpPr txBox="1"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5424488" y="4899025"/>
            <a:ext cx="1506537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Tx/>
              <a:buSzTx/>
              <a:buFontTx/>
              <a:buNone/>
            </a:pPr>
            <a:r>
              <a:rPr lang="ru-RU" sz="2400">
                <a:sym typeface="Wingdings" pitchFamily="2" charset="2"/>
              </a:rPr>
              <a:t>  </a:t>
            </a:r>
          </a:p>
        </p:txBody>
      </p:sp>
      <p:sp>
        <p:nvSpPr>
          <p:cNvPr id="11299" name="Text Box 39"/>
          <p:cNvSpPr txBox="1"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7880350" y="4916488"/>
            <a:ext cx="1506538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Tx/>
              <a:buSzTx/>
              <a:buFontTx/>
              <a:buNone/>
            </a:pPr>
            <a:r>
              <a:rPr lang="ru-RU" sz="2400">
                <a:sym typeface="Wingdings" pitchFamily="2" charset="2"/>
              </a:rPr>
              <a:t>  </a:t>
            </a:r>
          </a:p>
        </p:txBody>
      </p:sp>
      <p:sp>
        <p:nvSpPr>
          <p:cNvPr id="11300" name="Line 40"/>
          <p:cNvSpPr>
            <a:spLocks noChangeShapeType="1"/>
          </p:cNvSpPr>
          <p:nvPr>
            <p:custDataLst>
              <p:tags r:id="rId31"/>
            </p:custDataLst>
          </p:nvPr>
        </p:nvSpPr>
        <p:spPr bwMode="auto">
          <a:xfrm>
            <a:off x="134938" y="5843588"/>
            <a:ext cx="9398000" cy="142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11301" name="Line 43"/>
          <p:cNvSpPr>
            <a:spLocks noChangeShapeType="1"/>
          </p:cNvSpPr>
          <p:nvPr>
            <p:custDataLst>
              <p:tags r:id="rId32"/>
            </p:custDataLst>
          </p:nvPr>
        </p:nvSpPr>
        <p:spPr bwMode="auto">
          <a:xfrm>
            <a:off x="139700" y="6178550"/>
            <a:ext cx="9398000" cy="1428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11302" name="Text Box 45"/>
          <p:cNvSpPr txBox="1">
            <a:spLocks noChangeArrowheads="1"/>
          </p:cNvSpPr>
          <p:nvPr>
            <p:custDataLst>
              <p:tags r:id="rId33"/>
            </p:custDataLst>
          </p:nvPr>
        </p:nvSpPr>
        <p:spPr bwMode="auto">
          <a:xfrm>
            <a:off x="5057775" y="5459413"/>
            <a:ext cx="1506538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Tx/>
              <a:buSzTx/>
              <a:buFontTx/>
              <a:buNone/>
            </a:pPr>
            <a:r>
              <a:rPr lang="ru-RU" sz="2400">
                <a:sym typeface="Wingdings" pitchFamily="2" charset="2"/>
              </a:rPr>
              <a:t>  </a:t>
            </a:r>
          </a:p>
        </p:txBody>
      </p:sp>
      <p:sp>
        <p:nvSpPr>
          <p:cNvPr id="11303" name="Text Box 46"/>
          <p:cNvSpPr txBox="1">
            <a:spLocks noChangeArrowheads="1"/>
          </p:cNvSpPr>
          <p:nvPr>
            <p:custDataLst>
              <p:tags r:id="rId34"/>
            </p:custDataLst>
          </p:nvPr>
        </p:nvSpPr>
        <p:spPr bwMode="auto">
          <a:xfrm>
            <a:off x="7986713" y="5480050"/>
            <a:ext cx="1506537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Tx/>
              <a:buSzTx/>
              <a:buFontTx/>
              <a:buNone/>
            </a:pPr>
            <a:r>
              <a:rPr lang="ru-RU" sz="2400">
                <a:sym typeface="Wingdings" pitchFamily="2" charset="2"/>
              </a:rPr>
              <a:t> </a:t>
            </a:r>
          </a:p>
        </p:txBody>
      </p:sp>
      <p:sp>
        <p:nvSpPr>
          <p:cNvPr id="11304" name="Text Box 47"/>
          <p:cNvSpPr txBox="1">
            <a:spLocks noChangeArrowheads="1"/>
          </p:cNvSpPr>
          <p:nvPr>
            <p:custDataLst>
              <p:tags r:id="rId35"/>
            </p:custDataLst>
          </p:nvPr>
        </p:nvSpPr>
        <p:spPr bwMode="auto">
          <a:xfrm>
            <a:off x="5392738" y="5819775"/>
            <a:ext cx="1506537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Tx/>
              <a:buSzTx/>
              <a:buFontTx/>
              <a:buNone/>
            </a:pPr>
            <a:r>
              <a:rPr lang="ru-RU" sz="2400">
                <a:sym typeface="Wingdings" pitchFamily="2" charset="2"/>
              </a:rPr>
              <a:t> </a:t>
            </a:r>
          </a:p>
        </p:txBody>
      </p:sp>
      <p:sp>
        <p:nvSpPr>
          <p:cNvPr id="11305" name="Text Box 48"/>
          <p:cNvSpPr txBox="1">
            <a:spLocks noChangeArrowheads="1"/>
          </p:cNvSpPr>
          <p:nvPr>
            <p:custDataLst>
              <p:tags r:id="rId36"/>
            </p:custDataLst>
          </p:nvPr>
        </p:nvSpPr>
        <p:spPr bwMode="auto">
          <a:xfrm>
            <a:off x="7851775" y="5789613"/>
            <a:ext cx="1506538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Tx/>
              <a:buSzTx/>
              <a:buFontTx/>
              <a:buNone/>
            </a:pPr>
            <a:r>
              <a:rPr lang="ru-RU" sz="2400">
                <a:sym typeface="Wingdings" pitchFamily="2" charset="2"/>
              </a:rPr>
              <a:t>  </a:t>
            </a:r>
          </a:p>
        </p:txBody>
      </p:sp>
      <p:pic>
        <p:nvPicPr>
          <p:cNvPr id="11306" name="Picture 276" descr="merrill-lynch-logo"/>
          <p:cNvPicPr>
            <a:picLocks noChangeAspect="1" noChangeArrowheads="1"/>
          </p:cNvPicPr>
          <p:nvPr>
            <p:custDataLst>
              <p:tags r:id="rId37"/>
            </p:custDataLst>
          </p:nvPr>
        </p:nvPicPr>
        <p:blipFill>
          <a:blip r:embed="rId42" cstate="print"/>
          <a:srcRect/>
          <a:stretch>
            <a:fillRect/>
          </a:stretch>
        </p:blipFill>
        <p:spPr bwMode="auto">
          <a:xfrm>
            <a:off x="9005888" y="1700213"/>
            <a:ext cx="722312" cy="67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07" name="Picture 231" descr="MPj04028720000[1]"/>
          <p:cNvPicPr>
            <a:picLocks noChangeAspect="1" noChangeArrowheads="1"/>
          </p:cNvPicPr>
          <p:nvPr>
            <p:custDataLst>
              <p:tags r:id="rId38"/>
            </p:custDataLst>
          </p:nvPr>
        </p:nvPicPr>
        <p:blipFill>
          <a:blip r:embed="rId43" cstate="print"/>
          <a:srcRect/>
          <a:stretch>
            <a:fillRect/>
          </a:stretch>
        </p:blipFill>
        <p:spPr bwMode="auto">
          <a:xfrm>
            <a:off x="6610350" y="1666875"/>
            <a:ext cx="593725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Номер слайда 5"/>
          <p:cNvSpPr txBox="1">
            <a:spLocks noGrp="1"/>
          </p:cNvSpPr>
          <p:nvPr>
            <p:custDataLst>
              <p:tags r:id="rId39"/>
            </p:custDataLst>
          </p:nvPr>
        </p:nvSpPr>
        <p:spPr bwMode="auto">
          <a:xfrm>
            <a:off x="7556500" y="6245225"/>
            <a:ext cx="23114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SzTx/>
              <a:buFontTx/>
              <a:buNone/>
              <a:defRPr/>
            </a:pPr>
            <a:fld id="{A3E5C954-2D64-4766-9AAB-905D3B311EFA}" type="slidenum">
              <a:rPr lang="ru-RU" sz="1200">
                <a:solidFill>
                  <a:srgbClr val="004B96"/>
                </a:solidFill>
                <a:latin typeface="+mn-lt"/>
              </a:rPr>
              <a:pPr algn="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6</a:t>
            </a:fld>
            <a:endParaRPr lang="ru-RU" sz="1200">
              <a:solidFill>
                <a:srgbClr val="004B96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19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3541713"/>
            <a:ext cx="9906000" cy="280035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spcBef>
                <a:spcPct val="0"/>
              </a:spcBef>
              <a:buClrTx/>
              <a:buSzTx/>
              <a:buFontTx/>
              <a:buNone/>
            </a:pPr>
            <a:endParaRPr lang="ru-RU" sz="2400">
              <a:solidFill>
                <a:schemeClr val="bg1"/>
              </a:solidFill>
            </a:endParaRPr>
          </a:p>
        </p:txBody>
      </p:sp>
      <p:sp>
        <p:nvSpPr>
          <p:cNvPr id="4100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292100" y="777875"/>
            <a:ext cx="9402763" cy="652463"/>
          </a:xfrm>
        </p:spPr>
        <p:txBody>
          <a:bodyPr/>
          <a:lstStyle/>
          <a:p>
            <a:r>
              <a:rPr lang="ru-RU" sz="1600" smtClean="0">
                <a:latin typeface="Arial" charset="0"/>
              </a:rPr>
              <a:t>Отличие упаковочных компаний (листинговых агентов) РИИ от инвестиционных банков</a:t>
            </a:r>
          </a:p>
        </p:txBody>
      </p:sp>
      <p:pic>
        <p:nvPicPr>
          <p:cNvPr id="4101" name="Picture 231" descr="MPj04028720000[1]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8" cstate="print"/>
          <a:srcRect/>
          <a:stretch>
            <a:fillRect/>
          </a:stretch>
        </p:blipFill>
        <p:spPr bwMode="auto">
          <a:xfrm>
            <a:off x="2216150" y="1616075"/>
            <a:ext cx="3011488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 Box 25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7788" y="2751138"/>
            <a:ext cx="2038350" cy="646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1200"/>
              <a:t>Сопровождение проектов</a:t>
            </a: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1200"/>
              <a:t>на стадии устойчивого</a:t>
            </a: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1200"/>
              <a:t>Развития</a:t>
            </a:r>
            <a:r>
              <a:rPr lang="en-US" sz="1200"/>
              <a:t> (late stage)</a:t>
            </a:r>
            <a:endParaRPr lang="ru-RU" sz="1200"/>
          </a:p>
        </p:txBody>
      </p:sp>
      <p:sp>
        <p:nvSpPr>
          <p:cNvPr id="4103" name="Text Box 25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157663" y="2755900"/>
            <a:ext cx="1506537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Tx/>
              <a:buSzTx/>
              <a:buFontTx/>
              <a:buNone/>
            </a:pPr>
            <a:r>
              <a:rPr lang="ru-RU" sz="2400">
                <a:sym typeface="Wingdings" pitchFamily="2" charset="2"/>
              </a:rPr>
              <a:t>  </a:t>
            </a:r>
          </a:p>
        </p:txBody>
      </p:sp>
      <p:sp>
        <p:nvSpPr>
          <p:cNvPr id="4104" name="Text Box 25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2550" y="3340100"/>
            <a:ext cx="2038350" cy="646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1200"/>
              <a:t>Сопровождение проектов</a:t>
            </a: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1200"/>
              <a:t>на стадии расширения </a:t>
            </a:r>
            <a:endParaRPr lang="en-US" sz="1200"/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en-US" sz="1200"/>
              <a:t>(early growth, expansion)</a:t>
            </a:r>
            <a:endParaRPr lang="ru-RU" sz="1200"/>
          </a:p>
        </p:txBody>
      </p:sp>
      <p:sp>
        <p:nvSpPr>
          <p:cNvPr id="4105" name="Text Box 259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165600" y="3448050"/>
            <a:ext cx="1506538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Tx/>
              <a:buSzTx/>
              <a:buFontTx/>
              <a:buNone/>
            </a:pPr>
            <a:r>
              <a:rPr lang="ru-RU" sz="2400">
                <a:sym typeface="Wingdings" pitchFamily="2" charset="2"/>
              </a:rPr>
              <a:t>  </a:t>
            </a:r>
          </a:p>
        </p:txBody>
      </p:sp>
      <p:sp>
        <p:nvSpPr>
          <p:cNvPr id="4106" name="Text Box 260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4138" y="3962400"/>
            <a:ext cx="2430462" cy="4619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1200"/>
              <a:t>Сопровождение проектов</a:t>
            </a:r>
            <a:r>
              <a:rPr lang="en-US" sz="1200"/>
              <a:t> </a:t>
            </a:r>
            <a:r>
              <a:rPr lang="ru-RU" sz="1200"/>
              <a:t>на стадии раннего роста</a:t>
            </a:r>
            <a:r>
              <a:rPr lang="en-US" sz="1200"/>
              <a:t> (start-up)</a:t>
            </a:r>
            <a:endParaRPr lang="ru-RU" sz="1200"/>
          </a:p>
        </p:txBody>
      </p:sp>
      <p:sp>
        <p:nvSpPr>
          <p:cNvPr id="4107" name="Text Box 26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143375" y="4052888"/>
            <a:ext cx="1506538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Tx/>
              <a:buSzTx/>
              <a:buFontTx/>
              <a:buNone/>
            </a:pPr>
            <a:r>
              <a:rPr lang="ru-RU" sz="2400">
                <a:sym typeface="Wingdings" pitchFamily="2" charset="2"/>
              </a:rPr>
              <a:t>  </a:t>
            </a:r>
          </a:p>
        </p:txBody>
      </p:sp>
      <p:sp>
        <p:nvSpPr>
          <p:cNvPr id="4108" name="Text Box 26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07950" y="4459288"/>
            <a:ext cx="2038350" cy="646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1200"/>
              <a:t>Сопровождение проектов</a:t>
            </a: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1200"/>
              <a:t>на посевной/начальной</a:t>
            </a: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1200"/>
              <a:t>Стадии</a:t>
            </a:r>
            <a:r>
              <a:rPr lang="en-US" sz="1200"/>
              <a:t> (seed)</a:t>
            </a:r>
            <a:endParaRPr lang="ru-RU" sz="1200"/>
          </a:p>
        </p:txBody>
      </p:sp>
      <p:sp>
        <p:nvSpPr>
          <p:cNvPr id="4109" name="Text Box 263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267200" y="4583113"/>
            <a:ext cx="1506538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Tx/>
              <a:buSzTx/>
              <a:buFontTx/>
              <a:buNone/>
            </a:pPr>
            <a:r>
              <a:rPr lang="ru-RU" sz="2400">
                <a:sym typeface="Wingdings" pitchFamily="2" charset="2"/>
              </a:rPr>
              <a:t>  </a:t>
            </a:r>
          </a:p>
        </p:txBody>
      </p:sp>
      <p:sp>
        <p:nvSpPr>
          <p:cNvPr id="4110" name="Text Box 265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98425" y="5154613"/>
            <a:ext cx="299085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1200"/>
              <a:t>Государственная поддержка</a:t>
            </a: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1200"/>
              <a:t>(льготы, субсидии, преференции и т.д.)</a:t>
            </a:r>
          </a:p>
        </p:txBody>
      </p:sp>
      <p:sp>
        <p:nvSpPr>
          <p:cNvPr id="4111" name="Text Box 266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116388" y="5148263"/>
            <a:ext cx="1506537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Tx/>
              <a:buSzTx/>
              <a:buFontTx/>
              <a:buNone/>
            </a:pPr>
            <a:r>
              <a:rPr lang="ru-RU" sz="2400">
                <a:sym typeface="Wingdings" pitchFamily="2" charset="2"/>
              </a:rPr>
              <a:t>   </a:t>
            </a:r>
          </a:p>
        </p:txBody>
      </p:sp>
      <p:pic>
        <p:nvPicPr>
          <p:cNvPr id="4112" name="Picture 276" descr="merrill-lynch-logo"/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39" cstate="print"/>
          <a:srcRect/>
          <a:stretch>
            <a:fillRect/>
          </a:stretch>
        </p:blipFill>
        <p:spPr bwMode="auto">
          <a:xfrm>
            <a:off x="5270500" y="2373313"/>
            <a:ext cx="2868613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3" name="Rectangle 192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861175" y="6064250"/>
            <a:ext cx="2693988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/>
              <a:t>Инвестиционные банки</a:t>
            </a:r>
          </a:p>
        </p:txBody>
      </p:sp>
      <p:sp>
        <p:nvSpPr>
          <p:cNvPr id="4114" name="Line 255"/>
          <p:cNvSpPr>
            <a:spLocks noChangeShapeType="1"/>
          </p:cNvSpPr>
          <p:nvPr>
            <p:custDataLst>
              <p:tags r:id="rId17"/>
            </p:custDataLst>
          </p:nvPr>
        </p:nvSpPr>
        <p:spPr bwMode="auto">
          <a:xfrm>
            <a:off x="138113" y="2747963"/>
            <a:ext cx="9398000" cy="142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4115" name="Text Box 267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117475" y="1760538"/>
            <a:ext cx="9163050" cy="7921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1200"/>
              <a:t>КАПИТАЛИЗАЦИЯ КОМПАНИЙ                                            </a:t>
            </a:r>
            <a:r>
              <a:rPr lang="en-US" sz="1200"/>
              <a:t> </a:t>
            </a:r>
            <a:r>
              <a:rPr lang="en-US" sz="2000"/>
              <a:t>$$$$                                      </a:t>
            </a:r>
            <a:r>
              <a:rPr lang="ru-RU" sz="2000"/>
              <a:t>    </a:t>
            </a:r>
            <a:r>
              <a:rPr lang="en-US" sz="2000"/>
              <a:t>      $$$</a:t>
            </a:r>
            <a:endParaRPr lang="ru-RU" sz="2000"/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endParaRPr lang="en-US" sz="1400"/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1200"/>
              <a:t> </a:t>
            </a:r>
          </a:p>
        </p:txBody>
      </p:sp>
      <p:sp>
        <p:nvSpPr>
          <p:cNvPr id="4116" name="Line 268"/>
          <p:cNvSpPr>
            <a:spLocks noChangeShapeType="1"/>
          </p:cNvSpPr>
          <p:nvPr>
            <p:custDataLst>
              <p:tags r:id="rId19"/>
            </p:custDataLst>
          </p:nvPr>
        </p:nvSpPr>
        <p:spPr bwMode="auto">
          <a:xfrm>
            <a:off x="141288" y="3398838"/>
            <a:ext cx="9383712" cy="142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4117" name="Line 269"/>
          <p:cNvSpPr>
            <a:spLocks noChangeShapeType="1"/>
          </p:cNvSpPr>
          <p:nvPr>
            <p:custDataLst>
              <p:tags r:id="rId20"/>
            </p:custDataLst>
          </p:nvPr>
        </p:nvSpPr>
        <p:spPr bwMode="auto">
          <a:xfrm>
            <a:off x="146050" y="3962400"/>
            <a:ext cx="9383713" cy="1428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4118" name="Line 270"/>
          <p:cNvSpPr>
            <a:spLocks noChangeShapeType="1"/>
          </p:cNvSpPr>
          <p:nvPr>
            <p:custDataLst>
              <p:tags r:id="rId21"/>
            </p:custDataLst>
          </p:nvPr>
        </p:nvSpPr>
        <p:spPr bwMode="auto">
          <a:xfrm>
            <a:off x="150813" y="4440238"/>
            <a:ext cx="9383712" cy="142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4119" name="Line 271"/>
          <p:cNvSpPr>
            <a:spLocks noChangeShapeType="1"/>
          </p:cNvSpPr>
          <p:nvPr>
            <p:custDataLst>
              <p:tags r:id="rId22"/>
            </p:custDataLst>
          </p:nvPr>
        </p:nvSpPr>
        <p:spPr bwMode="auto">
          <a:xfrm>
            <a:off x="176213" y="5083175"/>
            <a:ext cx="9369425" cy="1428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4120" name="Line 272"/>
          <p:cNvSpPr>
            <a:spLocks noChangeShapeType="1"/>
          </p:cNvSpPr>
          <p:nvPr>
            <p:custDataLst>
              <p:tags r:id="rId23"/>
            </p:custDataLst>
          </p:nvPr>
        </p:nvSpPr>
        <p:spPr bwMode="auto">
          <a:xfrm>
            <a:off x="180975" y="5651500"/>
            <a:ext cx="9369425" cy="1428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pic>
        <p:nvPicPr>
          <p:cNvPr id="4121" name="Picture 278" descr="MCj04338160000[1]"/>
          <p:cNvPicPr>
            <a:picLocks noChangeAspect="1" noChangeArrowheads="1"/>
          </p:cNvPicPr>
          <p:nvPr>
            <p:custDataLst>
              <p:tags r:id="rId24"/>
            </p:custDataLst>
          </p:nvPr>
        </p:nvPicPr>
        <p:blipFill>
          <a:blip r:embed="rId40" cstate="print"/>
          <a:srcRect/>
          <a:stretch>
            <a:fillRect/>
          </a:stretch>
        </p:blipFill>
        <p:spPr bwMode="auto">
          <a:xfrm>
            <a:off x="5765800" y="2590800"/>
            <a:ext cx="939800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2" name="Text Box 264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8002588" y="2809875"/>
            <a:ext cx="1506537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Tx/>
              <a:buSzTx/>
              <a:buFontTx/>
              <a:buNone/>
            </a:pPr>
            <a:r>
              <a:rPr lang="ru-RU" sz="2400">
                <a:sym typeface="Wingdings" pitchFamily="2" charset="2"/>
              </a:rPr>
              <a:t>  </a:t>
            </a:r>
          </a:p>
        </p:txBody>
      </p:sp>
      <p:sp>
        <p:nvSpPr>
          <p:cNvPr id="4123" name="Text Box 274"/>
          <p:cNvSpPr txBox="1">
            <a:spLocks noChangeArrowheads="1"/>
          </p:cNvSpPr>
          <p:nvPr/>
        </p:nvSpPr>
        <p:spPr bwMode="auto">
          <a:xfrm>
            <a:off x="8328025" y="3997325"/>
            <a:ext cx="1506538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Tx/>
              <a:buSzTx/>
              <a:buFontTx/>
              <a:buNone/>
            </a:pPr>
            <a:r>
              <a:rPr lang="ru-RU" sz="2400">
                <a:sym typeface="Wingdings" pitchFamily="2" charset="2"/>
              </a:rPr>
              <a:t></a:t>
            </a:r>
          </a:p>
        </p:txBody>
      </p:sp>
      <p:sp>
        <p:nvSpPr>
          <p:cNvPr id="4124" name="Text Box 275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8320088" y="3440113"/>
            <a:ext cx="1506537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Tx/>
              <a:buSzTx/>
              <a:buFontTx/>
              <a:buNone/>
            </a:pPr>
            <a:r>
              <a:rPr lang="ru-RU" sz="2400">
                <a:sym typeface="Wingdings" pitchFamily="2" charset="2"/>
              </a:rPr>
              <a:t></a:t>
            </a:r>
          </a:p>
        </p:txBody>
      </p:sp>
      <p:sp>
        <p:nvSpPr>
          <p:cNvPr id="4125" name="Rectangle 191"/>
          <p:cNvSpPr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2000250" y="6061075"/>
            <a:ext cx="540067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/>
              <a:t>Региональные упаковочные</a:t>
            </a:r>
            <a:r>
              <a:rPr lang="en-US"/>
              <a:t> </a:t>
            </a:r>
            <a:r>
              <a:rPr lang="ru-RU"/>
              <a:t>компании</a:t>
            </a:r>
          </a:p>
        </p:txBody>
      </p:sp>
      <p:sp>
        <p:nvSpPr>
          <p:cNvPr id="21" name="Номер слайда 5"/>
          <p:cNvSpPr txBox="1">
            <a:spLocks noGrp="1"/>
          </p:cNvSpPr>
          <p:nvPr>
            <p:custDataLst>
              <p:tags r:id="rId28"/>
            </p:custDataLst>
          </p:nvPr>
        </p:nvSpPr>
        <p:spPr bwMode="auto">
          <a:xfrm>
            <a:off x="7556500" y="6245225"/>
            <a:ext cx="23114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SzTx/>
              <a:buFontTx/>
              <a:buNone/>
              <a:defRPr/>
            </a:pPr>
            <a:fld id="{5DD47A92-D530-4087-93AD-5298C7D79C52}" type="slidenum">
              <a:rPr lang="ru-RU" sz="1200">
                <a:solidFill>
                  <a:srgbClr val="004B96"/>
                </a:solidFill>
                <a:latin typeface="+mn-lt"/>
              </a:rPr>
              <a:pPr algn="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7</a:t>
            </a:fld>
            <a:endParaRPr lang="ru-RU" sz="1200">
              <a:solidFill>
                <a:srgbClr val="004B96"/>
              </a:solidFill>
              <a:latin typeface="+mn-lt"/>
            </a:endParaRPr>
          </a:p>
        </p:txBody>
      </p:sp>
      <p:sp>
        <p:nvSpPr>
          <p:cNvPr id="4127" name="Text Box 265"/>
          <p:cNvSpPr txBox="1"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153988" y="5705475"/>
            <a:ext cx="2087562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1200">
                <a:latin typeface="Arial" charset="0"/>
              </a:rPr>
              <a:t>Продвижение продукции</a:t>
            </a:r>
          </a:p>
        </p:txBody>
      </p:sp>
      <p:sp>
        <p:nvSpPr>
          <p:cNvPr id="4128" name="Line 272"/>
          <p:cNvSpPr>
            <a:spLocks noChangeShapeType="1"/>
          </p:cNvSpPr>
          <p:nvPr>
            <p:custDataLst>
              <p:tags r:id="rId30"/>
            </p:custDataLst>
          </p:nvPr>
        </p:nvSpPr>
        <p:spPr bwMode="auto">
          <a:xfrm>
            <a:off x="185738" y="6049963"/>
            <a:ext cx="9369425" cy="142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4129" name="Text Box 263"/>
          <p:cNvSpPr txBox="1">
            <a:spLocks noChangeArrowheads="1"/>
          </p:cNvSpPr>
          <p:nvPr>
            <p:custDataLst>
              <p:tags r:id="rId31"/>
            </p:custDataLst>
          </p:nvPr>
        </p:nvSpPr>
        <p:spPr bwMode="auto">
          <a:xfrm>
            <a:off x="4246563" y="5616575"/>
            <a:ext cx="1506537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Tx/>
              <a:buSzTx/>
              <a:buFontTx/>
              <a:buNone/>
            </a:pPr>
            <a:r>
              <a:rPr lang="ru-RU" sz="2400">
                <a:sym typeface="Wingdings" pitchFamily="2" charset="2"/>
              </a:rPr>
              <a:t>  </a:t>
            </a:r>
          </a:p>
        </p:txBody>
      </p:sp>
      <p:sp>
        <p:nvSpPr>
          <p:cNvPr id="4130" name="Text Box 264"/>
          <p:cNvSpPr txBox="1">
            <a:spLocks noChangeArrowheads="1"/>
          </p:cNvSpPr>
          <p:nvPr>
            <p:custDataLst>
              <p:tags r:id="rId32"/>
            </p:custDataLst>
          </p:nvPr>
        </p:nvSpPr>
        <p:spPr bwMode="auto">
          <a:xfrm>
            <a:off x="7989888" y="4549775"/>
            <a:ext cx="1506537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Tx/>
              <a:buSzTx/>
              <a:buFontTx/>
              <a:buNone/>
            </a:pPr>
            <a:r>
              <a:rPr lang="en-US" sz="2400">
                <a:sym typeface="Wingdings" pitchFamily="2" charset="2"/>
              </a:rPr>
              <a:t> </a:t>
            </a:r>
            <a:endParaRPr lang="ru-RU" sz="2400">
              <a:sym typeface="Wingdings" pitchFamily="2" charset="2"/>
            </a:endParaRPr>
          </a:p>
        </p:txBody>
      </p:sp>
      <p:sp>
        <p:nvSpPr>
          <p:cNvPr id="4131" name="Text Box 264"/>
          <p:cNvSpPr txBox="1">
            <a:spLocks noChangeArrowheads="1"/>
          </p:cNvSpPr>
          <p:nvPr>
            <p:custDataLst>
              <p:tags r:id="rId33"/>
            </p:custDataLst>
          </p:nvPr>
        </p:nvSpPr>
        <p:spPr bwMode="auto">
          <a:xfrm>
            <a:off x="8002588" y="5641975"/>
            <a:ext cx="1506537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Tx/>
              <a:buSzTx/>
              <a:buFontTx/>
              <a:buNone/>
            </a:pPr>
            <a:r>
              <a:rPr lang="en-US" sz="2400">
                <a:sym typeface="Wingdings" pitchFamily="2" charset="2"/>
              </a:rPr>
              <a:t> </a:t>
            </a:r>
            <a:endParaRPr lang="ru-RU" sz="2400">
              <a:sym typeface="Wingdings" pitchFamily="2" charset="2"/>
            </a:endParaRPr>
          </a:p>
        </p:txBody>
      </p:sp>
      <p:sp>
        <p:nvSpPr>
          <p:cNvPr id="4132" name="Text Box 264"/>
          <p:cNvSpPr txBox="1">
            <a:spLocks noChangeArrowheads="1"/>
          </p:cNvSpPr>
          <p:nvPr>
            <p:custDataLst>
              <p:tags r:id="rId34"/>
            </p:custDataLst>
          </p:nvPr>
        </p:nvSpPr>
        <p:spPr bwMode="auto">
          <a:xfrm>
            <a:off x="8002588" y="5172075"/>
            <a:ext cx="1506537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Tx/>
              <a:buSzTx/>
              <a:buFontTx/>
              <a:buNone/>
            </a:pPr>
            <a:r>
              <a:rPr lang="en-US" sz="2400">
                <a:sym typeface="Wingdings" pitchFamily="2" charset="2"/>
              </a:rPr>
              <a:t> </a:t>
            </a:r>
            <a:endParaRPr lang="ru-RU" sz="2400">
              <a:sym typeface="Wingdings" pitchFamily="2" charset="2"/>
            </a:endParaRPr>
          </a:p>
        </p:txBody>
      </p:sp>
      <p:graphicFrame>
        <p:nvGraphicFramePr>
          <p:cNvPr id="4098" name="Rectangle 160" hidden="1"/>
          <p:cNvGraphicFramePr>
            <a:graphicFrameLocks/>
          </p:cNvGraphicFramePr>
          <p:nvPr/>
        </p:nvGraphicFramePr>
        <p:xfrm>
          <a:off x="0" y="0"/>
          <a:ext cx="158750" cy="158750"/>
        </p:xfrm>
        <a:graphic>
          <a:graphicData uri="http://schemas.openxmlformats.org/presentationml/2006/ole">
            <p:oleObj spid="_x0000_s4098" r:id="rId41" imgW="0" imgH="0" progId="">
              <p:embed/>
            </p:oleObj>
          </a:graphicData>
        </a:graphic>
      </p:graphicFrame>
      <p:sp>
        <p:nvSpPr>
          <p:cNvPr id="4133" name="Text Box 274"/>
          <p:cNvSpPr txBox="1">
            <a:spLocks noChangeArrowheads="1"/>
          </p:cNvSpPr>
          <p:nvPr/>
        </p:nvSpPr>
        <p:spPr bwMode="auto">
          <a:xfrm>
            <a:off x="8399463" y="4510088"/>
            <a:ext cx="1506537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Tx/>
              <a:buSzTx/>
              <a:buFontTx/>
              <a:buNone/>
            </a:pPr>
            <a:r>
              <a:rPr lang="en-US" sz="2400">
                <a:sym typeface="Wingdings" pitchFamily="2" charset="2"/>
              </a:rPr>
              <a:t>-</a:t>
            </a:r>
            <a:endParaRPr lang="ru-RU" sz="2400">
              <a:sym typeface="Wingdings" pitchFamily="2" charset="2"/>
            </a:endParaRPr>
          </a:p>
        </p:txBody>
      </p:sp>
      <p:sp>
        <p:nvSpPr>
          <p:cNvPr id="4134" name="Text Box 274"/>
          <p:cNvSpPr txBox="1">
            <a:spLocks noChangeArrowheads="1"/>
          </p:cNvSpPr>
          <p:nvPr/>
        </p:nvSpPr>
        <p:spPr bwMode="auto">
          <a:xfrm>
            <a:off x="8412163" y="5111750"/>
            <a:ext cx="1506537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Tx/>
              <a:buSzTx/>
              <a:buFontTx/>
              <a:buNone/>
            </a:pPr>
            <a:r>
              <a:rPr lang="en-US" sz="2400">
                <a:sym typeface="Wingdings" pitchFamily="2" charset="2"/>
              </a:rPr>
              <a:t>-</a:t>
            </a:r>
            <a:endParaRPr lang="ru-RU" sz="2400">
              <a:sym typeface="Wingdings" pitchFamily="2" charset="2"/>
            </a:endParaRPr>
          </a:p>
        </p:txBody>
      </p:sp>
      <p:sp>
        <p:nvSpPr>
          <p:cNvPr id="4135" name="Text Box 274"/>
          <p:cNvSpPr txBox="1">
            <a:spLocks noChangeArrowheads="1"/>
          </p:cNvSpPr>
          <p:nvPr>
            <p:custDataLst>
              <p:tags r:id="rId35"/>
            </p:custDataLst>
          </p:nvPr>
        </p:nvSpPr>
        <p:spPr bwMode="auto">
          <a:xfrm>
            <a:off x="8412163" y="5599113"/>
            <a:ext cx="1506537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Tx/>
              <a:buSzTx/>
              <a:buFontTx/>
              <a:buNone/>
            </a:pPr>
            <a:r>
              <a:rPr lang="en-US" sz="2400">
                <a:sym typeface="Wingdings" pitchFamily="2" charset="2"/>
              </a:rPr>
              <a:t>-</a:t>
            </a:r>
            <a:endParaRPr lang="ru-RU" sz="2400">
              <a:sym typeface="Wingdings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2695575"/>
            <a:ext cx="9906000" cy="364807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5124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14338" y="2286000"/>
            <a:ext cx="2217737" cy="412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algn="l" eaLnBrk="0" hangingPunct="0"/>
            <a:r>
              <a:rPr lang="ru-RU" sz="1000">
                <a:cs typeface="Microsoft Sans Serif" pitchFamily="34" charset="0"/>
              </a:rPr>
              <a:t>Объемы необходимых инвестиций</a:t>
            </a:r>
          </a:p>
        </p:txBody>
      </p:sp>
      <p:sp>
        <p:nvSpPr>
          <p:cNvPr id="5125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14338" y="2698750"/>
            <a:ext cx="2217737" cy="230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algn="l" eaLnBrk="0" hangingPunct="0"/>
            <a:r>
              <a:rPr lang="ru-RU" sz="1000">
                <a:cs typeface="Microsoft Sans Serif" pitchFamily="34" charset="0"/>
              </a:rPr>
              <a:t>Сектор РИИ</a:t>
            </a:r>
          </a:p>
        </p:txBody>
      </p:sp>
      <p:sp>
        <p:nvSpPr>
          <p:cNvPr id="5126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14338" y="1882775"/>
            <a:ext cx="2217737" cy="403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algn="l" eaLnBrk="0" hangingPunct="0"/>
            <a:r>
              <a:rPr lang="ru-RU" sz="1000">
                <a:cs typeface="Microsoft Sans Serif" pitchFamily="34" charset="0"/>
              </a:rPr>
              <a:t>Стадия развития компании (русск.)</a:t>
            </a:r>
          </a:p>
        </p:txBody>
      </p:sp>
      <p:sp>
        <p:nvSpPr>
          <p:cNvPr id="5127" name="Rectangl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14338" y="1466850"/>
            <a:ext cx="2217737" cy="415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algn="l" eaLnBrk="0" hangingPunct="0"/>
            <a:r>
              <a:rPr lang="ru-RU" sz="1000">
                <a:cs typeface="Microsoft Sans Serif" pitchFamily="34" charset="0"/>
              </a:rPr>
              <a:t>Название (англ.)	</a:t>
            </a:r>
          </a:p>
        </p:txBody>
      </p:sp>
      <p:sp>
        <p:nvSpPr>
          <p:cNvPr id="5128" name="Line 7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420688" y="1463675"/>
            <a:ext cx="2217737" cy="0"/>
          </a:xfrm>
          <a:prstGeom prst="line">
            <a:avLst/>
          </a:prstGeom>
          <a:noFill/>
          <a:ln w="9525" cap="sq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5129" name="Line 8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414338" y="1882775"/>
            <a:ext cx="22177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5130" name="Line 9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414338" y="2282825"/>
            <a:ext cx="22177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5131" name="Line 10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420688" y="1470025"/>
            <a:ext cx="0" cy="1681163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5132" name="Line 11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414338" y="2701925"/>
            <a:ext cx="22177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5133" name="Rectangle 12"/>
          <p:cNvSpPr>
            <a:spLocks noGrp="1" noChangeArrowheads="1"/>
          </p:cNvSpPr>
          <p:nvPr>
            <p:ph type="title"/>
            <p:custDataLst>
              <p:tags r:id="rId12"/>
            </p:custDataLst>
          </p:nvPr>
        </p:nvSpPr>
        <p:spPr/>
        <p:txBody>
          <a:bodyPr/>
          <a:lstStyle/>
          <a:p>
            <a:r>
              <a:rPr lang="ru-RU" sz="2000" smtClean="0"/>
              <a:t>Модель финансирования коммерциализации высоких технологий на РИИ</a:t>
            </a:r>
          </a:p>
        </p:txBody>
      </p:sp>
      <p:sp>
        <p:nvSpPr>
          <p:cNvPr id="5134" name="AutoShape 13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2490788" y="1463675"/>
            <a:ext cx="1465262" cy="419100"/>
          </a:xfrm>
          <a:prstGeom prst="homePlate">
            <a:avLst>
              <a:gd name="adj" fmla="val 18193"/>
            </a:avLst>
          </a:prstGeom>
          <a:solidFill>
            <a:srgbClr val="6AFF6A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71438" tIns="0" rIns="0" bIns="0" anchor="ctr"/>
          <a:lstStyle/>
          <a:p>
            <a:pPr eaLnBrk="0" hangingPunct="0"/>
            <a:r>
              <a:rPr lang="en-US" sz="1000">
                <a:cs typeface="Microsoft Sans Serif" pitchFamily="34" charset="0"/>
              </a:rPr>
              <a:t>Seed</a:t>
            </a:r>
            <a:endParaRPr lang="ru-RU" sz="1000">
              <a:cs typeface="Microsoft Sans Serif" pitchFamily="34" charset="0"/>
            </a:endParaRPr>
          </a:p>
        </p:txBody>
      </p:sp>
      <p:sp>
        <p:nvSpPr>
          <p:cNvPr id="5135" name="AutoShape 14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3878263" y="1463675"/>
            <a:ext cx="1465262" cy="419100"/>
          </a:xfrm>
          <a:prstGeom prst="chevron">
            <a:avLst>
              <a:gd name="adj" fmla="val 18193"/>
            </a:avLst>
          </a:prstGeom>
          <a:solidFill>
            <a:srgbClr val="AFFF0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47638" tIns="0" rIns="0" bIns="0" anchor="ctr"/>
          <a:lstStyle/>
          <a:p>
            <a:pPr eaLnBrk="0" hangingPunct="0"/>
            <a:r>
              <a:rPr lang="en-US" sz="1000">
                <a:cs typeface="Microsoft Sans Serif" pitchFamily="34" charset="0"/>
              </a:rPr>
              <a:t>Start-up</a:t>
            </a:r>
            <a:endParaRPr lang="ru-RU" sz="1000">
              <a:cs typeface="Microsoft Sans Serif" pitchFamily="34" charset="0"/>
            </a:endParaRPr>
          </a:p>
        </p:txBody>
      </p:sp>
      <p:sp>
        <p:nvSpPr>
          <p:cNvPr id="5136" name="AutoShape 15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265738" y="1463675"/>
            <a:ext cx="1465262" cy="419100"/>
          </a:xfrm>
          <a:prstGeom prst="chevron">
            <a:avLst>
              <a:gd name="adj" fmla="val 18193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47638" tIns="0" rIns="0" bIns="0" anchor="ctr"/>
          <a:lstStyle/>
          <a:p>
            <a:pPr eaLnBrk="0" hangingPunct="0"/>
            <a:r>
              <a:rPr lang="en-US" sz="1000">
                <a:cs typeface="Microsoft Sans Serif" pitchFamily="34" charset="0"/>
              </a:rPr>
              <a:t>Early stage,</a:t>
            </a:r>
          </a:p>
          <a:p>
            <a:pPr eaLnBrk="0" hangingPunct="0"/>
            <a:r>
              <a:rPr lang="en-US" sz="1000">
                <a:cs typeface="Microsoft Sans Serif" pitchFamily="34" charset="0"/>
              </a:rPr>
              <a:t>early growth</a:t>
            </a:r>
          </a:p>
        </p:txBody>
      </p:sp>
      <p:sp>
        <p:nvSpPr>
          <p:cNvPr id="5137" name="AutoShape 16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653213" y="1463675"/>
            <a:ext cx="1465262" cy="419100"/>
          </a:xfrm>
          <a:prstGeom prst="chevron">
            <a:avLst>
              <a:gd name="adj" fmla="val 18193"/>
            </a:avLst>
          </a:prstGeom>
          <a:solidFill>
            <a:srgbClr val="FF7D0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47638" tIns="0" rIns="0" bIns="0" anchor="ctr"/>
          <a:lstStyle/>
          <a:p>
            <a:pPr eaLnBrk="0" hangingPunct="0"/>
            <a:r>
              <a:rPr lang="en-US" sz="1000">
                <a:cs typeface="Microsoft Sans Serif" pitchFamily="34" charset="0"/>
              </a:rPr>
              <a:t>Expansion</a:t>
            </a:r>
          </a:p>
        </p:txBody>
      </p:sp>
      <p:sp>
        <p:nvSpPr>
          <p:cNvPr id="5138" name="AutoShape 17"/>
          <p:cNvSpPr>
            <a:spLocks noChangeArrowheads="1"/>
          </p:cNvSpPr>
          <p:nvPr>
            <p:custDataLst>
              <p:tags r:id="rId17"/>
            </p:custDataLst>
          </p:nvPr>
        </p:nvSpPr>
        <p:spPr bwMode="gray">
          <a:xfrm>
            <a:off x="8040688" y="1463675"/>
            <a:ext cx="1465262" cy="419100"/>
          </a:xfrm>
          <a:prstGeom prst="chevron">
            <a:avLst>
              <a:gd name="adj" fmla="val 18193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47638" tIns="0" rIns="0" bIns="0" anchor="ctr"/>
          <a:lstStyle/>
          <a:p>
            <a:pPr eaLnBrk="0" hangingPunct="0"/>
            <a:r>
              <a:rPr lang="en-US" sz="1000">
                <a:cs typeface="Microsoft Sans Serif" pitchFamily="34" charset="0"/>
              </a:rPr>
              <a:t>Late</a:t>
            </a:r>
            <a:r>
              <a:rPr lang="ru-RU" sz="1000">
                <a:cs typeface="Microsoft Sans Serif" pitchFamily="34" charset="0"/>
              </a:rPr>
              <a:t> </a:t>
            </a:r>
            <a:r>
              <a:rPr lang="en-US" sz="1000">
                <a:cs typeface="Microsoft Sans Serif" pitchFamily="34" charset="0"/>
              </a:rPr>
              <a:t>stage</a:t>
            </a:r>
          </a:p>
        </p:txBody>
      </p:sp>
      <p:sp>
        <p:nvSpPr>
          <p:cNvPr id="5139" name="AutoShape 18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2490788" y="1882775"/>
            <a:ext cx="1462087" cy="403225"/>
          </a:xfrm>
          <a:prstGeom prst="homePlate">
            <a:avLst>
              <a:gd name="adj" fmla="val 18197"/>
            </a:avLst>
          </a:prstGeom>
          <a:solidFill>
            <a:srgbClr val="6AFF6A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71438" tIns="0" rIns="0" bIns="0" anchor="ctr"/>
          <a:lstStyle/>
          <a:p>
            <a:pPr>
              <a:lnSpc>
                <a:spcPct val="150000"/>
              </a:lnSpc>
            </a:pPr>
            <a:r>
              <a:rPr lang="ru-RU" sz="1000">
                <a:cs typeface="Microsoft Sans Serif" pitchFamily="34" charset="0"/>
              </a:rPr>
              <a:t>«Посевная»</a:t>
            </a:r>
          </a:p>
        </p:txBody>
      </p:sp>
      <p:sp>
        <p:nvSpPr>
          <p:cNvPr id="5140" name="AutoShape 19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3878263" y="1882775"/>
            <a:ext cx="1462087" cy="403225"/>
          </a:xfrm>
          <a:prstGeom prst="chevron">
            <a:avLst>
              <a:gd name="adj" fmla="val 18197"/>
            </a:avLst>
          </a:prstGeom>
          <a:solidFill>
            <a:srgbClr val="AFFF0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44462" tIns="0" rIns="0" bIns="0" anchor="ctr"/>
          <a:lstStyle/>
          <a:p>
            <a:pPr eaLnBrk="0" hangingPunct="0"/>
            <a:r>
              <a:rPr lang="ru-RU" sz="1000">
                <a:cs typeface="Microsoft Sans Serif" pitchFamily="34" charset="0"/>
              </a:rPr>
              <a:t>Начальная</a:t>
            </a:r>
          </a:p>
        </p:txBody>
      </p:sp>
      <p:sp>
        <p:nvSpPr>
          <p:cNvPr id="5141" name="AutoShape 20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5265738" y="1882775"/>
            <a:ext cx="1460500" cy="400050"/>
          </a:xfrm>
          <a:prstGeom prst="chevron">
            <a:avLst>
              <a:gd name="adj" fmla="val 18203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44462" tIns="0" rIns="0" bIns="0" anchor="ctr"/>
          <a:lstStyle/>
          <a:p>
            <a:pPr eaLnBrk="0" hangingPunct="0"/>
            <a:r>
              <a:rPr lang="ru-RU" sz="1000">
                <a:cs typeface="Microsoft Sans Serif" pitchFamily="34" charset="0"/>
              </a:rPr>
              <a:t>Ранний рост</a:t>
            </a:r>
          </a:p>
        </p:txBody>
      </p:sp>
      <p:sp>
        <p:nvSpPr>
          <p:cNvPr id="5142" name="AutoShape 21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6653213" y="1882775"/>
            <a:ext cx="1462087" cy="403225"/>
          </a:xfrm>
          <a:prstGeom prst="chevron">
            <a:avLst>
              <a:gd name="adj" fmla="val 18197"/>
            </a:avLst>
          </a:prstGeom>
          <a:solidFill>
            <a:srgbClr val="FF7D0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44462" tIns="0" rIns="0" bIns="0" anchor="ctr"/>
          <a:lstStyle/>
          <a:p>
            <a:pPr>
              <a:lnSpc>
                <a:spcPct val="150000"/>
              </a:lnSpc>
            </a:pPr>
            <a:r>
              <a:rPr lang="ru-RU" sz="1000">
                <a:cs typeface="Microsoft Sans Serif" pitchFamily="34" charset="0"/>
              </a:rPr>
              <a:t>Расширение</a:t>
            </a:r>
            <a:endParaRPr lang="en-US" sz="1000">
              <a:cs typeface="Microsoft Sans Serif" pitchFamily="34" charset="0"/>
            </a:endParaRPr>
          </a:p>
        </p:txBody>
      </p:sp>
      <p:sp>
        <p:nvSpPr>
          <p:cNvPr id="5143" name="AutoShape 22"/>
          <p:cNvSpPr>
            <a:spLocks noChangeArrowheads="1"/>
          </p:cNvSpPr>
          <p:nvPr>
            <p:custDataLst>
              <p:tags r:id="rId22"/>
            </p:custDataLst>
          </p:nvPr>
        </p:nvSpPr>
        <p:spPr bwMode="gray">
          <a:xfrm>
            <a:off x="8040688" y="1882775"/>
            <a:ext cx="1462087" cy="403225"/>
          </a:xfrm>
          <a:prstGeom prst="chevron">
            <a:avLst>
              <a:gd name="adj" fmla="val 18197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44462" tIns="0" rIns="0" bIns="0" anchor="ctr"/>
          <a:lstStyle/>
          <a:p>
            <a:pPr eaLnBrk="0" hangingPunct="0"/>
            <a:r>
              <a:rPr lang="ru-RU" sz="1000">
                <a:cs typeface="Microsoft Sans Serif" pitchFamily="34" charset="0"/>
              </a:rPr>
              <a:t>Устойчивое развитие</a:t>
            </a:r>
          </a:p>
        </p:txBody>
      </p:sp>
      <p:sp>
        <p:nvSpPr>
          <p:cNvPr id="5144" name="AutoShape 23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2490788" y="2282825"/>
            <a:ext cx="1465262" cy="422275"/>
          </a:xfrm>
          <a:prstGeom prst="homePlate">
            <a:avLst>
              <a:gd name="adj" fmla="val 18201"/>
            </a:avLst>
          </a:prstGeom>
          <a:solidFill>
            <a:srgbClr val="6AFF6A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71438" tIns="0" rIns="0" bIns="0" anchor="ctr"/>
          <a:lstStyle/>
          <a:p>
            <a:pPr>
              <a:lnSpc>
                <a:spcPct val="150000"/>
              </a:lnSpc>
            </a:pPr>
            <a:r>
              <a:rPr lang="ru-RU" sz="1000">
                <a:cs typeface="Microsoft Sans Serif" pitchFamily="34" charset="0"/>
              </a:rPr>
              <a:t>до 1 млн. долл.</a:t>
            </a:r>
          </a:p>
        </p:txBody>
      </p:sp>
      <p:sp>
        <p:nvSpPr>
          <p:cNvPr id="5145" name="AutoShape 24"/>
          <p:cNvSpPr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3878263" y="2287588"/>
            <a:ext cx="1465262" cy="419100"/>
          </a:xfrm>
          <a:prstGeom prst="chevron">
            <a:avLst>
              <a:gd name="adj" fmla="val 18193"/>
            </a:avLst>
          </a:prstGeom>
          <a:solidFill>
            <a:srgbClr val="AFFF0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47638" tIns="0" rIns="0" bIns="0" anchor="ctr"/>
          <a:lstStyle/>
          <a:p>
            <a:pPr>
              <a:lnSpc>
                <a:spcPct val="150000"/>
              </a:lnSpc>
            </a:pPr>
            <a:r>
              <a:rPr lang="ru-RU" sz="1000">
                <a:cs typeface="Microsoft Sans Serif" pitchFamily="34" charset="0"/>
              </a:rPr>
              <a:t>1-5 млн. долл.</a:t>
            </a:r>
          </a:p>
        </p:txBody>
      </p:sp>
      <p:sp>
        <p:nvSpPr>
          <p:cNvPr id="5146" name="AutoShape 25"/>
          <p:cNvSpPr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5265738" y="2282825"/>
            <a:ext cx="1463675" cy="415925"/>
          </a:xfrm>
          <a:prstGeom prst="chevron">
            <a:avLst>
              <a:gd name="adj" fmla="val 18198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47638" tIns="0" rIns="0" bIns="0" anchor="ctr"/>
          <a:lstStyle/>
          <a:p>
            <a:pPr>
              <a:lnSpc>
                <a:spcPct val="150000"/>
              </a:lnSpc>
            </a:pPr>
            <a:r>
              <a:rPr lang="ru-RU" sz="1000">
                <a:cs typeface="Microsoft Sans Serif" pitchFamily="34" charset="0"/>
              </a:rPr>
              <a:t>5-10 млн. долл.</a:t>
            </a:r>
          </a:p>
        </p:txBody>
      </p:sp>
      <p:sp>
        <p:nvSpPr>
          <p:cNvPr id="5147" name="AutoShape 26"/>
          <p:cNvSpPr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6653213" y="2282825"/>
            <a:ext cx="1463675" cy="415925"/>
          </a:xfrm>
          <a:prstGeom prst="chevron">
            <a:avLst>
              <a:gd name="adj" fmla="val 18198"/>
            </a:avLst>
          </a:prstGeom>
          <a:solidFill>
            <a:srgbClr val="FF7D0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47638" tIns="0" rIns="0" bIns="0" anchor="ctr"/>
          <a:lstStyle/>
          <a:p>
            <a:pPr>
              <a:lnSpc>
                <a:spcPct val="150000"/>
              </a:lnSpc>
            </a:pPr>
            <a:r>
              <a:rPr lang="en-US" sz="1000">
                <a:cs typeface="Microsoft Sans Serif" pitchFamily="34" charset="0"/>
              </a:rPr>
              <a:t>&gt;</a:t>
            </a:r>
            <a:r>
              <a:rPr lang="ru-RU" sz="1000">
                <a:cs typeface="Microsoft Sans Serif" pitchFamily="34" charset="0"/>
              </a:rPr>
              <a:t>10 млн. долл.</a:t>
            </a:r>
            <a:endParaRPr lang="en-US" sz="1000">
              <a:cs typeface="Microsoft Sans Serif" pitchFamily="34" charset="0"/>
            </a:endParaRPr>
          </a:p>
        </p:txBody>
      </p:sp>
      <p:sp>
        <p:nvSpPr>
          <p:cNvPr id="5148" name="AutoShape 27"/>
          <p:cNvSpPr>
            <a:spLocks noChangeArrowheads="1"/>
          </p:cNvSpPr>
          <p:nvPr>
            <p:custDataLst>
              <p:tags r:id="rId27"/>
            </p:custDataLst>
          </p:nvPr>
        </p:nvSpPr>
        <p:spPr bwMode="gray">
          <a:xfrm>
            <a:off x="8040688" y="2282825"/>
            <a:ext cx="1476375" cy="419100"/>
          </a:xfrm>
          <a:prstGeom prst="chevron">
            <a:avLst>
              <a:gd name="adj" fmla="val 18201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47638" tIns="0" rIns="0" bIns="0" anchor="ctr"/>
          <a:lstStyle/>
          <a:p>
            <a:pPr eaLnBrk="0" hangingPunct="0"/>
            <a:r>
              <a:rPr lang="en-US" sz="1000">
                <a:cs typeface="Microsoft Sans Serif" pitchFamily="34" charset="0"/>
              </a:rPr>
              <a:t>&gt;&gt;10</a:t>
            </a:r>
            <a:r>
              <a:rPr lang="ru-RU" sz="1000">
                <a:cs typeface="Microsoft Sans Serif" pitchFamily="34" charset="0"/>
              </a:rPr>
              <a:t> млн. долл.</a:t>
            </a:r>
          </a:p>
        </p:txBody>
      </p:sp>
      <p:graphicFrame>
        <p:nvGraphicFramePr>
          <p:cNvPr id="49180" name="Group 28"/>
          <p:cNvGraphicFramePr>
            <a:graphicFrameLocks noGrp="1"/>
          </p:cNvGraphicFramePr>
          <p:nvPr>
            <p:ph idx="1"/>
            <p:custDataLst>
              <p:tags r:id="rId28"/>
            </p:custDataLst>
          </p:nvPr>
        </p:nvGraphicFramePr>
        <p:xfrm>
          <a:off x="419100" y="3163888"/>
          <a:ext cx="9028113" cy="3017520"/>
        </p:xfrm>
        <a:graphic>
          <a:graphicData uri="http://schemas.openxmlformats.org/drawingml/2006/table">
            <a:tbl>
              <a:tblPr/>
              <a:tblGrid>
                <a:gridCol w="2071688"/>
                <a:gridCol w="1397000"/>
                <a:gridCol w="1384300"/>
                <a:gridCol w="1404937"/>
                <a:gridCol w="1382713"/>
                <a:gridCol w="1387475"/>
              </a:tblGrid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4B96"/>
                        </a:buClr>
                        <a:buSzPct val="120000"/>
                        <a:buFont typeface="Microsoft Sans Serif" pitchFamily="34" charset="0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Seed фонды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4B96"/>
                        </a:buClr>
                        <a:buSzPct val="120000"/>
                        <a:buFont typeface="Microsoft Sans Serif" pitchFamily="34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4B96"/>
                        </a:buClr>
                        <a:buSzPct val="120000"/>
                        <a:buFont typeface="Microsoft Sans Serif" pitchFamily="34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4B96"/>
                        </a:buClr>
                        <a:buSzPct val="120000"/>
                        <a:buFont typeface="Microsoft Sans Serif" pitchFamily="34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4B96"/>
                        </a:buClr>
                        <a:buSzPct val="120000"/>
                        <a:buFont typeface="Microsoft Sans Serif" pitchFamily="34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4B96"/>
                        </a:buClr>
                        <a:buSzPct val="120000"/>
                        <a:buFont typeface="Microsoft Sans Serif" pitchFamily="34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4B96"/>
                        </a:buClr>
                        <a:buSzPct val="120000"/>
                        <a:buFont typeface="Microsoft Sans Serif" pitchFamily="34" charset="0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Квалифицированные частные инвесторы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4B96"/>
                        </a:buClr>
                        <a:buSzPct val="120000"/>
                        <a:buFont typeface="Microsoft Sans Serif" pitchFamily="34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4B96"/>
                        </a:buClr>
                        <a:buSzPct val="120000"/>
                        <a:buFont typeface="Microsoft Sans Serif" pitchFamily="34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4B96"/>
                        </a:buClr>
                        <a:buSzPct val="120000"/>
                        <a:buFont typeface="Microsoft Sans Serif" pitchFamily="34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4B96"/>
                        </a:buClr>
                        <a:buSzPct val="120000"/>
                        <a:buFont typeface="Microsoft Sans Serif" pitchFamily="34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4B96"/>
                        </a:buClr>
                        <a:buSzPct val="120000"/>
                        <a:buFont typeface="Microsoft Sans Serif" pitchFamily="34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4B96"/>
                        </a:buClr>
                        <a:buSzPct val="120000"/>
                        <a:buFont typeface="Microsoft Sans Serif" pitchFamily="34" charset="0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Венчурные фонды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4B96"/>
                        </a:buClr>
                        <a:buSzPct val="120000"/>
                        <a:buFont typeface="Microsoft Sans Serif" pitchFamily="34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4B96"/>
                        </a:buClr>
                        <a:buSzPct val="120000"/>
                        <a:buFont typeface="Microsoft Sans Serif" pitchFamily="34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4B96"/>
                        </a:buClr>
                        <a:buSzPct val="120000"/>
                        <a:buFont typeface="Microsoft Sans Serif" pitchFamily="34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4B96"/>
                        </a:buClr>
                        <a:buSzPct val="120000"/>
                        <a:buFont typeface="Microsoft Sans Serif" pitchFamily="34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4B96"/>
                        </a:buClr>
                        <a:buSzPct val="120000"/>
                        <a:buFont typeface="Microsoft Sans Serif" pitchFamily="34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4B96"/>
                        </a:buClr>
                        <a:buSzPct val="120000"/>
                        <a:buFont typeface="Microsoft Sans Serif" pitchFamily="34" charset="0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Фонды прямых инвестиций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4B96"/>
                        </a:buClr>
                        <a:buSzPct val="120000"/>
                        <a:buFont typeface="Microsoft Sans Serif" pitchFamily="34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4B96"/>
                        </a:buClr>
                        <a:buSzPct val="120000"/>
                        <a:buFont typeface="Microsoft Sans Serif" pitchFamily="34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4B96"/>
                        </a:buClr>
                        <a:buSzPct val="120000"/>
                        <a:buFont typeface="Microsoft Sans Serif" pitchFamily="34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4B96"/>
                        </a:buClr>
                        <a:buSzPct val="120000"/>
                        <a:buFont typeface="Microsoft Sans Serif" pitchFamily="34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4B96"/>
                        </a:buClr>
                        <a:buSzPct val="120000"/>
                        <a:buFont typeface="Microsoft Sans Serif" pitchFamily="34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4B96"/>
                        </a:buClr>
                        <a:buSzPct val="120000"/>
                        <a:buFont typeface="Microsoft Sans Serif" pitchFamily="34" charset="0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Государственные фонды и институты развития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4B96"/>
                        </a:buClr>
                        <a:buSzPct val="120000"/>
                        <a:buFont typeface="Microsoft Sans Serif" pitchFamily="34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4B96"/>
                        </a:buClr>
                        <a:buSzPct val="120000"/>
                        <a:buFont typeface="Microsoft Sans Serif" pitchFamily="34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4B96"/>
                        </a:buClr>
                        <a:buSzPct val="120000"/>
                        <a:buFont typeface="Microsoft Sans Serif" pitchFamily="34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4B96"/>
                        </a:buClr>
                        <a:buSzPct val="120000"/>
                        <a:buFont typeface="Microsoft Sans Serif" pitchFamily="34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4B96"/>
                        </a:buClr>
                        <a:buSzPct val="120000"/>
                        <a:buFont typeface="Microsoft Sans Serif" pitchFamily="34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57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4B96"/>
                        </a:buClr>
                        <a:buSzPct val="120000"/>
                        <a:buFont typeface="Microsoft Sans Serif" pitchFamily="34" charset="0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Хедж фонды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4B96"/>
                        </a:buClr>
                        <a:buSzPct val="120000"/>
                        <a:buFont typeface="Microsoft Sans Serif" pitchFamily="34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4B96"/>
                        </a:buClr>
                        <a:buSzPct val="120000"/>
                        <a:buFont typeface="Microsoft Sans Serif" pitchFamily="34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4B96"/>
                        </a:buClr>
                        <a:buSzPct val="120000"/>
                        <a:buFont typeface="Microsoft Sans Serif" pitchFamily="34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4B96"/>
                        </a:buClr>
                        <a:buSzPct val="120000"/>
                        <a:buFont typeface="Microsoft Sans Serif" pitchFamily="34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4B96"/>
                        </a:buClr>
                        <a:buSzPct val="120000"/>
                        <a:buFont typeface="Microsoft Sans Serif" pitchFamily="34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4B96"/>
                        </a:buClr>
                        <a:buSzPct val="120000"/>
                        <a:buFont typeface="Microsoft Sans Serif" pitchFamily="34" charset="0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Негосударственные пенсионные фонды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4B96"/>
                        </a:buClr>
                        <a:buSzPct val="120000"/>
                        <a:buFont typeface="Microsoft Sans Serif" pitchFamily="34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4B96"/>
                        </a:buClr>
                        <a:buSzPct val="120000"/>
                        <a:buFont typeface="Microsoft Sans Serif" pitchFamily="34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4B96"/>
                        </a:buClr>
                        <a:buSzPct val="120000"/>
                        <a:buFont typeface="Microsoft Sans Serif" pitchFamily="34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4B96"/>
                        </a:buClr>
                        <a:buSzPct val="120000"/>
                        <a:buFont typeface="Microsoft Sans Serif" pitchFamily="34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4B96"/>
                        </a:buClr>
                        <a:buSzPct val="120000"/>
                        <a:buFont typeface="Microsoft Sans Serif" pitchFamily="34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4B96"/>
                        </a:buClr>
                        <a:buSzPct val="120000"/>
                        <a:buFont typeface="Microsoft Sans Serif" pitchFamily="34" charset="0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Страховые компании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4B96"/>
                        </a:buClr>
                        <a:buSzPct val="120000"/>
                        <a:buFont typeface="Microsoft Sans Serif" pitchFamily="34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4B96"/>
                        </a:buClr>
                        <a:buSzPct val="120000"/>
                        <a:buFont typeface="Microsoft Sans Serif" pitchFamily="34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4B96"/>
                        </a:buClr>
                        <a:buSzPct val="120000"/>
                        <a:buFont typeface="Microsoft Sans Serif" pitchFamily="34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4B96"/>
                        </a:buClr>
                        <a:buSzPct val="120000"/>
                        <a:buFont typeface="Microsoft Sans Serif" pitchFamily="34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4B96"/>
                        </a:buClr>
                        <a:buSzPct val="120000"/>
                        <a:buFont typeface="Microsoft Sans Serif" pitchFamily="34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214" name="AutoShape 93"/>
          <p:cNvSpPr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2490788" y="2701925"/>
            <a:ext cx="1430337" cy="231775"/>
          </a:xfrm>
          <a:prstGeom prst="homePlate">
            <a:avLst>
              <a:gd name="adj" fmla="val 18199"/>
            </a:avLst>
          </a:prstGeom>
          <a:solidFill>
            <a:srgbClr val="6AFF6A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71438" tIns="0" rIns="0" bIns="0" anchor="ctr"/>
          <a:lstStyle/>
          <a:p>
            <a:pPr>
              <a:lnSpc>
                <a:spcPct val="150000"/>
              </a:lnSpc>
            </a:pPr>
            <a:r>
              <a:rPr lang="en-US" sz="1000">
                <a:cs typeface="Microsoft Sans Serif" pitchFamily="34" charset="0"/>
              </a:rPr>
              <a:t>Board</a:t>
            </a:r>
            <a:endParaRPr lang="ru-RU" sz="1000">
              <a:cs typeface="Microsoft Sans Serif" pitchFamily="34" charset="0"/>
            </a:endParaRPr>
          </a:p>
        </p:txBody>
      </p:sp>
      <p:sp>
        <p:nvSpPr>
          <p:cNvPr id="5215" name="AutoShape 94"/>
          <p:cNvSpPr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3878263" y="2705100"/>
            <a:ext cx="1436687" cy="228600"/>
          </a:xfrm>
          <a:prstGeom prst="chevron">
            <a:avLst>
              <a:gd name="adj" fmla="val 18185"/>
            </a:avLst>
          </a:prstGeom>
          <a:solidFill>
            <a:srgbClr val="AFFF0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12712" tIns="0" rIns="0" bIns="0" anchor="ctr"/>
          <a:lstStyle/>
          <a:p>
            <a:pPr>
              <a:lnSpc>
                <a:spcPct val="150000"/>
              </a:lnSpc>
            </a:pPr>
            <a:r>
              <a:rPr lang="en-US" sz="1000">
                <a:cs typeface="Microsoft Sans Serif" pitchFamily="34" charset="0"/>
              </a:rPr>
              <a:t>Board</a:t>
            </a:r>
            <a:endParaRPr lang="ru-RU" sz="1000">
              <a:cs typeface="Microsoft Sans Serif" pitchFamily="34" charset="0"/>
            </a:endParaRPr>
          </a:p>
        </p:txBody>
      </p:sp>
      <p:sp>
        <p:nvSpPr>
          <p:cNvPr id="5216" name="AutoShape 95"/>
          <p:cNvSpPr>
            <a:spLocks noChangeArrowheads="1"/>
          </p:cNvSpPr>
          <p:nvPr>
            <p:custDataLst>
              <p:tags r:id="rId31"/>
            </p:custDataLst>
          </p:nvPr>
        </p:nvSpPr>
        <p:spPr bwMode="auto">
          <a:xfrm>
            <a:off x="5265738" y="2701925"/>
            <a:ext cx="1430337" cy="231775"/>
          </a:xfrm>
          <a:prstGeom prst="chevron">
            <a:avLst>
              <a:gd name="adj" fmla="val 18199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14300" tIns="0" rIns="0" bIns="0" anchor="ctr"/>
          <a:lstStyle/>
          <a:p>
            <a:pPr>
              <a:lnSpc>
                <a:spcPct val="150000"/>
              </a:lnSpc>
            </a:pPr>
            <a:r>
              <a:rPr lang="en-US" sz="1000">
                <a:cs typeface="Microsoft Sans Serif" pitchFamily="34" charset="0"/>
              </a:rPr>
              <a:t> Board</a:t>
            </a:r>
            <a:r>
              <a:rPr lang="ru-RU" sz="1000">
                <a:cs typeface="Microsoft Sans Serif" pitchFamily="34" charset="0"/>
              </a:rPr>
              <a:t> </a:t>
            </a:r>
            <a:r>
              <a:rPr lang="en-US" sz="1000">
                <a:cs typeface="Microsoft Sans Serif" pitchFamily="34" charset="0"/>
              </a:rPr>
              <a:t>/</a:t>
            </a:r>
            <a:r>
              <a:rPr lang="ru-RU" sz="1000">
                <a:cs typeface="Microsoft Sans Serif" pitchFamily="34" charset="0"/>
              </a:rPr>
              <a:t> ИРК 2</a:t>
            </a:r>
          </a:p>
        </p:txBody>
      </p:sp>
      <p:sp>
        <p:nvSpPr>
          <p:cNvPr id="5217" name="AutoShape 96"/>
          <p:cNvSpPr>
            <a:spLocks noChangeArrowheads="1"/>
          </p:cNvSpPr>
          <p:nvPr>
            <p:custDataLst>
              <p:tags r:id="rId32"/>
            </p:custDataLst>
          </p:nvPr>
        </p:nvSpPr>
        <p:spPr bwMode="auto">
          <a:xfrm>
            <a:off x="6653213" y="2698750"/>
            <a:ext cx="1430337" cy="233363"/>
          </a:xfrm>
          <a:prstGeom prst="chevron">
            <a:avLst>
              <a:gd name="adj" fmla="val 18189"/>
            </a:avLst>
          </a:prstGeom>
          <a:solidFill>
            <a:srgbClr val="FF7D0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14300" tIns="0" rIns="0" bIns="0" anchor="ctr"/>
          <a:lstStyle/>
          <a:p>
            <a:pPr>
              <a:lnSpc>
                <a:spcPct val="150000"/>
              </a:lnSpc>
            </a:pPr>
            <a:r>
              <a:rPr lang="en-US" sz="1000"/>
              <a:t>Board</a:t>
            </a:r>
            <a:r>
              <a:rPr lang="ru-RU" sz="1000"/>
              <a:t> </a:t>
            </a:r>
            <a:r>
              <a:rPr lang="en-US" sz="1000"/>
              <a:t>/</a:t>
            </a:r>
            <a:r>
              <a:rPr lang="ru-RU" sz="1000"/>
              <a:t> </a:t>
            </a:r>
            <a:r>
              <a:rPr lang="ru-RU" sz="1000">
                <a:cs typeface="Microsoft Sans Serif" pitchFamily="34" charset="0"/>
              </a:rPr>
              <a:t>ИРК 2</a:t>
            </a:r>
            <a:endParaRPr lang="en-US" sz="1000">
              <a:cs typeface="Microsoft Sans Serif" pitchFamily="34" charset="0"/>
            </a:endParaRPr>
          </a:p>
        </p:txBody>
      </p:sp>
      <p:sp>
        <p:nvSpPr>
          <p:cNvPr id="5218" name="AutoShape 97"/>
          <p:cNvSpPr>
            <a:spLocks noChangeArrowheads="1"/>
          </p:cNvSpPr>
          <p:nvPr>
            <p:custDataLst>
              <p:tags r:id="rId33"/>
            </p:custDataLst>
          </p:nvPr>
        </p:nvSpPr>
        <p:spPr bwMode="gray">
          <a:xfrm>
            <a:off x="8040688" y="2701925"/>
            <a:ext cx="1441450" cy="230188"/>
          </a:xfrm>
          <a:prstGeom prst="chevron">
            <a:avLst>
              <a:gd name="adj" fmla="val 18206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12712" tIns="0" rIns="0" bIns="0" anchor="ctr"/>
          <a:lstStyle/>
          <a:p>
            <a:pPr eaLnBrk="0" hangingPunct="0"/>
            <a:r>
              <a:rPr lang="en-US" sz="1000"/>
              <a:t>Board</a:t>
            </a:r>
            <a:r>
              <a:rPr lang="ru-RU" sz="1000"/>
              <a:t> </a:t>
            </a:r>
            <a:r>
              <a:rPr lang="en-US" sz="1000"/>
              <a:t>/</a:t>
            </a:r>
            <a:r>
              <a:rPr lang="ru-RU" sz="1000"/>
              <a:t> </a:t>
            </a:r>
            <a:r>
              <a:rPr lang="ru-RU" sz="1000">
                <a:cs typeface="Microsoft Sans Serif" pitchFamily="34" charset="0"/>
              </a:rPr>
              <a:t>ИРК 1</a:t>
            </a:r>
          </a:p>
        </p:txBody>
      </p:sp>
      <p:sp>
        <p:nvSpPr>
          <p:cNvPr id="5219" name="Oval 98"/>
          <p:cNvSpPr>
            <a:spLocks noChangeArrowheads="1"/>
          </p:cNvSpPr>
          <p:nvPr>
            <p:custDataLst>
              <p:tags r:id="rId34"/>
            </p:custDataLst>
          </p:nvPr>
        </p:nvSpPr>
        <p:spPr bwMode="auto">
          <a:xfrm>
            <a:off x="3044825" y="3225800"/>
            <a:ext cx="212725" cy="212725"/>
          </a:xfrm>
          <a:prstGeom prst="ellipse">
            <a:avLst/>
          </a:prstGeom>
          <a:solidFill>
            <a:srgbClr val="00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5220" name="Oval 99"/>
          <p:cNvSpPr>
            <a:spLocks noChangeArrowheads="1"/>
          </p:cNvSpPr>
          <p:nvPr>
            <p:custDataLst>
              <p:tags r:id="rId35"/>
            </p:custDataLst>
          </p:nvPr>
        </p:nvSpPr>
        <p:spPr bwMode="auto">
          <a:xfrm>
            <a:off x="8616950" y="5913438"/>
            <a:ext cx="212725" cy="212725"/>
          </a:xfrm>
          <a:prstGeom prst="ellipse">
            <a:avLst/>
          </a:prstGeom>
          <a:solidFill>
            <a:srgbClr val="00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5221" name="Oval 100"/>
          <p:cNvSpPr>
            <a:spLocks noChangeArrowheads="1"/>
          </p:cNvSpPr>
          <p:nvPr>
            <p:custDataLst>
              <p:tags r:id="rId36"/>
            </p:custDataLst>
          </p:nvPr>
        </p:nvSpPr>
        <p:spPr bwMode="auto">
          <a:xfrm>
            <a:off x="8616950" y="5530850"/>
            <a:ext cx="212725" cy="212725"/>
          </a:xfrm>
          <a:prstGeom prst="ellipse">
            <a:avLst/>
          </a:prstGeom>
          <a:solidFill>
            <a:srgbClr val="00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5222" name="Oval 101"/>
          <p:cNvSpPr>
            <a:spLocks noChangeArrowheads="1"/>
          </p:cNvSpPr>
          <p:nvPr>
            <p:custDataLst>
              <p:tags r:id="rId37"/>
            </p:custDataLst>
          </p:nvPr>
        </p:nvSpPr>
        <p:spPr bwMode="auto">
          <a:xfrm>
            <a:off x="8616950" y="5143500"/>
            <a:ext cx="212725" cy="212725"/>
          </a:xfrm>
          <a:prstGeom prst="ellipse">
            <a:avLst/>
          </a:prstGeom>
          <a:solidFill>
            <a:srgbClr val="00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5223" name="Oval 102"/>
          <p:cNvSpPr>
            <a:spLocks noChangeArrowheads="1"/>
          </p:cNvSpPr>
          <p:nvPr>
            <p:custDataLst>
              <p:tags r:id="rId38"/>
            </p:custDataLst>
          </p:nvPr>
        </p:nvSpPr>
        <p:spPr bwMode="auto">
          <a:xfrm>
            <a:off x="8616950" y="4733925"/>
            <a:ext cx="212725" cy="212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5224" name="Arc 103"/>
          <p:cNvSpPr>
            <a:spLocks/>
          </p:cNvSpPr>
          <p:nvPr>
            <p:custDataLst>
              <p:tags r:id="rId39"/>
            </p:custDataLst>
          </p:nvPr>
        </p:nvSpPr>
        <p:spPr bwMode="gray">
          <a:xfrm>
            <a:off x="8616950" y="4733925"/>
            <a:ext cx="212725" cy="212725"/>
          </a:xfrm>
          <a:custGeom>
            <a:avLst/>
            <a:gdLst>
              <a:gd name="T0" fmla="*/ 1516349263 w 43200"/>
              <a:gd name="T1" fmla="*/ 0 h 43200"/>
              <a:gd name="T2" fmla="*/ 0 w 43200"/>
              <a:gd name="T3" fmla="*/ 1516349263 h 43200"/>
              <a:gd name="T4" fmla="*/ 1516349263 w 43200"/>
              <a:gd name="T5" fmla="*/ 1516349263 h 43200"/>
              <a:gd name="T6" fmla="*/ 0 60000 65536"/>
              <a:gd name="T7" fmla="*/ 0 60000 65536"/>
              <a:gd name="T8" fmla="*/ 0 60000 65536"/>
              <a:gd name="T9" fmla="*/ 0 w 43200"/>
              <a:gd name="T10" fmla="*/ 0 h 43200"/>
              <a:gd name="T11" fmla="*/ 43200 w 43200"/>
              <a:gd name="T12" fmla="*/ 43200 h 432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43200" fill="none" extrusionOk="0">
                <a:moveTo>
                  <a:pt x="21599" y="0"/>
                </a:moveTo>
                <a:cubicBezTo>
                  <a:pt x="33529" y="0"/>
                  <a:pt x="43200" y="9670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</a:path>
              <a:path w="43200" h="43200" stroke="0" extrusionOk="0">
                <a:moveTo>
                  <a:pt x="21599" y="0"/>
                </a:moveTo>
                <a:cubicBezTo>
                  <a:pt x="33529" y="0"/>
                  <a:pt x="43200" y="9670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lnTo>
                  <a:pt x="21600" y="2160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225" name="Oval 104"/>
          <p:cNvSpPr>
            <a:spLocks noChangeArrowheads="1"/>
          </p:cNvSpPr>
          <p:nvPr>
            <p:custDataLst>
              <p:tags r:id="rId40"/>
            </p:custDataLst>
          </p:nvPr>
        </p:nvSpPr>
        <p:spPr bwMode="auto">
          <a:xfrm>
            <a:off x="8616950" y="4364038"/>
            <a:ext cx="212725" cy="212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5226" name="Arc 105"/>
          <p:cNvSpPr>
            <a:spLocks/>
          </p:cNvSpPr>
          <p:nvPr>
            <p:custDataLst>
              <p:tags r:id="rId41"/>
            </p:custDataLst>
          </p:nvPr>
        </p:nvSpPr>
        <p:spPr bwMode="gray">
          <a:xfrm>
            <a:off x="8723313" y="4364038"/>
            <a:ext cx="106362" cy="106362"/>
          </a:xfrm>
          <a:custGeom>
            <a:avLst/>
            <a:gdLst>
              <a:gd name="T0" fmla="*/ 0 w 21600"/>
              <a:gd name="T1" fmla="*/ 0 h 21600"/>
              <a:gd name="T2" fmla="*/ 1516290451 w 21600"/>
              <a:gd name="T3" fmla="*/ 1516290451 h 21600"/>
              <a:gd name="T4" fmla="*/ 0 w 21600"/>
              <a:gd name="T5" fmla="*/ 1516290451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227" name="Oval 106"/>
          <p:cNvSpPr>
            <a:spLocks noChangeArrowheads="1"/>
          </p:cNvSpPr>
          <p:nvPr>
            <p:custDataLst>
              <p:tags r:id="rId42"/>
            </p:custDataLst>
          </p:nvPr>
        </p:nvSpPr>
        <p:spPr bwMode="auto">
          <a:xfrm>
            <a:off x="8616950" y="3990975"/>
            <a:ext cx="212725" cy="212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5228" name="Oval 107"/>
          <p:cNvSpPr>
            <a:spLocks noChangeArrowheads="1"/>
          </p:cNvSpPr>
          <p:nvPr>
            <p:custDataLst>
              <p:tags r:id="rId43"/>
            </p:custDataLst>
          </p:nvPr>
        </p:nvSpPr>
        <p:spPr bwMode="auto">
          <a:xfrm>
            <a:off x="8616950" y="3617913"/>
            <a:ext cx="212725" cy="212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5229" name="Arc 108"/>
          <p:cNvSpPr>
            <a:spLocks/>
          </p:cNvSpPr>
          <p:nvPr>
            <p:custDataLst>
              <p:tags r:id="rId44"/>
            </p:custDataLst>
          </p:nvPr>
        </p:nvSpPr>
        <p:spPr bwMode="gray">
          <a:xfrm>
            <a:off x="8723313" y="3617913"/>
            <a:ext cx="106362" cy="106362"/>
          </a:xfrm>
          <a:custGeom>
            <a:avLst/>
            <a:gdLst>
              <a:gd name="T0" fmla="*/ 0 w 21600"/>
              <a:gd name="T1" fmla="*/ 0 h 21600"/>
              <a:gd name="T2" fmla="*/ 1516290451 w 21600"/>
              <a:gd name="T3" fmla="*/ 1516290451 h 21600"/>
              <a:gd name="T4" fmla="*/ 0 w 21600"/>
              <a:gd name="T5" fmla="*/ 1516290451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230" name="Oval 109"/>
          <p:cNvSpPr>
            <a:spLocks noChangeArrowheads="1"/>
          </p:cNvSpPr>
          <p:nvPr>
            <p:custDataLst>
              <p:tags r:id="rId45"/>
            </p:custDataLst>
          </p:nvPr>
        </p:nvSpPr>
        <p:spPr bwMode="auto">
          <a:xfrm>
            <a:off x="8616950" y="3225800"/>
            <a:ext cx="212725" cy="212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5231" name="Oval 110"/>
          <p:cNvSpPr>
            <a:spLocks noChangeArrowheads="1"/>
          </p:cNvSpPr>
          <p:nvPr>
            <p:custDataLst>
              <p:tags r:id="rId46"/>
            </p:custDataLst>
          </p:nvPr>
        </p:nvSpPr>
        <p:spPr bwMode="auto">
          <a:xfrm>
            <a:off x="7275513" y="3225800"/>
            <a:ext cx="212725" cy="212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5232" name="Oval 111"/>
          <p:cNvSpPr>
            <a:spLocks noChangeArrowheads="1"/>
          </p:cNvSpPr>
          <p:nvPr>
            <p:custDataLst>
              <p:tags r:id="rId47"/>
            </p:custDataLst>
          </p:nvPr>
        </p:nvSpPr>
        <p:spPr bwMode="auto">
          <a:xfrm>
            <a:off x="7275513" y="3617913"/>
            <a:ext cx="212725" cy="212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5233" name="Arc 112"/>
          <p:cNvSpPr>
            <a:spLocks/>
          </p:cNvSpPr>
          <p:nvPr>
            <p:custDataLst>
              <p:tags r:id="rId48"/>
            </p:custDataLst>
          </p:nvPr>
        </p:nvSpPr>
        <p:spPr bwMode="gray">
          <a:xfrm>
            <a:off x="7381875" y="3617913"/>
            <a:ext cx="106363" cy="212725"/>
          </a:xfrm>
          <a:custGeom>
            <a:avLst/>
            <a:gdLst>
              <a:gd name="T0" fmla="*/ 0 w 21600"/>
              <a:gd name="T1" fmla="*/ 0 h 43200"/>
              <a:gd name="T2" fmla="*/ 0 w 21600"/>
              <a:gd name="T3" fmla="*/ 2147483647 h 43200"/>
              <a:gd name="T4" fmla="*/ 0 w 21600"/>
              <a:gd name="T5" fmla="*/ 1516349263 h 43200"/>
              <a:gd name="T6" fmla="*/ 0 60000 65536"/>
              <a:gd name="T7" fmla="*/ 0 60000 65536"/>
              <a:gd name="T8" fmla="*/ 0 60000 65536"/>
              <a:gd name="T9" fmla="*/ 0 w 21600"/>
              <a:gd name="T10" fmla="*/ 0 h 43200"/>
              <a:gd name="T11" fmla="*/ 21600 w 21600"/>
              <a:gd name="T12" fmla="*/ 43200 h 432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432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3529"/>
                  <a:pt x="11929" y="43199"/>
                  <a:pt x="0" y="43200"/>
                </a:cubicBezTo>
              </a:path>
              <a:path w="21600" h="432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3529"/>
                  <a:pt x="11929" y="43199"/>
                  <a:pt x="0" y="43200"/>
                </a:cubicBezTo>
                <a:lnTo>
                  <a:pt x="0" y="2160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234" name="Oval 113"/>
          <p:cNvSpPr>
            <a:spLocks noChangeArrowheads="1"/>
          </p:cNvSpPr>
          <p:nvPr>
            <p:custDataLst>
              <p:tags r:id="rId49"/>
            </p:custDataLst>
          </p:nvPr>
        </p:nvSpPr>
        <p:spPr bwMode="auto">
          <a:xfrm>
            <a:off x="7275513" y="4002088"/>
            <a:ext cx="212725" cy="212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5235" name="Oval 114"/>
          <p:cNvSpPr>
            <a:spLocks noChangeArrowheads="1"/>
          </p:cNvSpPr>
          <p:nvPr>
            <p:custDataLst>
              <p:tags r:id="rId50"/>
            </p:custDataLst>
          </p:nvPr>
        </p:nvSpPr>
        <p:spPr bwMode="auto">
          <a:xfrm>
            <a:off x="7275513" y="4364038"/>
            <a:ext cx="212725" cy="212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5236" name="Arc 115"/>
          <p:cNvSpPr>
            <a:spLocks/>
          </p:cNvSpPr>
          <p:nvPr>
            <p:custDataLst>
              <p:tags r:id="rId51"/>
            </p:custDataLst>
          </p:nvPr>
        </p:nvSpPr>
        <p:spPr bwMode="gray">
          <a:xfrm>
            <a:off x="7275513" y="4364038"/>
            <a:ext cx="212725" cy="212725"/>
          </a:xfrm>
          <a:custGeom>
            <a:avLst/>
            <a:gdLst>
              <a:gd name="T0" fmla="*/ 1516349263 w 43200"/>
              <a:gd name="T1" fmla="*/ 0 h 43200"/>
              <a:gd name="T2" fmla="*/ 0 w 43200"/>
              <a:gd name="T3" fmla="*/ 1516349263 h 43200"/>
              <a:gd name="T4" fmla="*/ 1516349263 w 43200"/>
              <a:gd name="T5" fmla="*/ 1516349263 h 43200"/>
              <a:gd name="T6" fmla="*/ 0 60000 65536"/>
              <a:gd name="T7" fmla="*/ 0 60000 65536"/>
              <a:gd name="T8" fmla="*/ 0 60000 65536"/>
              <a:gd name="T9" fmla="*/ 0 w 43200"/>
              <a:gd name="T10" fmla="*/ 0 h 43200"/>
              <a:gd name="T11" fmla="*/ 43200 w 43200"/>
              <a:gd name="T12" fmla="*/ 43200 h 432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43200" fill="none" extrusionOk="0">
                <a:moveTo>
                  <a:pt x="21599" y="0"/>
                </a:moveTo>
                <a:cubicBezTo>
                  <a:pt x="33529" y="0"/>
                  <a:pt x="43200" y="9670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</a:path>
              <a:path w="43200" h="43200" stroke="0" extrusionOk="0">
                <a:moveTo>
                  <a:pt x="21599" y="0"/>
                </a:moveTo>
                <a:cubicBezTo>
                  <a:pt x="33529" y="0"/>
                  <a:pt x="43200" y="9670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lnTo>
                  <a:pt x="21600" y="2160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237" name="Oval 116"/>
          <p:cNvSpPr>
            <a:spLocks noChangeArrowheads="1"/>
          </p:cNvSpPr>
          <p:nvPr>
            <p:custDataLst>
              <p:tags r:id="rId52"/>
            </p:custDataLst>
          </p:nvPr>
        </p:nvSpPr>
        <p:spPr bwMode="auto">
          <a:xfrm>
            <a:off x="7275513" y="4733925"/>
            <a:ext cx="212725" cy="212725"/>
          </a:xfrm>
          <a:prstGeom prst="ellipse">
            <a:avLst/>
          </a:prstGeom>
          <a:solidFill>
            <a:srgbClr val="00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5238" name="Oval 117"/>
          <p:cNvSpPr>
            <a:spLocks noChangeArrowheads="1"/>
          </p:cNvSpPr>
          <p:nvPr>
            <p:custDataLst>
              <p:tags r:id="rId53"/>
            </p:custDataLst>
          </p:nvPr>
        </p:nvSpPr>
        <p:spPr bwMode="auto">
          <a:xfrm>
            <a:off x="7275513" y="5124450"/>
            <a:ext cx="212725" cy="212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5239" name="Arc 118"/>
          <p:cNvSpPr>
            <a:spLocks/>
          </p:cNvSpPr>
          <p:nvPr>
            <p:custDataLst>
              <p:tags r:id="rId54"/>
            </p:custDataLst>
          </p:nvPr>
        </p:nvSpPr>
        <p:spPr bwMode="gray">
          <a:xfrm>
            <a:off x="7381875" y="5124450"/>
            <a:ext cx="106363" cy="106363"/>
          </a:xfrm>
          <a:custGeom>
            <a:avLst/>
            <a:gdLst>
              <a:gd name="T0" fmla="*/ 0 w 21600"/>
              <a:gd name="T1" fmla="*/ 0 h 21600"/>
              <a:gd name="T2" fmla="*/ 1516390428 w 21600"/>
              <a:gd name="T3" fmla="*/ 1516390428 h 21600"/>
              <a:gd name="T4" fmla="*/ 0 w 21600"/>
              <a:gd name="T5" fmla="*/ 1516390428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240" name="Oval 119"/>
          <p:cNvSpPr>
            <a:spLocks noChangeArrowheads="1"/>
          </p:cNvSpPr>
          <p:nvPr>
            <p:custDataLst>
              <p:tags r:id="rId55"/>
            </p:custDataLst>
          </p:nvPr>
        </p:nvSpPr>
        <p:spPr bwMode="auto">
          <a:xfrm>
            <a:off x="7275513" y="5530850"/>
            <a:ext cx="212725" cy="212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5241" name="Arc 120"/>
          <p:cNvSpPr>
            <a:spLocks/>
          </p:cNvSpPr>
          <p:nvPr>
            <p:custDataLst>
              <p:tags r:id="rId56"/>
            </p:custDataLst>
          </p:nvPr>
        </p:nvSpPr>
        <p:spPr bwMode="gray">
          <a:xfrm>
            <a:off x="7381875" y="5530850"/>
            <a:ext cx="106363" cy="106363"/>
          </a:xfrm>
          <a:custGeom>
            <a:avLst/>
            <a:gdLst>
              <a:gd name="T0" fmla="*/ 0 w 21600"/>
              <a:gd name="T1" fmla="*/ 0 h 21600"/>
              <a:gd name="T2" fmla="*/ 1516390428 w 21600"/>
              <a:gd name="T3" fmla="*/ 1516390428 h 21600"/>
              <a:gd name="T4" fmla="*/ 0 w 21600"/>
              <a:gd name="T5" fmla="*/ 1516390428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242" name="Oval 121"/>
          <p:cNvSpPr>
            <a:spLocks noChangeArrowheads="1"/>
          </p:cNvSpPr>
          <p:nvPr>
            <p:custDataLst>
              <p:tags r:id="rId57"/>
            </p:custDataLst>
          </p:nvPr>
        </p:nvSpPr>
        <p:spPr bwMode="auto">
          <a:xfrm>
            <a:off x="7275513" y="5913438"/>
            <a:ext cx="212725" cy="212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5243" name="Arc 122"/>
          <p:cNvSpPr>
            <a:spLocks/>
          </p:cNvSpPr>
          <p:nvPr>
            <p:custDataLst>
              <p:tags r:id="rId58"/>
            </p:custDataLst>
          </p:nvPr>
        </p:nvSpPr>
        <p:spPr bwMode="gray">
          <a:xfrm>
            <a:off x="7381875" y="5913438"/>
            <a:ext cx="106363" cy="106362"/>
          </a:xfrm>
          <a:custGeom>
            <a:avLst/>
            <a:gdLst>
              <a:gd name="T0" fmla="*/ 0 w 21600"/>
              <a:gd name="T1" fmla="*/ 0 h 21600"/>
              <a:gd name="T2" fmla="*/ 1516390428 w 21600"/>
              <a:gd name="T3" fmla="*/ 1516290451 h 21600"/>
              <a:gd name="T4" fmla="*/ 0 w 21600"/>
              <a:gd name="T5" fmla="*/ 1516290451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244" name="Oval 123"/>
          <p:cNvSpPr>
            <a:spLocks noChangeArrowheads="1"/>
          </p:cNvSpPr>
          <p:nvPr>
            <p:custDataLst>
              <p:tags r:id="rId59"/>
            </p:custDataLst>
          </p:nvPr>
        </p:nvSpPr>
        <p:spPr bwMode="auto">
          <a:xfrm>
            <a:off x="5837238" y="5921375"/>
            <a:ext cx="212725" cy="212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5245" name="Oval 124"/>
          <p:cNvSpPr>
            <a:spLocks noChangeArrowheads="1"/>
          </p:cNvSpPr>
          <p:nvPr>
            <p:custDataLst>
              <p:tags r:id="rId60"/>
            </p:custDataLst>
          </p:nvPr>
        </p:nvSpPr>
        <p:spPr bwMode="auto">
          <a:xfrm>
            <a:off x="5837238" y="5124450"/>
            <a:ext cx="212725" cy="212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5246" name="Oval 125"/>
          <p:cNvSpPr>
            <a:spLocks noChangeArrowheads="1"/>
          </p:cNvSpPr>
          <p:nvPr>
            <p:custDataLst>
              <p:tags r:id="rId61"/>
            </p:custDataLst>
          </p:nvPr>
        </p:nvSpPr>
        <p:spPr bwMode="auto">
          <a:xfrm>
            <a:off x="5837238" y="5530850"/>
            <a:ext cx="212725" cy="212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5247" name="Oval 126"/>
          <p:cNvSpPr>
            <a:spLocks noChangeArrowheads="1"/>
          </p:cNvSpPr>
          <p:nvPr>
            <p:custDataLst>
              <p:tags r:id="rId62"/>
            </p:custDataLst>
          </p:nvPr>
        </p:nvSpPr>
        <p:spPr bwMode="auto">
          <a:xfrm>
            <a:off x="5837238" y="4733925"/>
            <a:ext cx="212725" cy="212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5248" name="Arc 127"/>
          <p:cNvSpPr>
            <a:spLocks/>
          </p:cNvSpPr>
          <p:nvPr>
            <p:custDataLst>
              <p:tags r:id="rId63"/>
            </p:custDataLst>
          </p:nvPr>
        </p:nvSpPr>
        <p:spPr bwMode="gray">
          <a:xfrm>
            <a:off x="5837238" y="4733925"/>
            <a:ext cx="212725" cy="212725"/>
          </a:xfrm>
          <a:custGeom>
            <a:avLst/>
            <a:gdLst>
              <a:gd name="T0" fmla="*/ 1516349263 w 43200"/>
              <a:gd name="T1" fmla="*/ 0 h 43200"/>
              <a:gd name="T2" fmla="*/ 0 w 43200"/>
              <a:gd name="T3" fmla="*/ 1516349263 h 43200"/>
              <a:gd name="T4" fmla="*/ 1516349263 w 43200"/>
              <a:gd name="T5" fmla="*/ 1516349263 h 43200"/>
              <a:gd name="T6" fmla="*/ 0 60000 65536"/>
              <a:gd name="T7" fmla="*/ 0 60000 65536"/>
              <a:gd name="T8" fmla="*/ 0 60000 65536"/>
              <a:gd name="T9" fmla="*/ 0 w 43200"/>
              <a:gd name="T10" fmla="*/ 0 h 43200"/>
              <a:gd name="T11" fmla="*/ 43200 w 43200"/>
              <a:gd name="T12" fmla="*/ 43200 h 432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43200" fill="none" extrusionOk="0">
                <a:moveTo>
                  <a:pt x="21599" y="0"/>
                </a:moveTo>
                <a:cubicBezTo>
                  <a:pt x="33529" y="0"/>
                  <a:pt x="43200" y="9670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</a:path>
              <a:path w="43200" h="43200" stroke="0" extrusionOk="0">
                <a:moveTo>
                  <a:pt x="21599" y="0"/>
                </a:moveTo>
                <a:cubicBezTo>
                  <a:pt x="33529" y="0"/>
                  <a:pt x="43200" y="9670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lnTo>
                  <a:pt x="21600" y="2160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249" name="Oval 128"/>
          <p:cNvSpPr>
            <a:spLocks noChangeArrowheads="1"/>
          </p:cNvSpPr>
          <p:nvPr>
            <p:custDataLst>
              <p:tags r:id="rId64"/>
            </p:custDataLst>
          </p:nvPr>
        </p:nvSpPr>
        <p:spPr bwMode="auto">
          <a:xfrm>
            <a:off x="5837238" y="4364038"/>
            <a:ext cx="212725" cy="212725"/>
          </a:xfrm>
          <a:prstGeom prst="ellipse">
            <a:avLst/>
          </a:prstGeom>
          <a:solidFill>
            <a:srgbClr val="00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5250" name="Oval 129"/>
          <p:cNvSpPr>
            <a:spLocks noChangeArrowheads="1"/>
          </p:cNvSpPr>
          <p:nvPr>
            <p:custDataLst>
              <p:tags r:id="rId65"/>
            </p:custDataLst>
          </p:nvPr>
        </p:nvSpPr>
        <p:spPr bwMode="auto">
          <a:xfrm>
            <a:off x="5837238" y="4002088"/>
            <a:ext cx="212725" cy="212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5251" name="Arc 130"/>
          <p:cNvSpPr>
            <a:spLocks/>
          </p:cNvSpPr>
          <p:nvPr>
            <p:custDataLst>
              <p:tags r:id="rId66"/>
            </p:custDataLst>
          </p:nvPr>
        </p:nvSpPr>
        <p:spPr bwMode="gray">
          <a:xfrm>
            <a:off x="5837238" y="4002088"/>
            <a:ext cx="212725" cy="212725"/>
          </a:xfrm>
          <a:custGeom>
            <a:avLst/>
            <a:gdLst>
              <a:gd name="T0" fmla="*/ 1516349263 w 43200"/>
              <a:gd name="T1" fmla="*/ 0 h 43200"/>
              <a:gd name="T2" fmla="*/ 0 w 43200"/>
              <a:gd name="T3" fmla="*/ 1516349263 h 43200"/>
              <a:gd name="T4" fmla="*/ 1516349263 w 43200"/>
              <a:gd name="T5" fmla="*/ 1516349263 h 43200"/>
              <a:gd name="T6" fmla="*/ 0 60000 65536"/>
              <a:gd name="T7" fmla="*/ 0 60000 65536"/>
              <a:gd name="T8" fmla="*/ 0 60000 65536"/>
              <a:gd name="T9" fmla="*/ 0 w 43200"/>
              <a:gd name="T10" fmla="*/ 0 h 43200"/>
              <a:gd name="T11" fmla="*/ 43200 w 43200"/>
              <a:gd name="T12" fmla="*/ 43200 h 432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43200" fill="none" extrusionOk="0">
                <a:moveTo>
                  <a:pt x="21599" y="0"/>
                </a:moveTo>
                <a:cubicBezTo>
                  <a:pt x="33529" y="0"/>
                  <a:pt x="43200" y="9670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</a:path>
              <a:path w="43200" h="43200" stroke="0" extrusionOk="0">
                <a:moveTo>
                  <a:pt x="21599" y="0"/>
                </a:moveTo>
                <a:cubicBezTo>
                  <a:pt x="33529" y="0"/>
                  <a:pt x="43200" y="9670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lnTo>
                  <a:pt x="21600" y="2160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252" name="Oval 131"/>
          <p:cNvSpPr>
            <a:spLocks noChangeArrowheads="1"/>
          </p:cNvSpPr>
          <p:nvPr>
            <p:custDataLst>
              <p:tags r:id="rId67"/>
            </p:custDataLst>
          </p:nvPr>
        </p:nvSpPr>
        <p:spPr bwMode="auto">
          <a:xfrm>
            <a:off x="5837238" y="3617913"/>
            <a:ext cx="212725" cy="212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5253" name="Arc 132"/>
          <p:cNvSpPr>
            <a:spLocks/>
          </p:cNvSpPr>
          <p:nvPr>
            <p:custDataLst>
              <p:tags r:id="rId68"/>
            </p:custDataLst>
          </p:nvPr>
        </p:nvSpPr>
        <p:spPr bwMode="gray">
          <a:xfrm>
            <a:off x="5837238" y="3617913"/>
            <a:ext cx="212725" cy="212725"/>
          </a:xfrm>
          <a:custGeom>
            <a:avLst/>
            <a:gdLst>
              <a:gd name="T0" fmla="*/ 1516349263 w 43200"/>
              <a:gd name="T1" fmla="*/ 0 h 43200"/>
              <a:gd name="T2" fmla="*/ 0 w 43200"/>
              <a:gd name="T3" fmla="*/ 1516349263 h 43200"/>
              <a:gd name="T4" fmla="*/ 1516349263 w 43200"/>
              <a:gd name="T5" fmla="*/ 1516349263 h 43200"/>
              <a:gd name="T6" fmla="*/ 0 60000 65536"/>
              <a:gd name="T7" fmla="*/ 0 60000 65536"/>
              <a:gd name="T8" fmla="*/ 0 60000 65536"/>
              <a:gd name="T9" fmla="*/ 0 w 43200"/>
              <a:gd name="T10" fmla="*/ 0 h 43200"/>
              <a:gd name="T11" fmla="*/ 43200 w 43200"/>
              <a:gd name="T12" fmla="*/ 43200 h 432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43200" fill="none" extrusionOk="0">
                <a:moveTo>
                  <a:pt x="21599" y="0"/>
                </a:moveTo>
                <a:cubicBezTo>
                  <a:pt x="33529" y="0"/>
                  <a:pt x="43200" y="9670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</a:path>
              <a:path w="43200" h="43200" stroke="0" extrusionOk="0">
                <a:moveTo>
                  <a:pt x="21599" y="0"/>
                </a:moveTo>
                <a:cubicBezTo>
                  <a:pt x="33529" y="0"/>
                  <a:pt x="43200" y="9670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lnTo>
                  <a:pt x="21600" y="2160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254" name="Oval 133"/>
          <p:cNvSpPr>
            <a:spLocks noChangeArrowheads="1"/>
          </p:cNvSpPr>
          <p:nvPr>
            <p:custDataLst>
              <p:tags r:id="rId69"/>
            </p:custDataLst>
          </p:nvPr>
        </p:nvSpPr>
        <p:spPr bwMode="auto">
          <a:xfrm>
            <a:off x="5837238" y="3225800"/>
            <a:ext cx="212725" cy="212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5255" name="Oval 134"/>
          <p:cNvSpPr>
            <a:spLocks noChangeArrowheads="1"/>
          </p:cNvSpPr>
          <p:nvPr>
            <p:custDataLst>
              <p:tags r:id="rId70"/>
            </p:custDataLst>
          </p:nvPr>
        </p:nvSpPr>
        <p:spPr bwMode="auto">
          <a:xfrm>
            <a:off x="4502150" y="3225800"/>
            <a:ext cx="212725" cy="212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5256" name="Oval 135"/>
          <p:cNvSpPr>
            <a:spLocks noChangeArrowheads="1"/>
          </p:cNvSpPr>
          <p:nvPr>
            <p:custDataLst>
              <p:tags r:id="rId71"/>
            </p:custDataLst>
          </p:nvPr>
        </p:nvSpPr>
        <p:spPr bwMode="auto">
          <a:xfrm>
            <a:off x="4502150" y="3617913"/>
            <a:ext cx="212725" cy="212725"/>
          </a:xfrm>
          <a:prstGeom prst="ellipse">
            <a:avLst/>
          </a:prstGeom>
          <a:solidFill>
            <a:srgbClr val="00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5257" name="Oval 136"/>
          <p:cNvSpPr>
            <a:spLocks noChangeArrowheads="1"/>
          </p:cNvSpPr>
          <p:nvPr>
            <p:custDataLst>
              <p:tags r:id="rId72"/>
            </p:custDataLst>
          </p:nvPr>
        </p:nvSpPr>
        <p:spPr bwMode="auto">
          <a:xfrm>
            <a:off x="4502150" y="4002088"/>
            <a:ext cx="212725" cy="212725"/>
          </a:xfrm>
          <a:prstGeom prst="ellipse">
            <a:avLst/>
          </a:prstGeom>
          <a:solidFill>
            <a:srgbClr val="00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5258" name="Oval 137"/>
          <p:cNvSpPr>
            <a:spLocks noChangeArrowheads="1"/>
          </p:cNvSpPr>
          <p:nvPr>
            <p:custDataLst>
              <p:tags r:id="rId73"/>
            </p:custDataLst>
          </p:nvPr>
        </p:nvSpPr>
        <p:spPr bwMode="auto">
          <a:xfrm>
            <a:off x="4502150" y="4364038"/>
            <a:ext cx="212725" cy="212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5259" name="Oval 138"/>
          <p:cNvSpPr>
            <a:spLocks noChangeArrowheads="1"/>
          </p:cNvSpPr>
          <p:nvPr>
            <p:custDataLst>
              <p:tags r:id="rId74"/>
            </p:custDataLst>
          </p:nvPr>
        </p:nvSpPr>
        <p:spPr bwMode="auto">
          <a:xfrm>
            <a:off x="4502150" y="4733925"/>
            <a:ext cx="212725" cy="212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5260" name="Arc 139"/>
          <p:cNvSpPr>
            <a:spLocks/>
          </p:cNvSpPr>
          <p:nvPr>
            <p:custDataLst>
              <p:tags r:id="rId75"/>
            </p:custDataLst>
          </p:nvPr>
        </p:nvSpPr>
        <p:spPr bwMode="gray">
          <a:xfrm>
            <a:off x="4608513" y="4733925"/>
            <a:ext cx="106362" cy="106363"/>
          </a:xfrm>
          <a:custGeom>
            <a:avLst/>
            <a:gdLst>
              <a:gd name="T0" fmla="*/ 0 w 21600"/>
              <a:gd name="T1" fmla="*/ 0 h 21600"/>
              <a:gd name="T2" fmla="*/ 1516290451 w 21600"/>
              <a:gd name="T3" fmla="*/ 1516390428 h 21600"/>
              <a:gd name="T4" fmla="*/ 0 w 21600"/>
              <a:gd name="T5" fmla="*/ 1516390428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261" name="Oval 140"/>
          <p:cNvSpPr>
            <a:spLocks noChangeArrowheads="1"/>
          </p:cNvSpPr>
          <p:nvPr>
            <p:custDataLst>
              <p:tags r:id="rId76"/>
            </p:custDataLst>
          </p:nvPr>
        </p:nvSpPr>
        <p:spPr bwMode="auto">
          <a:xfrm>
            <a:off x="4502150" y="5124450"/>
            <a:ext cx="212725" cy="212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5262" name="Oval 141"/>
          <p:cNvSpPr>
            <a:spLocks noChangeArrowheads="1"/>
          </p:cNvSpPr>
          <p:nvPr>
            <p:custDataLst>
              <p:tags r:id="rId77"/>
            </p:custDataLst>
          </p:nvPr>
        </p:nvSpPr>
        <p:spPr bwMode="auto">
          <a:xfrm>
            <a:off x="4502150" y="5530850"/>
            <a:ext cx="212725" cy="212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5263" name="Oval 142"/>
          <p:cNvSpPr>
            <a:spLocks noChangeArrowheads="1"/>
          </p:cNvSpPr>
          <p:nvPr>
            <p:custDataLst>
              <p:tags r:id="rId78"/>
            </p:custDataLst>
          </p:nvPr>
        </p:nvSpPr>
        <p:spPr bwMode="auto">
          <a:xfrm>
            <a:off x="4502150" y="5905500"/>
            <a:ext cx="212725" cy="212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5264" name="Oval 143"/>
          <p:cNvSpPr>
            <a:spLocks noChangeArrowheads="1"/>
          </p:cNvSpPr>
          <p:nvPr>
            <p:custDataLst>
              <p:tags r:id="rId79"/>
            </p:custDataLst>
          </p:nvPr>
        </p:nvSpPr>
        <p:spPr bwMode="auto">
          <a:xfrm>
            <a:off x="3044825" y="3617913"/>
            <a:ext cx="212725" cy="212725"/>
          </a:xfrm>
          <a:prstGeom prst="ellipse">
            <a:avLst/>
          </a:prstGeom>
          <a:solidFill>
            <a:srgbClr val="00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5265" name="Oval 144"/>
          <p:cNvSpPr>
            <a:spLocks noChangeArrowheads="1"/>
          </p:cNvSpPr>
          <p:nvPr>
            <p:custDataLst>
              <p:tags r:id="rId80"/>
            </p:custDataLst>
          </p:nvPr>
        </p:nvSpPr>
        <p:spPr bwMode="auto">
          <a:xfrm>
            <a:off x="3044825" y="4002088"/>
            <a:ext cx="212725" cy="212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5266" name="Arc 145"/>
          <p:cNvSpPr>
            <a:spLocks/>
          </p:cNvSpPr>
          <p:nvPr>
            <p:custDataLst>
              <p:tags r:id="rId81"/>
            </p:custDataLst>
          </p:nvPr>
        </p:nvSpPr>
        <p:spPr bwMode="gray">
          <a:xfrm>
            <a:off x="3151188" y="4002088"/>
            <a:ext cx="106362" cy="106362"/>
          </a:xfrm>
          <a:custGeom>
            <a:avLst/>
            <a:gdLst>
              <a:gd name="T0" fmla="*/ 0 w 21600"/>
              <a:gd name="T1" fmla="*/ 0 h 21600"/>
              <a:gd name="T2" fmla="*/ 1516290451 w 21600"/>
              <a:gd name="T3" fmla="*/ 1516290451 h 21600"/>
              <a:gd name="T4" fmla="*/ 0 w 21600"/>
              <a:gd name="T5" fmla="*/ 1516290451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267" name="Oval 146"/>
          <p:cNvSpPr>
            <a:spLocks noChangeArrowheads="1"/>
          </p:cNvSpPr>
          <p:nvPr>
            <p:custDataLst>
              <p:tags r:id="rId82"/>
            </p:custDataLst>
          </p:nvPr>
        </p:nvSpPr>
        <p:spPr bwMode="auto">
          <a:xfrm>
            <a:off x="3044825" y="4364038"/>
            <a:ext cx="212725" cy="212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5268" name="Oval 147"/>
          <p:cNvSpPr>
            <a:spLocks noChangeArrowheads="1"/>
          </p:cNvSpPr>
          <p:nvPr>
            <p:custDataLst>
              <p:tags r:id="rId83"/>
            </p:custDataLst>
          </p:nvPr>
        </p:nvSpPr>
        <p:spPr bwMode="auto">
          <a:xfrm>
            <a:off x="3044825" y="4733925"/>
            <a:ext cx="212725" cy="212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5269" name="Arc 148"/>
          <p:cNvSpPr>
            <a:spLocks/>
          </p:cNvSpPr>
          <p:nvPr>
            <p:custDataLst>
              <p:tags r:id="rId84"/>
            </p:custDataLst>
          </p:nvPr>
        </p:nvSpPr>
        <p:spPr bwMode="gray">
          <a:xfrm>
            <a:off x="3151188" y="4733925"/>
            <a:ext cx="106362" cy="106363"/>
          </a:xfrm>
          <a:custGeom>
            <a:avLst/>
            <a:gdLst>
              <a:gd name="T0" fmla="*/ 0 w 21600"/>
              <a:gd name="T1" fmla="*/ 0 h 21600"/>
              <a:gd name="T2" fmla="*/ 1516290451 w 21600"/>
              <a:gd name="T3" fmla="*/ 1516390428 h 21600"/>
              <a:gd name="T4" fmla="*/ 0 w 21600"/>
              <a:gd name="T5" fmla="*/ 1516390428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270" name="Oval 149"/>
          <p:cNvSpPr>
            <a:spLocks noChangeArrowheads="1"/>
          </p:cNvSpPr>
          <p:nvPr>
            <p:custDataLst>
              <p:tags r:id="rId85"/>
            </p:custDataLst>
          </p:nvPr>
        </p:nvSpPr>
        <p:spPr bwMode="auto">
          <a:xfrm>
            <a:off x="3044825" y="5143500"/>
            <a:ext cx="212725" cy="212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5271" name="Oval 150"/>
          <p:cNvSpPr>
            <a:spLocks noChangeArrowheads="1"/>
          </p:cNvSpPr>
          <p:nvPr>
            <p:custDataLst>
              <p:tags r:id="rId86"/>
            </p:custDataLst>
          </p:nvPr>
        </p:nvSpPr>
        <p:spPr bwMode="auto">
          <a:xfrm>
            <a:off x="3044825" y="5530850"/>
            <a:ext cx="212725" cy="212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5272" name="Oval 151"/>
          <p:cNvSpPr>
            <a:spLocks noChangeArrowheads="1"/>
          </p:cNvSpPr>
          <p:nvPr>
            <p:custDataLst>
              <p:tags r:id="rId87"/>
            </p:custDataLst>
          </p:nvPr>
        </p:nvSpPr>
        <p:spPr bwMode="auto">
          <a:xfrm>
            <a:off x="3044825" y="5907088"/>
            <a:ext cx="212725" cy="212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5273" name="AutoShape 152"/>
          <p:cNvSpPr>
            <a:spLocks noChangeArrowheads="1"/>
          </p:cNvSpPr>
          <p:nvPr>
            <p:custDataLst>
              <p:tags r:id="rId88"/>
            </p:custDataLst>
          </p:nvPr>
        </p:nvSpPr>
        <p:spPr bwMode="auto">
          <a:xfrm>
            <a:off x="2490788" y="2930525"/>
            <a:ext cx="1425575" cy="233363"/>
          </a:xfrm>
          <a:prstGeom prst="homePlate">
            <a:avLst>
              <a:gd name="adj" fmla="val 18185"/>
            </a:avLst>
          </a:prstGeom>
          <a:solidFill>
            <a:srgbClr val="6AFF6A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71438" tIns="0" rIns="0" bIns="0" anchor="ctr"/>
          <a:lstStyle/>
          <a:p>
            <a:pPr>
              <a:lnSpc>
                <a:spcPct val="150000"/>
              </a:lnSpc>
            </a:pPr>
            <a:r>
              <a:rPr lang="ru-RU" sz="1000"/>
              <a:t>Разрабатываются</a:t>
            </a:r>
          </a:p>
        </p:txBody>
      </p:sp>
      <p:sp>
        <p:nvSpPr>
          <p:cNvPr id="5274" name="AutoShape 153"/>
          <p:cNvSpPr>
            <a:spLocks noChangeArrowheads="1"/>
          </p:cNvSpPr>
          <p:nvPr>
            <p:custDataLst>
              <p:tags r:id="rId89"/>
            </p:custDataLst>
          </p:nvPr>
        </p:nvSpPr>
        <p:spPr bwMode="auto">
          <a:xfrm>
            <a:off x="3878263" y="2933700"/>
            <a:ext cx="1436687" cy="230188"/>
          </a:xfrm>
          <a:prstGeom prst="chevron">
            <a:avLst>
              <a:gd name="adj" fmla="val 18204"/>
            </a:avLst>
          </a:prstGeom>
          <a:solidFill>
            <a:srgbClr val="AFFF0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12712" tIns="0" rIns="0" bIns="0" anchor="ctr"/>
          <a:lstStyle/>
          <a:p>
            <a:pPr>
              <a:lnSpc>
                <a:spcPct val="150000"/>
              </a:lnSpc>
            </a:pPr>
            <a:r>
              <a:rPr lang="ru-RU" sz="1000"/>
              <a:t>Разрабатываются</a:t>
            </a:r>
          </a:p>
        </p:txBody>
      </p:sp>
      <p:sp>
        <p:nvSpPr>
          <p:cNvPr id="5275" name="AutoShape 154"/>
          <p:cNvSpPr>
            <a:spLocks noChangeArrowheads="1"/>
          </p:cNvSpPr>
          <p:nvPr>
            <p:custDataLst>
              <p:tags r:id="rId90"/>
            </p:custDataLst>
          </p:nvPr>
        </p:nvSpPr>
        <p:spPr bwMode="auto">
          <a:xfrm>
            <a:off x="5272088" y="2930525"/>
            <a:ext cx="1430337" cy="231775"/>
          </a:xfrm>
          <a:prstGeom prst="chevron">
            <a:avLst>
              <a:gd name="adj" fmla="val 18199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14300" tIns="0" rIns="0" bIns="0" anchor="ctr"/>
          <a:lstStyle/>
          <a:p>
            <a:pPr>
              <a:lnSpc>
                <a:spcPct val="150000"/>
              </a:lnSpc>
            </a:pPr>
            <a:r>
              <a:rPr lang="en-US" sz="1000">
                <a:cs typeface="Microsoft Sans Serif" pitchFamily="34" charset="0"/>
              </a:rPr>
              <a:t> </a:t>
            </a:r>
            <a:r>
              <a:rPr lang="ru-RU" sz="1000"/>
              <a:t>Разрабатываются</a:t>
            </a:r>
          </a:p>
        </p:txBody>
      </p:sp>
      <p:sp>
        <p:nvSpPr>
          <p:cNvPr id="5276" name="AutoShape 155"/>
          <p:cNvSpPr>
            <a:spLocks noChangeArrowheads="1"/>
          </p:cNvSpPr>
          <p:nvPr>
            <p:custDataLst>
              <p:tags r:id="rId91"/>
            </p:custDataLst>
          </p:nvPr>
        </p:nvSpPr>
        <p:spPr bwMode="auto">
          <a:xfrm>
            <a:off x="6659563" y="2927350"/>
            <a:ext cx="1430337" cy="233363"/>
          </a:xfrm>
          <a:prstGeom prst="chevron">
            <a:avLst>
              <a:gd name="adj" fmla="val 18189"/>
            </a:avLst>
          </a:prstGeom>
          <a:solidFill>
            <a:srgbClr val="FF7D0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14300" tIns="0" rIns="0" bIns="0" anchor="ctr"/>
          <a:lstStyle/>
          <a:p>
            <a:pPr>
              <a:lnSpc>
                <a:spcPct val="150000"/>
              </a:lnSpc>
            </a:pPr>
            <a:r>
              <a:rPr lang="ru-RU" sz="1000">
                <a:cs typeface="Microsoft Sans Serif" pitchFamily="34" charset="0"/>
              </a:rPr>
              <a:t>Разрабатываются</a:t>
            </a:r>
            <a:endParaRPr lang="en-US" sz="1000">
              <a:cs typeface="Microsoft Sans Serif" pitchFamily="34" charset="0"/>
            </a:endParaRPr>
          </a:p>
        </p:txBody>
      </p:sp>
      <p:sp>
        <p:nvSpPr>
          <p:cNvPr id="5277" name="AutoShape 156"/>
          <p:cNvSpPr>
            <a:spLocks noChangeArrowheads="1"/>
          </p:cNvSpPr>
          <p:nvPr>
            <p:custDataLst>
              <p:tags r:id="rId92"/>
            </p:custDataLst>
          </p:nvPr>
        </p:nvSpPr>
        <p:spPr bwMode="gray">
          <a:xfrm>
            <a:off x="8047038" y="2930525"/>
            <a:ext cx="1441450" cy="230188"/>
          </a:xfrm>
          <a:prstGeom prst="chevron">
            <a:avLst>
              <a:gd name="adj" fmla="val 18206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12712" tIns="0" rIns="0" bIns="0" anchor="ctr"/>
          <a:lstStyle/>
          <a:p>
            <a:pPr eaLnBrk="0" hangingPunct="0"/>
            <a:r>
              <a:rPr lang="ru-RU" sz="1000">
                <a:cs typeface="Microsoft Sans Serif" pitchFamily="34" charset="0"/>
              </a:rPr>
              <a:t>Разработаны</a:t>
            </a:r>
          </a:p>
        </p:txBody>
      </p:sp>
      <p:sp>
        <p:nvSpPr>
          <p:cNvPr id="5278" name="Rectangle 157"/>
          <p:cNvSpPr>
            <a:spLocks noChangeArrowheads="1"/>
          </p:cNvSpPr>
          <p:nvPr>
            <p:custDataLst>
              <p:tags r:id="rId93"/>
            </p:custDataLst>
          </p:nvPr>
        </p:nvSpPr>
        <p:spPr bwMode="auto">
          <a:xfrm>
            <a:off x="420688" y="2922588"/>
            <a:ext cx="2217737" cy="2301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algn="l" eaLnBrk="0" hangingPunct="0"/>
            <a:r>
              <a:rPr lang="ru-RU" sz="1000">
                <a:cs typeface="Microsoft Sans Serif" pitchFamily="34" charset="0"/>
              </a:rPr>
              <a:t>Стандарты сектора РИИ</a:t>
            </a:r>
          </a:p>
        </p:txBody>
      </p:sp>
      <p:sp>
        <p:nvSpPr>
          <p:cNvPr id="5279" name="Line 158"/>
          <p:cNvSpPr>
            <a:spLocks noChangeShapeType="1"/>
          </p:cNvSpPr>
          <p:nvPr>
            <p:custDataLst>
              <p:tags r:id="rId94"/>
            </p:custDataLst>
          </p:nvPr>
        </p:nvSpPr>
        <p:spPr bwMode="auto">
          <a:xfrm>
            <a:off x="420688" y="2930525"/>
            <a:ext cx="22177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5280" name="Line 159"/>
          <p:cNvSpPr>
            <a:spLocks noChangeShapeType="1"/>
          </p:cNvSpPr>
          <p:nvPr>
            <p:custDataLst>
              <p:tags r:id="rId95"/>
            </p:custDataLst>
          </p:nvPr>
        </p:nvSpPr>
        <p:spPr bwMode="auto">
          <a:xfrm>
            <a:off x="414338" y="3163888"/>
            <a:ext cx="22177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graphicFrame>
        <p:nvGraphicFramePr>
          <p:cNvPr id="5122" name="Rectangle 2" hidden="1"/>
          <p:cNvGraphicFramePr>
            <a:graphicFrameLocks/>
          </p:cNvGraphicFramePr>
          <p:nvPr/>
        </p:nvGraphicFramePr>
        <p:xfrm>
          <a:off x="0" y="0"/>
          <a:ext cx="158750" cy="158750"/>
        </p:xfrm>
        <a:graphic>
          <a:graphicData uri="http://schemas.openxmlformats.org/presentationml/2006/ole">
            <p:oleObj spid="_x0000_s5122" r:id="rId97" imgW="0" imgH="0" progId="">
              <p:embed/>
            </p:oleObj>
          </a:graphicData>
        </a:graphic>
      </p:graphicFrame>
      <p:sp>
        <p:nvSpPr>
          <p:cNvPr id="21" name="Номер слайда 5"/>
          <p:cNvSpPr txBox="1">
            <a:spLocks noGrp="1"/>
          </p:cNvSpPr>
          <p:nvPr/>
        </p:nvSpPr>
        <p:spPr bwMode="auto">
          <a:xfrm>
            <a:off x="7556500" y="6245225"/>
            <a:ext cx="23114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71B86520-26CF-4701-8CDB-DBC9BB347133}" type="slidenum">
              <a:rPr lang="ru-RU" sz="1200">
                <a:solidFill>
                  <a:srgbClr val="004B96"/>
                </a:solidFill>
                <a:latin typeface="+mn-lt"/>
              </a:rPr>
              <a:pPr algn="r">
                <a:defRPr/>
              </a:pPr>
              <a:t>8</a:t>
            </a:fld>
            <a:endParaRPr lang="ru-RU" sz="1200">
              <a:solidFill>
                <a:srgbClr val="004B96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18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327150"/>
            <a:ext cx="9906000" cy="5014913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sz="2400">
              <a:solidFill>
                <a:schemeClr val="bg1"/>
              </a:solidFill>
            </a:endParaRPr>
          </a:p>
        </p:txBody>
      </p:sp>
      <p:pic>
        <p:nvPicPr>
          <p:cNvPr id="6148" name="Picture 248" descr="3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3" cstate="print"/>
          <a:srcRect/>
          <a:stretch>
            <a:fillRect/>
          </a:stretch>
        </p:blipFill>
        <p:spPr bwMode="auto">
          <a:xfrm>
            <a:off x="0" y="1485900"/>
            <a:ext cx="9906000" cy="481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Rectangle 2"/>
          <p:cNvSpPr>
            <a:spLocks noGrp="1" noChangeArrowheads="1"/>
          </p:cNvSpPr>
          <p:nvPr>
            <p:ph type="title" idx="4294967295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ru-RU" smtClean="0"/>
              <a:t>Региональн</a:t>
            </a:r>
            <a:r>
              <a:rPr lang="ru-RU" smtClean="0">
                <a:latin typeface="Arial" charset="0"/>
              </a:rPr>
              <a:t>ая инфраструктура </a:t>
            </a:r>
            <a:r>
              <a:rPr lang="ru-RU" smtClean="0"/>
              <a:t>РИИ</a:t>
            </a:r>
          </a:p>
        </p:txBody>
      </p:sp>
      <p:sp>
        <p:nvSpPr>
          <p:cNvPr id="6150" name="Text Box 8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96875" y="4987925"/>
            <a:ext cx="11080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sz="800">
                <a:solidFill>
                  <a:schemeClr val="bg1"/>
                </a:solidFill>
                <a:latin typeface="Arial" charset="0"/>
              </a:rPr>
              <a:t>КРАСНОДАРСКИЙ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sz="800">
                <a:solidFill>
                  <a:schemeClr val="bg1"/>
                </a:solidFill>
                <a:latin typeface="Arial" charset="0"/>
              </a:rPr>
              <a:t>КРАЙ</a:t>
            </a:r>
          </a:p>
        </p:txBody>
      </p:sp>
      <p:sp>
        <p:nvSpPr>
          <p:cNvPr id="6151" name="Text Box 88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603500" y="3429000"/>
            <a:ext cx="88265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sz="800">
                <a:solidFill>
                  <a:schemeClr val="bg1"/>
                </a:solidFill>
                <a:latin typeface="Arial" charset="0"/>
              </a:rPr>
              <a:t>РЕСПУБЛИКА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sz="800">
                <a:solidFill>
                  <a:schemeClr val="bg1"/>
                </a:solidFill>
                <a:latin typeface="Arial" charset="0"/>
              </a:rPr>
              <a:t>УДМУРТИЯ</a:t>
            </a:r>
          </a:p>
        </p:txBody>
      </p:sp>
      <p:sp>
        <p:nvSpPr>
          <p:cNvPr id="6152" name="Text Box 90"/>
          <p:cNvSpPr txBox="1">
            <a:spLocks noChangeArrowheads="1"/>
          </p:cNvSpPr>
          <p:nvPr/>
        </p:nvSpPr>
        <p:spPr bwMode="auto">
          <a:xfrm>
            <a:off x="1362075" y="3708400"/>
            <a:ext cx="1128713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sz="800">
                <a:solidFill>
                  <a:schemeClr val="bg1"/>
                </a:solidFill>
                <a:latin typeface="Arial" charset="0"/>
              </a:rPr>
              <a:t>НИЖЕГОРОДСКАЯ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sz="800">
                <a:solidFill>
                  <a:schemeClr val="bg1"/>
                </a:solidFill>
                <a:latin typeface="Arial" charset="0"/>
              </a:rPr>
              <a:t>ОБЛАСТЬ</a:t>
            </a:r>
          </a:p>
        </p:txBody>
      </p:sp>
      <p:sp>
        <p:nvSpPr>
          <p:cNvPr id="6154" name="Text Box 9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-55563" y="3963988"/>
            <a:ext cx="752476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sz="800">
                <a:solidFill>
                  <a:schemeClr val="bg1"/>
                </a:solidFill>
                <a:latin typeface="Arial" charset="0"/>
              </a:rPr>
              <a:t>ЛИПЕЦКАЯ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sz="800">
                <a:solidFill>
                  <a:schemeClr val="bg1"/>
                </a:solidFill>
                <a:latin typeface="Arial" charset="0"/>
              </a:rPr>
              <a:t>ОБЛАСТЬ</a:t>
            </a:r>
          </a:p>
        </p:txBody>
      </p:sp>
      <p:sp>
        <p:nvSpPr>
          <p:cNvPr id="6155" name="Text Box 96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606550" y="4430713"/>
            <a:ext cx="8366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sz="800">
                <a:solidFill>
                  <a:schemeClr val="bg1"/>
                </a:solidFill>
                <a:latin typeface="Arial" charset="0"/>
              </a:rPr>
              <a:t>САМАРСКАЯ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sz="800">
                <a:solidFill>
                  <a:schemeClr val="bg1"/>
                </a:solidFill>
                <a:latin typeface="Arial" charset="0"/>
              </a:rPr>
              <a:t>ОБЛАСТЬ</a:t>
            </a:r>
          </a:p>
        </p:txBody>
      </p:sp>
      <p:sp>
        <p:nvSpPr>
          <p:cNvPr id="6156" name="Text Box 98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756650" y="5457825"/>
            <a:ext cx="9112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sz="800">
                <a:solidFill>
                  <a:schemeClr val="bg1"/>
                </a:solidFill>
                <a:latin typeface="Arial" charset="0"/>
              </a:rPr>
              <a:t>ПРИМОРСКИЙ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sz="800">
                <a:solidFill>
                  <a:schemeClr val="bg1"/>
                </a:solidFill>
                <a:latin typeface="Arial" charset="0"/>
              </a:rPr>
              <a:t>КРАЙ</a:t>
            </a:r>
          </a:p>
        </p:txBody>
      </p:sp>
      <p:sp>
        <p:nvSpPr>
          <p:cNvPr id="6157" name="Text Box 100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96888" y="3352800"/>
            <a:ext cx="7429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  <a:buClrTx/>
              <a:buSzTx/>
              <a:buFontTx/>
              <a:buNone/>
            </a:pPr>
            <a:r>
              <a:rPr lang="ru-RU" sz="1000">
                <a:solidFill>
                  <a:schemeClr val="bg1"/>
                </a:solidFill>
                <a:latin typeface="Arial" charset="0"/>
              </a:rPr>
              <a:t>МОСКВА</a:t>
            </a:r>
          </a:p>
        </p:txBody>
      </p:sp>
      <p:sp>
        <p:nvSpPr>
          <p:cNvPr id="6158" name="Text Box 102"/>
          <p:cNvSpPr txBox="1">
            <a:spLocks noChangeArrowheads="1"/>
          </p:cNvSpPr>
          <p:nvPr/>
        </p:nvSpPr>
        <p:spPr bwMode="auto">
          <a:xfrm>
            <a:off x="7681913" y="4883150"/>
            <a:ext cx="8175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sz="800">
                <a:solidFill>
                  <a:schemeClr val="bg1"/>
                </a:solidFill>
                <a:latin typeface="Arial" charset="0"/>
              </a:rPr>
              <a:t>ЧИТИНСКАЯ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sz="800">
                <a:solidFill>
                  <a:schemeClr val="bg1"/>
                </a:solidFill>
                <a:latin typeface="Arial" charset="0"/>
              </a:rPr>
              <a:t> ОБЛАСТЬ</a:t>
            </a:r>
          </a:p>
        </p:txBody>
      </p:sp>
      <p:sp>
        <p:nvSpPr>
          <p:cNvPr id="6159" name="Text Box 11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328738" y="2917825"/>
            <a:ext cx="162877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  <a:buClrTx/>
              <a:buSzTx/>
              <a:buFontTx/>
              <a:buNone/>
            </a:pPr>
            <a:r>
              <a:rPr lang="ru-RU" sz="800">
                <a:solidFill>
                  <a:schemeClr val="bg1"/>
                </a:solidFill>
                <a:latin typeface="Arial" charset="0"/>
              </a:rPr>
              <a:t>ЛЕНИНГРАДСКАЯ ОБЛАСТЬ</a:t>
            </a:r>
          </a:p>
        </p:txBody>
      </p:sp>
      <p:sp>
        <p:nvSpPr>
          <p:cNvPr id="6160" name="Text Box 116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024313" y="4119563"/>
            <a:ext cx="6905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sz="800">
                <a:solidFill>
                  <a:schemeClr val="bg1"/>
                </a:solidFill>
                <a:latin typeface="Arial" charset="0"/>
              </a:rPr>
              <a:t>ТОМСКАЯ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sz="800">
                <a:solidFill>
                  <a:schemeClr val="bg1"/>
                </a:solidFill>
                <a:latin typeface="Arial" charset="0"/>
              </a:rPr>
              <a:t>ОБЛАСТЬ</a:t>
            </a:r>
          </a:p>
        </p:txBody>
      </p:sp>
      <p:sp>
        <p:nvSpPr>
          <p:cNvPr id="6161" name="Text Box 119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276850" y="4737100"/>
            <a:ext cx="10350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  <a:buClrTx/>
              <a:buSzTx/>
              <a:buFontTx/>
              <a:buNone/>
            </a:pPr>
            <a:r>
              <a:rPr lang="ru-RU" sz="800">
                <a:solidFill>
                  <a:schemeClr val="bg1"/>
                </a:solidFill>
                <a:latin typeface="Arial" charset="0"/>
              </a:rPr>
              <a:t>КРАСНОЯРСКИЙ</a:t>
            </a:r>
          </a:p>
          <a:p>
            <a:pPr algn="l">
              <a:spcBef>
                <a:spcPct val="0"/>
              </a:spcBef>
              <a:buClrTx/>
              <a:buSzTx/>
              <a:buFontTx/>
              <a:buNone/>
            </a:pPr>
            <a:r>
              <a:rPr lang="ru-RU" sz="800">
                <a:solidFill>
                  <a:schemeClr val="bg1"/>
                </a:solidFill>
                <a:latin typeface="Arial" charset="0"/>
              </a:rPr>
              <a:t>КРАЙ</a:t>
            </a:r>
          </a:p>
        </p:txBody>
      </p:sp>
      <p:sp>
        <p:nvSpPr>
          <p:cNvPr id="6162" name="Text Box 123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76275" y="4222750"/>
            <a:ext cx="88265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sz="800">
                <a:solidFill>
                  <a:schemeClr val="bg1"/>
                </a:solidFill>
                <a:latin typeface="Arial" charset="0"/>
              </a:rPr>
              <a:t>РЕСПУБЛИКА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sz="800">
                <a:solidFill>
                  <a:schemeClr val="bg1"/>
                </a:solidFill>
                <a:latin typeface="Arial" charset="0"/>
              </a:rPr>
              <a:t>МОРДОВИЯ</a:t>
            </a:r>
          </a:p>
        </p:txBody>
      </p:sp>
      <p:sp>
        <p:nvSpPr>
          <p:cNvPr id="6163" name="Text Box 125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2641600" y="3671888"/>
            <a:ext cx="7588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sz="800">
                <a:solidFill>
                  <a:schemeClr val="bg1"/>
                </a:solidFill>
                <a:latin typeface="Arial" charset="0"/>
              </a:rPr>
              <a:t>ПЕРМСКИЙ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sz="800">
                <a:solidFill>
                  <a:schemeClr val="bg1"/>
                </a:solidFill>
                <a:latin typeface="Arial" charset="0"/>
              </a:rPr>
              <a:t>КРАЙ</a:t>
            </a:r>
          </a:p>
        </p:txBody>
      </p:sp>
      <p:sp>
        <p:nvSpPr>
          <p:cNvPr id="6164" name="Text Box 127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3663950" y="5083175"/>
            <a:ext cx="1130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sz="800">
                <a:solidFill>
                  <a:schemeClr val="bg1"/>
                </a:solidFill>
                <a:latin typeface="Arial" charset="0"/>
              </a:rPr>
              <a:t>НОВОСИБИРСКАЯ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sz="800">
                <a:solidFill>
                  <a:schemeClr val="bg1"/>
                </a:solidFill>
                <a:latin typeface="Arial" charset="0"/>
              </a:rPr>
              <a:t>ОБЛАСТЬ</a:t>
            </a:r>
          </a:p>
        </p:txBody>
      </p:sp>
      <p:sp>
        <p:nvSpPr>
          <p:cNvPr id="6165" name="Text Box 96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1966913" y="4206875"/>
            <a:ext cx="8826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sz="800">
                <a:solidFill>
                  <a:schemeClr val="bg1"/>
                </a:solidFill>
                <a:latin typeface="Arial" charset="0"/>
              </a:rPr>
              <a:t>РЕСПУБЛИКА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sz="800">
                <a:solidFill>
                  <a:schemeClr val="bg1"/>
                </a:solidFill>
                <a:latin typeface="Arial" charset="0"/>
              </a:rPr>
              <a:t>ТАТАРСТАН</a:t>
            </a:r>
          </a:p>
        </p:txBody>
      </p:sp>
      <p:sp>
        <p:nvSpPr>
          <p:cNvPr id="6166" name="Text Box 127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3081338" y="4535488"/>
            <a:ext cx="6889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sz="800">
                <a:solidFill>
                  <a:schemeClr val="bg1"/>
                </a:solidFill>
                <a:latin typeface="Arial" charset="0"/>
              </a:rPr>
              <a:t>ОМСКАЯ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sz="800">
                <a:solidFill>
                  <a:schemeClr val="bg1"/>
                </a:solidFill>
                <a:latin typeface="Arial" charset="0"/>
              </a:rPr>
              <a:t>ОБЛАСТЬ</a:t>
            </a:r>
          </a:p>
        </p:txBody>
      </p:sp>
      <p:sp>
        <p:nvSpPr>
          <p:cNvPr id="6167" name="Text Box 86"/>
          <p:cNvSpPr txBox="1">
            <a:spLocks noChangeArrowheads="1"/>
          </p:cNvSpPr>
          <p:nvPr/>
        </p:nvSpPr>
        <p:spPr bwMode="auto">
          <a:xfrm>
            <a:off x="207963" y="4494213"/>
            <a:ext cx="900112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sz="800">
                <a:solidFill>
                  <a:schemeClr val="bg1"/>
                </a:solidFill>
                <a:latin typeface="Arial" charset="0"/>
              </a:rPr>
              <a:t>РОСТОВСКАЯ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sz="800">
                <a:solidFill>
                  <a:schemeClr val="bg1"/>
                </a:solidFill>
                <a:latin typeface="Arial" charset="0"/>
              </a:rPr>
              <a:t>ОБЛАСТЬ</a:t>
            </a:r>
          </a:p>
        </p:txBody>
      </p:sp>
      <p:sp>
        <p:nvSpPr>
          <p:cNvPr id="6168" name="Text Box 125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2814638" y="3944938"/>
            <a:ext cx="104457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sz="800">
                <a:solidFill>
                  <a:schemeClr val="bg1"/>
                </a:solidFill>
                <a:latin typeface="Arial" charset="0"/>
              </a:rPr>
              <a:t>СВЕРДЛОВСКАЯ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sz="800">
                <a:solidFill>
                  <a:schemeClr val="bg1"/>
                </a:solidFill>
                <a:latin typeface="Arial" charset="0"/>
              </a:rPr>
              <a:t>ОБЛАСТЬ</a:t>
            </a:r>
          </a:p>
        </p:txBody>
      </p:sp>
      <p:sp>
        <p:nvSpPr>
          <p:cNvPr id="56344" name="Text Box 112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1395413" y="2527300"/>
            <a:ext cx="1516062" cy="376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sz="800" dirty="0">
                <a:solidFill>
                  <a:schemeClr val="bg1"/>
                </a:solidFill>
                <a:latin typeface="Arial" charset="0"/>
              </a:rPr>
              <a:t>ОЭЗ г. САНКТ-ПЕТЕРБУРГ</a:t>
            </a:r>
          </a:p>
          <a:p>
            <a:pPr algn="l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sz="1050" b="0" dirty="0">
                <a:solidFill>
                  <a:schemeClr val="bg1"/>
                </a:solidFill>
                <a:latin typeface="Arial" charset="0"/>
              </a:rPr>
              <a:t>г. Санкт-Петербург</a:t>
            </a:r>
          </a:p>
        </p:txBody>
      </p:sp>
      <p:sp>
        <p:nvSpPr>
          <p:cNvPr id="21" name="Номер слайда 5"/>
          <p:cNvSpPr txBox="1">
            <a:spLocks noGrp="1"/>
          </p:cNvSpPr>
          <p:nvPr>
            <p:custDataLst>
              <p:tags r:id="rId21"/>
            </p:custDataLst>
          </p:nvPr>
        </p:nvSpPr>
        <p:spPr bwMode="auto">
          <a:xfrm>
            <a:off x="7556500" y="6245225"/>
            <a:ext cx="23114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0"/>
              </a:spcBef>
              <a:buClrTx/>
              <a:buSzTx/>
              <a:buFontTx/>
              <a:buNone/>
              <a:defRPr/>
            </a:pPr>
            <a:fld id="{F92A31C4-6670-4916-8C54-83565D6F21F9}" type="slidenum">
              <a:rPr lang="ru-RU" sz="1200">
                <a:solidFill>
                  <a:srgbClr val="004B96"/>
                </a:solidFill>
                <a:latin typeface="+mn-lt"/>
              </a:rPr>
              <a:pPr algn="r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9</a:t>
            </a:fld>
            <a:endParaRPr lang="ru-RU" sz="1200">
              <a:solidFill>
                <a:srgbClr val="004B96"/>
              </a:solidFill>
              <a:latin typeface="+mn-lt"/>
            </a:endParaRPr>
          </a:p>
        </p:txBody>
      </p:sp>
      <p:sp>
        <p:nvSpPr>
          <p:cNvPr id="6171" name="Text Box 94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720725" y="5245100"/>
            <a:ext cx="11906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sz="800">
                <a:solidFill>
                  <a:schemeClr val="bg1"/>
                </a:solidFill>
                <a:latin typeface="Arial" charset="0"/>
              </a:rPr>
              <a:t>СТАВРОПОЛЬСКИЙ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sz="800">
                <a:solidFill>
                  <a:schemeClr val="bg1"/>
                </a:solidFill>
                <a:latin typeface="Arial" charset="0"/>
              </a:rPr>
              <a:t>КРАЙ</a:t>
            </a:r>
          </a:p>
        </p:txBody>
      </p:sp>
      <p:pic>
        <p:nvPicPr>
          <p:cNvPr id="6172" name="Picture 263" descr="MCj04415040000[1]"/>
          <p:cNvPicPr>
            <a:picLocks noChangeAspect="1" noChangeArrowheads="1"/>
          </p:cNvPicPr>
          <p:nvPr>
            <p:custDataLst>
              <p:tags r:id="rId23"/>
            </p:custDataLst>
          </p:nvPr>
        </p:nvPicPr>
        <p:blipFill>
          <a:blip r:embed="rId74" cstate="print"/>
          <a:srcRect/>
          <a:stretch>
            <a:fillRect/>
          </a:stretch>
        </p:blipFill>
        <p:spPr bwMode="auto">
          <a:xfrm>
            <a:off x="11909425" y="8021638"/>
            <a:ext cx="355600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73" name="Picture 271" descr="MCj04415040000[1]"/>
          <p:cNvPicPr>
            <a:picLocks noChangeAspect="1" noChangeArrowheads="1"/>
          </p:cNvPicPr>
          <p:nvPr>
            <p:custDataLst>
              <p:tags r:id="rId24"/>
            </p:custDataLst>
          </p:nvPr>
        </p:nvPicPr>
        <p:blipFill>
          <a:blip r:embed="rId75" cstate="print"/>
          <a:srcRect/>
          <a:stretch>
            <a:fillRect/>
          </a:stretch>
        </p:blipFill>
        <p:spPr bwMode="auto">
          <a:xfrm>
            <a:off x="1116013" y="2882900"/>
            <a:ext cx="269875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74" name="Picture 274" descr="MCj04415040000[1]"/>
          <p:cNvPicPr>
            <a:picLocks noChangeAspect="1" noChangeArrowheads="1"/>
          </p:cNvPicPr>
          <p:nvPr>
            <p:custDataLst>
              <p:tags r:id="rId25"/>
            </p:custDataLst>
          </p:nvPr>
        </p:nvPicPr>
        <p:blipFill>
          <a:blip r:embed="rId75" cstate="print"/>
          <a:srcRect/>
          <a:stretch>
            <a:fillRect/>
          </a:stretch>
        </p:blipFill>
        <p:spPr bwMode="auto">
          <a:xfrm>
            <a:off x="993775" y="3525838"/>
            <a:ext cx="269875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75" name="Picture 275" descr="MCj04415040000[1]"/>
          <p:cNvPicPr>
            <a:picLocks noChangeAspect="1" noChangeArrowheads="1"/>
          </p:cNvPicPr>
          <p:nvPr/>
        </p:nvPicPr>
        <p:blipFill>
          <a:blip r:embed="rId75" cstate="print"/>
          <a:srcRect/>
          <a:stretch>
            <a:fillRect/>
          </a:stretch>
        </p:blipFill>
        <p:spPr bwMode="auto">
          <a:xfrm>
            <a:off x="969963" y="3687763"/>
            <a:ext cx="269875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76" name="Picture 276" descr="MCj03963040000[1]"/>
          <p:cNvPicPr>
            <a:picLocks noChangeAspect="1" noChangeArrowheads="1"/>
          </p:cNvPicPr>
          <p:nvPr>
            <p:custDataLst>
              <p:tags r:id="rId26"/>
            </p:custDataLst>
          </p:nvPr>
        </p:nvPicPr>
        <p:blipFill>
          <a:blip r:embed="rId76" cstate="print"/>
          <a:srcRect/>
          <a:stretch>
            <a:fillRect/>
          </a:stretch>
        </p:blipFill>
        <p:spPr bwMode="auto">
          <a:xfrm>
            <a:off x="966788" y="4057650"/>
            <a:ext cx="209550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77" name="Picture 277" descr="MCj04348470000[1]"/>
          <p:cNvPicPr>
            <a:picLocks noChangeAspect="1" noChangeArrowheads="1"/>
          </p:cNvPicPr>
          <p:nvPr>
            <p:custDataLst>
              <p:tags r:id="rId27"/>
            </p:custDataLst>
          </p:nvPr>
        </p:nvPicPr>
        <p:blipFill>
          <a:blip r:embed="rId77" cstate="print"/>
          <a:srcRect/>
          <a:stretch>
            <a:fillRect/>
          </a:stretch>
        </p:blipFill>
        <p:spPr bwMode="auto">
          <a:xfrm>
            <a:off x="1192213" y="4057650"/>
            <a:ext cx="206375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78" name="Picture 278" descr="MCj03963040000[1]"/>
          <p:cNvPicPr>
            <a:picLocks noChangeAspect="1" noChangeArrowheads="1"/>
          </p:cNvPicPr>
          <p:nvPr>
            <p:custDataLst>
              <p:tags r:id="rId28"/>
            </p:custDataLst>
          </p:nvPr>
        </p:nvPicPr>
        <p:blipFill>
          <a:blip r:embed="rId76" cstate="print"/>
          <a:srcRect/>
          <a:stretch>
            <a:fillRect/>
          </a:stretch>
        </p:blipFill>
        <p:spPr bwMode="auto">
          <a:xfrm>
            <a:off x="596900" y="4033838"/>
            <a:ext cx="209550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79" name="Picture 279" descr="MCj04348470000[1]"/>
          <p:cNvPicPr>
            <a:picLocks noChangeAspect="1" noChangeArrowheads="1"/>
          </p:cNvPicPr>
          <p:nvPr>
            <p:custDataLst>
              <p:tags r:id="rId29"/>
            </p:custDataLst>
          </p:nvPr>
        </p:nvPicPr>
        <p:blipFill>
          <a:blip r:embed="rId77" cstate="print"/>
          <a:srcRect/>
          <a:stretch>
            <a:fillRect/>
          </a:stretch>
        </p:blipFill>
        <p:spPr bwMode="auto">
          <a:xfrm>
            <a:off x="793750" y="4033838"/>
            <a:ext cx="206375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80" name="Picture 280" descr="MCj03963040000[1]"/>
          <p:cNvPicPr>
            <a:picLocks noChangeAspect="1" noChangeArrowheads="1"/>
          </p:cNvPicPr>
          <p:nvPr>
            <p:custDataLst>
              <p:tags r:id="rId30"/>
            </p:custDataLst>
          </p:nvPr>
        </p:nvPicPr>
        <p:blipFill>
          <a:blip r:embed="rId76" cstate="print"/>
          <a:srcRect/>
          <a:stretch>
            <a:fillRect/>
          </a:stretch>
        </p:blipFill>
        <p:spPr bwMode="auto">
          <a:xfrm>
            <a:off x="633413" y="3576638"/>
            <a:ext cx="209550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81" name="Picture 281" descr="MCj04348470000[1]"/>
          <p:cNvPicPr>
            <a:picLocks noChangeAspect="1" noChangeArrowheads="1"/>
          </p:cNvPicPr>
          <p:nvPr>
            <p:custDataLst>
              <p:tags r:id="rId31"/>
            </p:custDataLst>
          </p:nvPr>
        </p:nvPicPr>
        <p:blipFill>
          <a:blip r:embed="rId77" cstate="print"/>
          <a:srcRect/>
          <a:stretch>
            <a:fillRect/>
          </a:stretch>
        </p:blipFill>
        <p:spPr bwMode="auto">
          <a:xfrm>
            <a:off x="830263" y="3576638"/>
            <a:ext cx="206375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82" name="Picture 282" descr="MCj03963040000[1]"/>
          <p:cNvPicPr>
            <a:picLocks noChangeAspect="1" noChangeArrowheads="1"/>
          </p:cNvPicPr>
          <p:nvPr>
            <p:custDataLst>
              <p:tags r:id="rId32"/>
            </p:custDataLst>
          </p:nvPr>
        </p:nvPicPr>
        <p:blipFill>
          <a:blip r:embed="rId76" cstate="print"/>
          <a:srcRect/>
          <a:stretch>
            <a:fillRect/>
          </a:stretch>
        </p:blipFill>
        <p:spPr bwMode="auto">
          <a:xfrm>
            <a:off x="1231900" y="3848100"/>
            <a:ext cx="280988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84" name="Picture 284" descr="MCj03963040000[1]"/>
          <p:cNvPicPr>
            <a:picLocks noChangeAspect="1" noChangeArrowheads="1"/>
          </p:cNvPicPr>
          <p:nvPr>
            <p:custDataLst>
              <p:tags r:id="rId33"/>
            </p:custDataLst>
          </p:nvPr>
        </p:nvPicPr>
        <p:blipFill>
          <a:blip r:embed="rId76" cstate="print"/>
          <a:srcRect/>
          <a:stretch>
            <a:fillRect/>
          </a:stretch>
        </p:blipFill>
        <p:spPr bwMode="auto">
          <a:xfrm>
            <a:off x="1298575" y="2547938"/>
            <a:ext cx="209550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85" name="Picture 285" descr="MCj04348470000[1]"/>
          <p:cNvPicPr>
            <a:picLocks noChangeAspect="1" noChangeArrowheads="1"/>
          </p:cNvPicPr>
          <p:nvPr>
            <p:custDataLst>
              <p:tags r:id="rId34"/>
            </p:custDataLst>
          </p:nvPr>
        </p:nvPicPr>
        <p:blipFill>
          <a:blip r:embed="rId77" cstate="print"/>
          <a:srcRect/>
          <a:stretch>
            <a:fillRect/>
          </a:stretch>
        </p:blipFill>
        <p:spPr bwMode="auto">
          <a:xfrm>
            <a:off x="1114425" y="2573338"/>
            <a:ext cx="206375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86" name="Text Box 100"/>
          <p:cNvSpPr txBox="1">
            <a:spLocks noChangeArrowheads="1"/>
          </p:cNvSpPr>
          <p:nvPr>
            <p:custDataLst>
              <p:tags r:id="rId35"/>
            </p:custDataLst>
          </p:nvPr>
        </p:nvSpPr>
        <p:spPr bwMode="auto">
          <a:xfrm>
            <a:off x="-69850" y="3736975"/>
            <a:ext cx="9159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sz="800">
                <a:solidFill>
                  <a:schemeClr val="bg1"/>
                </a:solidFill>
                <a:latin typeface="Arial" charset="0"/>
              </a:rPr>
              <a:t>МОСКОВСКАЯ</a:t>
            </a:r>
            <a:endParaRPr lang="en-US" sz="800">
              <a:solidFill>
                <a:schemeClr val="bg1"/>
              </a:solidFill>
              <a:latin typeface="Arial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sz="800">
                <a:solidFill>
                  <a:schemeClr val="bg1"/>
                </a:solidFill>
                <a:latin typeface="Arial" charset="0"/>
              </a:rPr>
              <a:t>ОБЛАСТЬ</a:t>
            </a:r>
          </a:p>
        </p:txBody>
      </p:sp>
      <p:sp>
        <p:nvSpPr>
          <p:cNvPr id="6187" name="Text Box 94"/>
          <p:cNvSpPr txBox="1">
            <a:spLocks noChangeArrowheads="1"/>
          </p:cNvSpPr>
          <p:nvPr>
            <p:custDataLst>
              <p:tags r:id="rId36"/>
            </p:custDataLst>
          </p:nvPr>
        </p:nvSpPr>
        <p:spPr bwMode="auto">
          <a:xfrm>
            <a:off x="-76200" y="3502025"/>
            <a:ext cx="8270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sz="800">
                <a:solidFill>
                  <a:schemeClr val="bg1"/>
                </a:solidFill>
                <a:latin typeface="Arial" charset="0"/>
              </a:rPr>
              <a:t>КАЛУЖСКАЯ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sz="800">
                <a:solidFill>
                  <a:schemeClr val="bg1"/>
                </a:solidFill>
                <a:latin typeface="Arial" charset="0"/>
              </a:rPr>
              <a:t>ОБЛАСТЬ</a:t>
            </a:r>
          </a:p>
        </p:txBody>
      </p:sp>
      <p:pic>
        <p:nvPicPr>
          <p:cNvPr id="6188" name="Picture 288" descr="MCj04415040000[1]"/>
          <p:cNvPicPr>
            <a:picLocks noChangeAspect="1" noChangeArrowheads="1"/>
          </p:cNvPicPr>
          <p:nvPr>
            <p:custDataLst>
              <p:tags r:id="rId37"/>
            </p:custDataLst>
          </p:nvPr>
        </p:nvPicPr>
        <p:blipFill>
          <a:blip r:embed="rId75" cstate="print"/>
          <a:srcRect/>
          <a:stretch>
            <a:fillRect/>
          </a:stretch>
        </p:blipFill>
        <p:spPr bwMode="auto">
          <a:xfrm>
            <a:off x="1163638" y="3708400"/>
            <a:ext cx="269875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89" name="Picture 289" descr="MCj03963040000[1]"/>
          <p:cNvPicPr>
            <a:picLocks noChangeAspect="1" noChangeArrowheads="1"/>
          </p:cNvPicPr>
          <p:nvPr>
            <p:custDataLst>
              <p:tags r:id="rId38"/>
            </p:custDataLst>
          </p:nvPr>
        </p:nvPicPr>
        <p:blipFill>
          <a:blip r:embed="rId76" cstate="print"/>
          <a:srcRect/>
          <a:stretch>
            <a:fillRect/>
          </a:stretch>
        </p:blipFill>
        <p:spPr bwMode="auto">
          <a:xfrm>
            <a:off x="1606550" y="4211638"/>
            <a:ext cx="209550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90" name="Picture 290" descr="MCj04348470000[1]"/>
          <p:cNvPicPr>
            <a:picLocks noChangeAspect="1" noChangeArrowheads="1"/>
          </p:cNvPicPr>
          <p:nvPr>
            <p:custDataLst>
              <p:tags r:id="rId39"/>
            </p:custDataLst>
          </p:nvPr>
        </p:nvPicPr>
        <p:blipFill>
          <a:blip r:embed="rId77" cstate="print"/>
          <a:srcRect/>
          <a:stretch>
            <a:fillRect/>
          </a:stretch>
        </p:blipFill>
        <p:spPr bwMode="auto">
          <a:xfrm>
            <a:off x="1831975" y="4211638"/>
            <a:ext cx="206375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91" name="Picture 291" descr="MCj04415040000[1]"/>
          <p:cNvPicPr>
            <a:picLocks noChangeAspect="1" noChangeArrowheads="1"/>
          </p:cNvPicPr>
          <p:nvPr>
            <p:custDataLst>
              <p:tags r:id="rId40"/>
            </p:custDataLst>
          </p:nvPr>
        </p:nvPicPr>
        <p:blipFill>
          <a:blip r:embed="rId75" cstate="print"/>
          <a:srcRect/>
          <a:stretch>
            <a:fillRect/>
          </a:stretch>
        </p:blipFill>
        <p:spPr bwMode="auto">
          <a:xfrm>
            <a:off x="1416050" y="4386263"/>
            <a:ext cx="269875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92" name="Picture 292" descr="MCj04415040000[1]"/>
          <p:cNvPicPr>
            <a:picLocks noChangeAspect="1" noChangeArrowheads="1"/>
          </p:cNvPicPr>
          <p:nvPr>
            <p:custDataLst>
              <p:tags r:id="rId41"/>
            </p:custDataLst>
          </p:nvPr>
        </p:nvPicPr>
        <p:blipFill>
          <a:blip r:embed="rId75" cstate="print"/>
          <a:srcRect/>
          <a:stretch>
            <a:fillRect/>
          </a:stretch>
        </p:blipFill>
        <p:spPr bwMode="auto">
          <a:xfrm>
            <a:off x="1911350" y="3986213"/>
            <a:ext cx="269875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93" name="Picture 293" descr="MCj04415040000[1]"/>
          <p:cNvPicPr>
            <a:picLocks noChangeAspect="1" noChangeArrowheads="1"/>
          </p:cNvPicPr>
          <p:nvPr>
            <p:custDataLst>
              <p:tags r:id="rId42"/>
            </p:custDataLst>
          </p:nvPr>
        </p:nvPicPr>
        <p:blipFill>
          <a:blip r:embed="rId75" cstate="print"/>
          <a:srcRect/>
          <a:stretch>
            <a:fillRect/>
          </a:stretch>
        </p:blipFill>
        <p:spPr bwMode="auto">
          <a:xfrm>
            <a:off x="2189163" y="3949700"/>
            <a:ext cx="269875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94" name="Picture 294" descr="MCj04415040000[1]"/>
          <p:cNvPicPr>
            <a:picLocks noChangeAspect="1" noChangeArrowheads="1"/>
          </p:cNvPicPr>
          <p:nvPr>
            <p:custDataLst>
              <p:tags r:id="rId43"/>
            </p:custDataLst>
          </p:nvPr>
        </p:nvPicPr>
        <p:blipFill>
          <a:blip r:embed="rId75" cstate="print"/>
          <a:srcRect/>
          <a:stretch>
            <a:fillRect/>
          </a:stretch>
        </p:blipFill>
        <p:spPr bwMode="auto">
          <a:xfrm>
            <a:off x="2627313" y="3987800"/>
            <a:ext cx="269875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95" name="Picture 295" descr="MCj04415040000[1]"/>
          <p:cNvPicPr>
            <a:picLocks noChangeAspect="1" noChangeArrowheads="1"/>
          </p:cNvPicPr>
          <p:nvPr>
            <p:custDataLst>
              <p:tags r:id="rId44"/>
            </p:custDataLst>
          </p:nvPr>
        </p:nvPicPr>
        <p:blipFill>
          <a:blip r:embed="rId75" cstate="print"/>
          <a:srcRect/>
          <a:stretch>
            <a:fillRect/>
          </a:stretch>
        </p:blipFill>
        <p:spPr bwMode="auto">
          <a:xfrm>
            <a:off x="207963" y="4892675"/>
            <a:ext cx="269875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96" name="Picture 296" descr="MCj04415040000[1]"/>
          <p:cNvPicPr>
            <a:picLocks noChangeAspect="1" noChangeArrowheads="1"/>
          </p:cNvPicPr>
          <p:nvPr/>
        </p:nvPicPr>
        <p:blipFill>
          <a:blip r:embed="rId75" cstate="print"/>
          <a:srcRect/>
          <a:stretch>
            <a:fillRect/>
          </a:stretch>
        </p:blipFill>
        <p:spPr bwMode="auto">
          <a:xfrm>
            <a:off x="465138" y="4768850"/>
            <a:ext cx="269875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97" name="Picture 297" descr="MCj03963040000[1]"/>
          <p:cNvPicPr>
            <a:picLocks noChangeAspect="1" noChangeArrowheads="1"/>
          </p:cNvPicPr>
          <p:nvPr>
            <p:custDataLst>
              <p:tags r:id="rId45"/>
            </p:custDataLst>
          </p:nvPr>
        </p:nvPicPr>
        <p:blipFill>
          <a:blip r:embed="rId76" cstate="print"/>
          <a:srcRect/>
          <a:stretch>
            <a:fillRect/>
          </a:stretch>
        </p:blipFill>
        <p:spPr bwMode="auto">
          <a:xfrm>
            <a:off x="369888" y="5270500"/>
            <a:ext cx="209550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98" name="Picture 298" descr="MCj04348470000[1]"/>
          <p:cNvPicPr>
            <a:picLocks noChangeAspect="1" noChangeArrowheads="1"/>
          </p:cNvPicPr>
          <p:nvPr>
            <p:custDataLst>
              <p:tags r:id="rId46"/>
            </p:custDataLst>
          </p:nvPr>
        </p:nvPicPr>
        <p:blipFill>
          <a:blip r:embed="rId77" cstate="print"/>
          <a:srcRect/>
          <a:stretch>
            <a:fillRect/>
          </a:stretch>
        </p:blipFill>
        <p:spPr bwMode="auto">
          <a:xfrm>
            <a:off x="595313" y="5270500"/>
            <a:ext cx="206375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99" name="Line 300"/>
          <p:cNvSpPr>
            <a:spLocks noChangeShapeType="1"/>
          </p:cNvSpPr>
          <p:nvPr>
            <p:custDataLst>
              <p:tags r:id="rId47"/>
            </p:custDataLst>
          </p:nvPr>
        </p:nvSpPr>
        <p:spPr bwMode="auto">
          <a:xfrm flipH="1">
            <a:off x="2152650" y="3609975"/>
            <a:ext cx="571500" cy="43815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200" name="Line 301"/>
          <p:cNvSpPr>
            <a:spLocks noChangeShapeType="1"/>
          </p:cNvSpPr>
          <p:nvPr>
            <p:custDataLst>
              <p:tags r:id="rId48"/>
            </p:custDataLst>
          </p:nvPr>
        </p:nvSpPr>
        <p:spPr bwMode="auto">
          <a:xfrm flipH="1">
            <a:off x="2449513" y="3868738"/>
            <a:ext cx="361950" cy="142875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6201" name="Picture 302" descr="MCj03963040000[1]"/>
          <p:cNvPicPr>
            <a:picLocks noChangeAspect="1" noChangeArrowheads="1"/>
          </p:cNvPicPr>
          <p:nvPr>
            <p:custDataLst>
              <p:tags r:id="rId49"/>
            </p:custDataLst>
          </p:nvPr>
        </p:nvPicPr>
        <p:blipFill>
          <a:blip r:embed="rId76" cstate="print"/>
          <a:srcRect/>
          <a:stretch>
            <a:fillRect/>
          </a:stretch>
        </p:blipFill>
        <p:spPr bwMode="auto">
          <a:xfrm>
            <a:off x="2665413" y="4003675"/>
            <a:ext cx="209550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02" name="Picture 303" descr="MCj04348470000[1]"/>
          <p:cNvPicPr>
            <a:picLocks noChangeAspect="1" noChangeArrowheads="1"/>
          </p:cNvPicPr>
          <p:nvPr>
            <p:custDataLst>
              <p:tags r:id="rId50"/>
            </p:custDataLst>
          </p:nvPr>
        </p:nvPicPr>
        <p:blipFill>
          <a:blip r:embed="rId77" cstate="print"/>
          <a:srcRect/>
          <a:stretch>
            <a:fillRect/>
          </a:stretch>
        </p:blipFill>
        <p:spPr bwMode="auto">
          <a:xfrm>
            <a:off x="3386138" y="4879975"/>
            <a:ext cx="206375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03" name="Picture 304" descr="MCj03963040000[1]"/>
          <p:cNvPicPr>
            <a:picLocks noChangeAspect="1" noChangeArrowheads="1"/>
          </p:cNvPicPr>
          <p:nvPr>
            <p:custDataLst>
              <p:tags r:id="rId51"/>
            </p:custDataLst>
          </p:nvPr>
        </p:nvPicPr>
        <p:blipFill>
          <a:blip r:embed="rId76" cstate="print"/>
          <a:srcRect/>
          <a:stretch>
            <a:fillRect/>
          </a:stretch>
        </p:blipFill>
        <p:spPr bwMode="auto">
          <a:xfrm>
            <a:off x="4075113" y="4413250"/>
            <a:ext cx="209550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04" name="Picture 305" descr="MCj04348470000[1]"/>
          <p:cNvPicPr>
            <a:picLocks noChangeAspect="1" noChangeArrowheads="1"/>
          </p:cNvPicPr>
          <p:nvPr>
            <p:custDataLst>
              <p:tags r:id="rId52"/>
            </p:custDataLst>
          </p:nvPr>
        </p:nvPicPr>
        <p:blipFill>
          <a:blip r:embed="rId77" cstate="print"/>
          <a:srcRect/>
          <a:stretch>
            <a:fillRect/>
          </a:stretch>
        </p:blipFill>
        <p:spPr bwMode="auto">
          <a:xfrm>
            <a:off x="4300538" y="4413250"/>
            <a:ext cx="206375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05" name="Picture 306" descr="MCj03963040000[1]"/>
          <p:cNvPicPr>
            <a:picLocks noChangeAspect="1" noChangeArrowheads="1"/>
          </p:cNvPicPr>
          <p:nvPr>
            <p:custDataLst>
              <p:tags r:id="rId53"/>
            </p:custDataLst>
          </p:nvPr>
        </p:nvPicPr>
        <p:blipFill>
          <a:blip r:embed="rId76" cstate="print"/>
          <a:srcRect/>
          <a:stretch>
            <a:fillRect/>
          </a:stretch>
        </p:blipFill>
        <p:spPr bwMode="auto">
          <a:xfrm>
            <a:off x="3808413" y="4899025"/>
            <a:ext cx="209550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06" name="Picture 307" descr="MCj04348470000[1]"/>
          <p:cNvPicPr>
            <a:picLocks noChangeAspect="1" noChangeArrowheads="1"/>
          </p:cNvPicPr>
          <p:nvPr>
            <p:custDataLst>
              <p:tags r:id="rId54"/>
            </p:custDataLst>
          </p:nvPr>
        </p:nvPicPr>
        <p:blipFill>
          <a:blip r:embed="rId77" cstate="print"/>
          <a:srcRect/>
          <a:stretch>
            <a:fillRect/>
          </a:stretch>
        </p:blipFill>
        <p:spPr bwMode="auto">
          <a:xfrm>
            <a:off x="4033838" y="4899025"/>
            <a:ext cx="206375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07" name="Picture 308" descr="MCj03963040000[1]"/>
          <p:cNvPicPr>
            <a:picLocks noChangeAspect="1" noChangeArrowheads="1"/>
          </p:cNvPicPr>
          <p:nvPr>
            <p:custDataLst>
              <p:tags r:id="rId55"/>
            </p:custDataLst>
          </p:nvPr>
        </p:nvPicPr>
        <p:blipFill>
          <a:blip r:embed="rId76" cstate="print"/>
          <a:srcRect/>
          <a:stretch>
            <a:fillRect/>
          </a:stretch>
        </p:blipFill>
        <p:spPr bwMode="auto">
          <a:xfrm>
            <a:off x="4875213" y="4775200"/>
            <a:ext cx="209550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08" name="Picture 309" descr="MCj04348470000[1]"/>
          <p:cNvPicPr>
            <a:picLocks noChangeAspect="1" noChangeArrowheads="1"/>
          </p:cNvPicPr>
          <p:nvPr>
            <p:custDataLst>
              <p:tags r:id="rId56"/>
            </p:custDataLst>
          </p:nvPr>
        </p:nvPicPr>
        <p:blipFill>
          <a:blip r:embed="rId77" cstate="print"/>
          <a:srcRect/>
          <a:stretch>
            <a:fillRect/>
          </a:stretch>
        </p:blipFill>
        <p:spPr bwMode="auto">
          <a:xfrm>
            <a:off x="5100638" y="4775200"/>
            <a:ext cx="206375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09" name="Picture 310" descr="MCj04415040000[1]"/>
          <p:cNvPicPr>
            <a:picLocks noChangeAspect="1" noChangeArrowheads="1"/>
          </p:cNvPicPr>
          <p:nvPr/>
        </p:nvPicPr>
        <p:blipFill>
          <a:blip r:embed="rId75" cstate="print"/>
          <a:srcRect/>
          <a:stretch>
            <a:fillRect/>
          </a:stretch>
        </p:blipFill>
        <p:spPr bwMode="auto">
          <a:xfrm>
            <a:off x="7400925" y="4913313"/>
            <a:ext cx="269875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10" name="Picture 311" descr="MCj04415040000[1]"/>
          <p:cNvPicPr>
            <a:picLocks noChangeAspect="1" noChangeArrowheads="1"/>
          </p:cNvPicPr>
          <p:nvPr>
            <p:custDataLst>
              <p:tags r:id="rId57"/>
            </p:custDataLst>
          </p:nvPr>
        </p:nvPicPr>
        <p:blipFill>
          <a:blip r:embed="rId75" cstate="print"/>
          <a:srcRect/>
          <a:stretch>
            <a:fillRect/>
          </a:stretch>
        </p:blipFill>
        <p:spPr bwMode="auto">
          <a:xfrm>
            <a:off x="9058275" y="5189538"/>
            <a:ext cx="269875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11" name="Rectangle 322"/>
          <p:cNvSpPr>
            <a:spLocks noChangeArrowheads="1"/>
          </p:cNvSpPr>
          <p:nvPr>
            <p:custDataLst>
              <p:tags r:id="rId58"/>
            </p:custDataLst>
          </p:nvPr>
        </p:nvSpPr>
        <p:spPr bwMode="auto">
          <a:xfrm>
            <a:off x="0" y="1436688"/>
            <a:ext cx="4900613" cy="801687"/>
          </a:xfrm>
          <a:prstGeom prst="rect">
            <a:avLst/>
          </a:prstGeom>
          <a:solidFill>
            <a:schemeClr val="bg1">
              <a:alpha val="79999"/>
            </a:schemeClr>
          </a:solidFill>
          <a:ln w="9525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212" name="Text Box 131"/>
          <p:cNvSpPr txBox="1">
            <a:spLocks noChangeArrowheads="1"/>
          </p:cNvSpPr>
          <p:nvPr>
            <p:custDataLst>
              <p:tags r:id="rId59"/>
            </p:custDataLst>
          </p:nvPr>
        </p:nvSpPr>
        <p:spPr bwMode="auto">
          <a:xfrm>
            <a:off x="298450" y="1489075"/>
            <a:ext cx="90090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  <a:buFontTx/>
              <a:buNone/>
            </a:pPr>
            <a:r>
              <a:rPr lang="ru-RU" sz="1000">
                <a:latin typeface="Times New Roman" pitchFamily="18" charset="0"/>
              </a:rPr>
              <a:t>Регионы, с которыми подписаны соглашения о сотрудничестве</a:t>
            </a:r>
          </a:p>
          <a:p>
            <a:pPr algn="l">
              <a:spcBef>
                <a:spcPct val="0"/>
              </a:spcBef>
              <a:buClrTx/>
              <a:buSzTx/>
              <a:buFontTx/>
              <a:buNone/>
            </a:pPr>
            <a:endParaRPr lang="ru-RU" sz="600">
              <a:latin typeface="Arial" charset="0"/>
            </a:endParaRPr>
          </a:p>
          <a:p>
            <a:pPr algn="l">
              <a:spcBef>
                <a:spcPct val="0"/>
              </a:spcBef>
              <a:buClrTx/>
              <a:buSzTx/>
              <a:buFontTx/>
              <a:buNone/>
            </a:pPr>
            <a:r>
              <a:rPr lang="ru-RU" sz="1000">
                <a:latin typeface="Times New Roman" pitchFamily="18" charset="0"/>
              </a:rPr>
              <a:t>Регионы, в которых создается Региональная Упаковочная Компания</a:t>
            </a:r>
          </a:p>
          <a:p>
            <a:pPr algn="l">
              <a:spcBef>
                <a:spcPct val="0"/>
              </a:spcBef>
              <a:buClrTx/>
              <a:buSzTx/>
              <a:buFontTx/>
              <a:buNone/>
            </a:pPr>
            <a:endParaRPr lang="ru-RU" sz="400">
              <a:latin typeface="Arial" charset="0"/>
            </a:endParaRPr>
          </a:p>
          <a:p>
            <a:pPr algn="l">
              <a:spcBef>
                <a:spcPct val="0"/>
              </a:spcBef>
              <a:buClrTx/>
              <a:buSzTx/>
              <a:buFontTx/>
              <a:buNone/>
            </a:pPr>
            <a:r>
              <a:rPr lang="ru-RU" sz="1000">
                <a:latin typeface="Times New Roman" pitchFamily="18" charset="0"/>
              </a:rPr>
              <a:t>Регионы, в которых планируется подписание соглашения о сотрудничестве</a:t>
            </a:r>
          </a:p>
        </p:txBody>
      </p:sp>
      <p:pic>
        <p:nvPicPr>
          <p:cNvPr id="6213" name="Picture 319" descr="MCj03963040000[1]"/>
          <p:cNvPicPr>
            <a:picLocks noChangeAspect="1" noChangeArrowheads="1"/>
          </p:cNvPicPr>
          <p:nvPr>
            <p:custDataLst>
              <p:tags r:id="rId60"/>
            </p:custDataLst>
          </p:nvPr>
        </p:nvPicPr>
        <p:blipFill>
          <a:blip r:embed="rId76" cstate="print"/>
          <a:srcRect/>
          <a:stretch>
            <a:fillRect/>
          </a:stretch>
        </p:blipFill>
        <p:spPr bwMode="auto">
          <a:xfrm>
            <a:off x="44450" y="1514475"/>
            <a:ext cx="209550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14" name="Picture 320" descr="MCj04348470000[1]"/>
          <p:cNvPicPr>
            <a:picLocks noChangeAspect="1" noChangeArrowheads="1"/>
          </p:cNvPicPr>
          <p:nvPr>
            <p:custDataLst>
              <p:tags r:id="rId61"/>
            </p:custDataLst>
          </p:nvPr>
        </p:nvPicPr>
        <p:blipFill>
          <a:blip r:embed="rId77" cstate="print"/>
          <a:srcRect/>
          <a:stretch>
            <a:fillRect/>
          </a:stretch>
        </p:blipFill>
        <p:spPr bwMode="auto">
          <a:xfrm>
            <a:off x="58738" y="1741488"/>
            <a:ext cx="206375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15" name="Picture 321" descr="MCj04415040000[1]"/>
          <p:cNvPicPr>
            <a:picLocks noChangeAspect="1" noChangeArrowheads="1"/>
          </p:cNvPicPr>
          <p:nvPr>
            <p:custDataLst>
              <p:tags r:id="rId62"/>
            </p:custDataLst>
          </p:nvPr>
        </p:nvPicPr>
        <p:blipFill>
          <a:blip r:embed="rId78" cstate="print"/>
          <a:srcRect/>
          <a:stretch>
            <a:fillRect/>
          </a:stretch>
        </p:blipFill>
        <p:spPr bwMode="auto">
          <a:xfrm>
            <a:off x="22225" y="1947863"/>
            <a:ext cx="2444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146" name="Rectangle 184" hidden="1"/>
          <p:cNvGraphicFramePr>
            <a:graphicFrameLocks/>
          </p:cNvGraphicFramePr>
          <p:nvPr/>
        </p:nvGraphicFramePr>
        <p:xfrm>
          <a:off x="0" y="0"/>
          <a:ext cx="158750" cy="158750"/>
        </p:xfrm>
        <a:graphic>
          <a:graphicData uri="http://schemas.openxmlformats.org/presentationml/2006/ole">
            <p:oleObj spid="_x0000_s6146" r:id="rId79" imgW="0" imgH="0" progId="">
              <p:embed/>
            </p:oleObj>
          </a:graphicData>
        </a:graphic>
      </p:graphicFrame>
      <p:sp>
        <p:nvSpPr>
          <p:cNvPr id="6216" name="Text Box 86"/>
          <p:cNvSpPr txBox="1">
            <a:spLocks noChangeArrowheads="1"/>
          </p:cNvSpPr>
          <p:nvPr>
            <p:custDataLst>
              <p:tags r:id="rId63"/>
            </p:custDataLst>
          </p:nvPr>
        </p:nvSpPr>
        <p:spPr bwMode="auto">
          <a:xfrm>
            <a:off x="1130300" y="4664075"/>
            <a:ext cx="1096963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sz="800">
                <a:solidFill>
                  <a:schemeClr val="bg1"/>
                </a:solidFill>
                <a:latin typeface="Arial" charset="0"/>
              </a:rPr>
              <a:t>ВОЛГОГРАДСКАЯ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sz="800">
                <a:solidFill>
                  <a:schemeClr val="bg1"/>
                </a:solidFill>
                <a:latin typeface="Arial" charset="0"/>
              </a:rPr>
              <a:t>ОБЛАСТЬ</a:t>
            </a:r>
          </a:p>
        </p:txBody>
      </p:sp>
      <p:pic>
        <p:nvPicPr>
          <p:cNvPr id="6217" name="Picture 325" descr="MCj04415040000[1]"/>
          <p:cNvPicPr>
            <a:picLocks noChangeAspect="1" noChangeArrowheads="1"/>
          </p:cNvPicPr>
          <p:nvPr>
            <p:custDataLst>
              <p:tags r:id="rId64"/>
            </p:custDataLst>
          </p:nvPr>
        </p:nvPicPr>
        <p:blipFill>
          <a:blip r:embed="rId75" cstate="print"/>
          <a:srcRect/>
          <a:stretch>
            <a:fillRect/>
          </a:stretch>
        </p:blipFill>
        <p:spPr bwMode="auto">
          <a:xfrm>
            <a:off x="939800" y="4621213"/>
            <a:ext cx="269875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18" name="Text Box 102"/>
          <p:cNvSpPr txBox="1">
            <a:spLocks noChangeArrowheads="1"/>
          </p:cNvSpPr>
          <p:nvPr>
            <p:custDataLst>
              <p:tags r:id="rId65"/>
            </p:custDataLst>
          </p:nvPr>
        </p:nvSpPr>
        <p:spPr bwMode="auto">
          <a:xfrm>
            <a:off x="6516688" y="4875213"/>
            <a:ext cx="7937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sz="800">
                <a:solidFill>
                  <a:schemeClr val="bg1"/>
                </a:solidFill>
                <a:latin typeface="Arial" charset="0"/>
              </a:rPr>
              <a:t>ИРКУТСКАЯ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sz="800">
                <a:solidFill>
                  <a:schemeClr val="bg1"/>
                </a:solidFill>
                <a:latin typeface="Arial" charset="0"/>
              </a:rPr>
              <a:t> ОБЛАСТЬ</a:t>
            </a:r>
          </a:p>
        </p:txBody>
      </p:sp>
      <p:pic>
        <p:nvPicPr>
          <p:cNvPr id="6219" name="Picture 327" descr="MCj04415040000[1]"/>
          <p:cNvPicPr>
            <a:picLocks noChangeAspect="1" noChangeArrowheads="1"/>
          </p:cNvPicPr>
          <p:nvPr>
            <p:custDataLst>
              <p:tags r:id="rId66"/>
            </p:custDataLst>
          </p:nvPr>
        </p:nvPicPr>
        <p:blipFill>
          <a:blip r:embed="rId75" cstate="print"/>
          <a:srcRect/>
          <a:stretch>
            <a:fillRect/>
          </a:stretch>
        </p:blipFill>
        <p:spPr bwMode="auto">
          <a:xfrm>
            <a:off x="6224588" y="4905375"/>
            <a:ext cx="269875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20" name="Line 77"/>
          <p:cNvSpPr>
            <a:spLocks noChangeShapeType="1"/>
          </p:cNvSpPr>
          <p:nvPr/>
        </p:nvSpPr>
        <p:spPr bwMode="auto">
          <a:xfrm flipV="1">
            <a:off x="733425" y="3848100"/>
            <a:ext cx="290513" cy="8572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221" name="Line 78"/>
          <p:cNvSpPr>
            <a:spLocks noChangeShapeType="1"/>
          </p:cNvSpPr>
          <p:nvPr/>
        </p:nvSpPr>
        <p:spPr bwMode="auto">
          <a:xfrm flipH="1">
            <a:off x="1306513" y="3678238"/>
            <a:ext cx="161925" cy="10477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222" name="Text Box 90"/>
          <p:cNvSpPr txBox="1">
            <a:spLocks noChangeArrowheads="1"/>
          </p:cNvSpPr>
          <p:nvPr>
            <p:custDataLst>
              <p:tags r:id="rId67"/>
            </p:custDataLst>
          </p:nvPr>
        </p:nvSpPr>
        <p:spPr bwMode="auto">
          <a:xfrm>
            <a:off x="1343025" y="3486150"/>
            <a:ext cx="81597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sz="800">
                <a:solidFill>
                  <a:schemeClr val="bg1"/>
                </a:solidFill>
                <a:latin typeface="Arial" charset="0"/>
              </a:rPr>
              <a:t>РЯЗАНСКАЯ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sz="800">
                <a:solidFill>
                  <a:schemeClr val="bg1"/>
                </a:solidFill>
                <a:latin typeface="Arial" charset="0"/>
              </a:rPr>
              <a:t>ОБЛАСТЬ</a:t>
            </a:r>
          </a:p>
        </p:txBody>
      </p:sp>
      <p:pic>
        <p:nvPicPr>
          <p:cNvPr id="6223" name="Picture 284" descr="MCj03963040000[1]"/>
          <p:cNvPicPr>
            <a:picLocks noChangeAspect="1" noChangeArrowheads="1"/>
          </p:cNvPicPr>
          <p:nvPr>
            <p:custDataLst>
              <p:tags r:id="rId68"/>
            </p:custDataLst>
          </p:nvPr>
        </p:nvPicPr>
        <p:blipFill>
          <a:blip r:embed="rId76" cstate="print"/>
          <a:srcRect/>
          <a:stretch>
            <a:fillRect/>
          </a:stretch>
        </p:blipFill>
        <p:spPr bwMode="auto">
          <a:xfrm>
            <a:off x="1273175" y="2751138"/>
            <a:ext cx="209550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24" name="Picture 302" descr="MCj03963040000[1]"/>
          <p:cNvPicPr>
            <a:picLocks noChangeAspect="1" noChangeArrowheads="1"/>
          </p:cNvPicPr>
          <p:nvPr>
            <p:custDataLst>
              <p:tags r:id="rId69"/>
            </p:custDataLst>
          </p:nvPr>
        </p:nvPicPr>
        <p:blipFill>
          <a:blip r:embed="rId76" cstate="print"/>
          <a:srcRect/>
          <a:stretch>
            <a:fillRect/>
          </a:stretch>
        </p:blipFill>
        <p:spPr bwMode="auto">
          <a:xfrm>
            <a:off x="989013" y="4651375"/>
            <a:ext cx="209550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25" name="Picture 302" descr="MCj03963040000[1]"/>
          <p:cNvPicPr>
            <a:picLocks noChangeAspect="1" noChangeArrowheads="1"/>
          </p:cNvPicPr>
          <p:nvPr>
            <p:custDataLst>
              <p:tags r:id="rId70"/>
            </p:custDataLst>
          </p:nvPr>
        </p:nvPicPr>
        <p:blipFill>
          <a:blip r:embed="rId76" cstate="print"/>
          <a:srcRect/>
          <a:stretch>
            <a:fillRect/>
          </a:stretch>
        </p:blipFill>
        <p:spPr bwMode="auto">
          <a:xfrm>
            <a:off x="3135313" y="4943475"/>
            <a:ext cx="209550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26" name="Picture 302" descr="MCj03963040000[1]"/>
          <p:cNvPicPr>
            <a:picLocks noChangeAspect="1" noChangeArrowheads="1"/>
          </p:cNvPicPr>
          <p:nvPr>
            <p:custDataLst>
              <p:tags r:id="rId71"/>
            </p:custDataLst>
          </p:nvPr>
        </p:nvPicPr>
        <p:blipFill>
          <a:blip r:embed="rId76" cstate="print"/>
          <a:srcRect/>
          <a:stretch>
            <a:fillRect/>
          </a:stretch>
        </p:blipFill>
        <p:spPr bwMode="auto">
          <a:xfrm>
            <a:off x="1968500" y="3987800"/>
            <a:ext cx="258763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#10;&lt;root&gt;&lt;version val=&quot;17289&quot;/&gt;&lt;partner val=&quot;530&quot;/&gt;&lt;CPresentation id=&quot;1&quot;&gt;&lt;m_defprecNumber idref=&quot;2&quot;/&gt;&lt;m_defprecPercent idref=&quot;3&quot;/&gt;&lt;m_defprecDate idref=&quot;4&quot;/&gt;&lt;m_defprecYear idref=&quot;5&quot;/&gt;&lt;m_defprecQuarter idref=&quot;6&quot;/&gt;&lt;m_defprecMonth idref=&quot;7&quot;/&gt;&lt;m_defprecWeek idref=&quot;8&quot;/&gt;&lt;m_defprecDay idref=&quot;9&quot;/&gt;&lt;m_eweekdayFirstOfWeek val=&quot;2&quot;/&gt;&lt;m_mruColor&gt;&lt;m_vecMRU length=&quot;0&quot;/&gt;&lt;/m_mruColor&gt;&lt;/CPresentation&gt;&lt;CDefaultPrec id=&quot;9&quot;&gt;&lt;m_precDefault/&gt;&lt;/CDefaultPrec&gt;&lt;CDefaultPrec id=&quot;8&quot;&gt;&lt;m_precDefault/&gt;&lt;/CDefaultPrec&gt;&lt;CDefaultPrec id=&quot;7&quot;&gt;&lt;m_precDefault&gt;&lt;m_strFormatTime&gt;%#m&lt;/m_strFormatTime&gt;&lt;/m_precDefault&gt;&lt;/CDefaultPrec&gt;&lt;CDefaultPrec id=&quot;6&quot;&gt;&lt;m_precDefault/&gt;&lt;/CDefaultPrec&gt;&lt;CDefaultPrec id=&quot;5&quot;&gt;&lt;m_precDefault/&gt;&lt;/CDefaultPrec&gt;&lt;CDefaultPrec id=&quot;4&quot;&gt;&lt;m_precDefault/&gt;&lt;/CDefaultPrec&gt;&lt;CDefaultPrec id=&quot;3&quot;&gt;&lt;m_precDefault/&gt;&lt;/CDefaultPrec&gt;&lt;CDefaultPrec id=&quot;2&quot;&gt;&lt;m_precDefault&gt;&lt;m_chDecimalSymbol&gt;,&lt;/m_chDecimalSymbol&gt;&lt;m_nGroupingDigits val=&quot;3&quot;/&gt;&lt;m_chGroupingSymbol&gt;.&lt;/m_chGroupingSymbol&gt;&lt;/m_precDefault&gt;&lt;/CDefaultPrec&gt;&lt;/root&gt;"/>
  <p:tag name="THINKCELLUNDODONOTDELETE" val="100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ig1tvjvGU6wtNKpS01ReQ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cNuhS.vy0WJgTIA__fXAA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GAuarXG6k2Kx.z724W25A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olNLyMEvEaAHTCPmjFW6Q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OhJHxDEKkacI10.C0SafA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yW2x24UL0.7epIGfYkqnA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nFeUlZIlEi7UGb2piKXUw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KZRko2UKUKY1DDJdxdPNQ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cS2ubSKP0uLpJNygZ6xnQ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x7Gchriq0yDb3f.zVrq2g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71dxNLH1U2g8nQhvzYHhw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drr.7ZU0ke_3eXOKZUM4g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_L0HxzoYJUm2KcRNLUQfKQ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cMmb8v_VUiHz3zPJ.t09A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s_Cut0XfkyN_9levhiL3A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o_VoL2t8EOqK_QpdtGYkw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ddzeZn.QEWZ3SqeJ64oCg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vqnJ68gr0O0lexh5f.IdQ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0K2Lj1p0UOF9TOy4HqT9g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l9nQvihT0OrFJJYexz0_g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xDQvPV2kEyv2ZyQvDcCqw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GEmIIOmckWiFBP6wcekZA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KZi6jHO50.tk8fmbxYngg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6JLFi1LzkCD0Q2g_idZ6w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vStteYEJken31nEo4BCaw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EdTAQs7y0mLDNdERjZBEA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sEg2YdgI0aoeHr7.sT9qw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_LSWyJEw0y8Tq2h8LvQXg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fmDDGzyH0eV.2ZzJeNd6Q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vhyUbRKWkSbv5ind0GRNA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va_WCVmM0mlhPKjAVEm9g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jIkGJ1nz02jcvqQRlqBBg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S__idUpcUGeX4__TkdUbQ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KHvUpl8UE6EHjJjzeR3Ng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YSAhG.Z5k6kAz8fJkFquQ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4ly54gZO0q1sKr6Is7LOw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em6xwgEiU6fYwmiOYDRJg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DNp989NL02qQ2uvzsfwlg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22zySwakUSJRc8Bydv6qQ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Vr0RVcLdUq4DtlfHezX1w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kgZpv2cZEOQHzt0cq8Eug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hpDwbEamkGB52Ih2Yz1Cg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x57Ajbk6UCZr83sgExqjw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rXdlqZ7pEa6Zpz.ch8oMQ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zTsoAGVM0y5V4mqAAk_zA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G6py7J.EE207wSxV_mp0Q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yx54T40eEuUR5rNFROjbw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nWJRK1uX0.wFz1pr7PzLw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q_XODEAUEeaEncHzltgxg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s6uoAfww0WWd6GaxxUk.Q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1Aqj5X5CkSyq4a._gq6RQ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esQHLo4gUGw9AvePAfZ7g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w0EOMsVXEWOH8GHC0JjKw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bFGNgetgkurACelJs5p6A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75RgnmHV0OK6523wFZ5MA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926ml95MkeHRrZQMzR4Sg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necJp7ae0WW3Y_8rM62dQ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mbDwxtXGU2ZFm947y8oaA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.n3gxM.Y40aaWiCtRrnHCQ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_piVAxoxEyr3qa8R_fwvg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iLobBWuIEiKpIQ5SeqrKg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0pf3Gqr9kOFfM3YVSughg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dBWRGPAp0C_GAWmV9lcCw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OzMCAW4cU6cxc_hO7kHXQ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g_i4HNaaUW7lTcbU.k3ng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x_KVdKm9UKkoaXpezDGwA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zGuq0T_R0.qQgPpPR4yyg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GbWxMvIjUGfub.qP5wWYw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yeJQxTWXUetBRX4o0ujyA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JrNB8t1vkyq5u_1ulJzNQ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b2g5w1mGUqZoZfdCTAyFA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uuU6AvfeUu8F550Uip9wA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Fu71wwYFE.f8cWAWb4fRQ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66snskHGEGIcO13IuD1Lw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xqRYW57.EOWPFkJvO.LMw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jLcYb4lkkiveqWHHMgtoA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htqxDCiyk2NOC76ZCEYhg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wpl0KEZPEekPqtL.bD9VQ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do1T1K_3025FEYTst0Dbw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eqzbIGVTkSSkBhPY1TaRg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qQ1zaY.xE6Gy37axZwfMg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LzNCqJp7kiX3a41e7tUBQ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oZWS6hAzkGBr1gQfLGWFw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JAruR0cskG8nBXvVlcJBQ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5KYtnvHwUSOqj5GQSuvRg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cV_7X301U6TyRevDsC55g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9eYUplcPEieLmGcQFBeWA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wog0hiZ00m_gpb.iTICvQ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RfkT36zSkqZ2MM3oTsLuA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RbU2q3BOE.MwhnmBPxZcA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GylXmgnNEqRICsrcdQxiQ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dQ4ufuKKU25Hl8k1Z16Vg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JxVkwzHLEC0UIkfhsgxyA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jNH23LdD0m_8Cn2KGZwRA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w6XcjYsN0KAn7NzlFkq7Q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07Ijep0CEKTmgVxp3cNxw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aKx45LNFkeCzb0fH9pdRg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hN3XdUeyEy_PUzD1EvpnQ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PzKaRhLNEqULUMjUVPDfg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smttduk_EKEcxUrKzkksQ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iE4AUlb90ydP3xbArpHOg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PPsWPS8J0O.EksOawvAJQ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7qsMoTrhUulFfZNP9e06w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lDhCvFwVE2Weix1jMvgGg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cFJ_bmenUSnW9_KMk4nrg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10QwS7C5Uyv4oV54kYM0w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4Jc.ehDQEanpLPhmm0D6Q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0ghzLwmB0q4AYOfnwmDsA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BL_CvE8z0yFwVcGmQQdqA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HjMytVfrEOC3_mk3BIN.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Pv3RyA010SW7OAc6nMKxw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6cSztPTeE2PQ8WIMs9SPA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ubwp9DiUkivIEkpQznB5g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k6AoXYpNEyqsktSQHhf0Q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a_ec4F_K0OEyaCGmrgZPA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D.7wbNLPkyO_RWEIJeMDA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gE2i5YMOES09PVyicoCiQ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sOCjXEv.UWCWRqys3iIbg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Z1i9chN.0uNjJJNRoxbJw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WJDkagAW0Ca23sAT6mnpg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E76QrTPGEWh895INm9Fqg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xBzsxud3EyYk0uFgt6z6Q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OiupKgQZkSJcw4v1WKmFg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F1aGSnUm06p6zdpDEzHAQ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HzDwccC3kKux_ggvlhdrQ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Ntx5rGPlkWjAD8UftOeKg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ToFQMQxk0q7eBmkEHWPqg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KEIHBa7xke5myZvbgvidQ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2kn4O1TsEGR60KfJwWqNg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ovovDebFUOEDtglP3j.2w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VCUAtt8bke_FzZnIrLrTQ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glhn.LXcUSYnx3Nm4Ypqw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93rs4_WwEKTfU9WdjNh5w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OiupKgQZkSJcw4v1WKmFg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ccQN3SjqUS76TpFmUm40w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i0m6223PEGJlyNauXlTfQ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JYag.pFo0CddJykYeZ7UQ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M5UdCTHOUyBW1oHnJ05.A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OiWA3.N_EimnWluK2JbcQ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9aV68xp706afpmnn1U6hQ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zuZehkxYU6gcuQIwW0j1Q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vs8NxIu90O9ch89xjxctA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MFzD83eeEWmWW66urkfIw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IVtatC1bEi6dpcAsQpOTQ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WdyNYx8IUGEqBjOolUWxA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Ou2hbIZ70edD0n4kml3mQ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YPEOHiPvkOHPX7W6jZV8Q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9ukdPKk5kCB6RWWxq6.3g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WkYTQm4CkO_._ow2ou4PA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37Z1j127EW8LervJ3CRyw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__WUDUo2EWsVQNAW1KvMQ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5iLfTp_c0SZL85WgTjkog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bUwhqFcEUCVasDZHyKRQw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9pUhjnbo0qbQg5.CAycgQ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KhD1VH3rE661WaGap.vHQ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hjTnFuMgEO.iVancCefIA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eHFfa_4fU6T2aBlvL5eGQ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ljvl2MLIE6XiNOV45xKJQ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43zxB7fnEqdZm3StvHETg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psTcEXpW0GFT359qJWHXA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k8a.oq0Pk6EIlJwF16ruw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xWI9fdgTUeedbc8aKvYqw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jqe6DHi30KhUo.nn14e_w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DtaiKImVUKly_8pw7E1SA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9VzRfCbyEqcryXttrfRWg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tHNu_qUxk2zcndg2eXvhg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QcxUCYex0CkvgpSLA0RFQ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WOa9C1RZ0uk1tQ44WdKTg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RqecUO3b0qCOC7EyDBFSA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ykXAFoo3U2tQLdbtjf1KA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obLWxrAqEeIgUD7yRVrTg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QcZzHzGaky5_sIDBOtL0A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b3BCW05eEyFzvQ34jpxcg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i0m6223PEGJlyNauXlTfQ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bUwhqFcEUCVasDZHyKRQw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bUwhqFcEUCVasDZHyKRQw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bUwhqFcEUCVasDZHyKRQw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QcxUCYex0CkvgpSLA0RFQ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RfkT36zSkqZ2MM3oTsLuA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QcxUCYex0CkvgpSLA0RFQ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QcxUCYex0CkvgpSLA0RFQ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QcxUCYex0CkvgpSLA0RF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ShSByNYTkaOL0RVyyEeLA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QcxUCYex0CkvgpSLA0RFQ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QcxUCYex0CkvgpSLA0RFQ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QcxUCYex0CkvgpSLA0RFQ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mG.7g87Nk6K6FCBNWjHbw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mG.7g87Nk6K6FCBNWjHbw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mG.7g87Nk6K6FCBNWjHbw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mG.7g87Nk6K6FCBNWjHbw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mG.7g87Nk6K6FCBNWjHbw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mG.7g87Nk6K6FCBNWjHbw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mG.7g87Nk6K6FCBNWjHb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rD4a.NA7E21E0i_Le1.Zg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mG.7g87Nk6K6FCBNWjHbw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QcxUCYex0CkvgpSLA0RFQ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mG.7g87Nk6K6FCBNWjHbw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mG.7g87Nk6K6FCBNWjHbw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mG.7g87Nk6K6FCBNWjHbw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mG.7g87Nk6K6FCBNWjHbw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mG.7g87Nk6K6FCBNWjHbw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mG.7g87Nk6K6FCBNWjHbw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mG.7g87Nk6K6FCBNWjHbw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mG.7g87Nk6K6FCBNWjHb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OiupKgQZkSJcw4v1WKmFg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QcxUCYex0CkvgpSLA0RFQ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mG.7g87Nk6K6FCBNWjHbw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mG.7g87Nk6K6FCBNWjHbw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QcxUCYex0CkvgpSLA0RFQ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QcxUCYex0CkvgpSLA0RFQ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mG.7g87Nk6K6FCBNWjHbw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mG.7g87Nk6K6FCBNWjHbw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mG.7g87Nk6K6FCBNWjHbw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mG.7g87Nk6K6FCBNWjHbw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AFNQkeFakyO8Gyq.TtY8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HRWIWxR00yqq1Cp7OajWg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siZ3SCw7E2_vS47u7VefQ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ShSByNYTkaOL0RVyyEeLA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wgBDxH_NUWl1nnVUNL.Iw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h4GSf0zLEScscc7Mq5IVg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siZ3SCw7E2_vS47u7VefQ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uM48..1V0.SBjJaSRAJfw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mG.7g87Nk6K6FCBNWjHbw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yOW6d41n0S7rUXbaTfoEg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wgC3C2B5EOjf0MkTsasMg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dtWULCWR0m7RSOLPQTggA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6T6dL0rcE61duJoI7nKkg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4CS_DJ3G0aZOSCgqGIMuw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uD5BBBo7EiUIXKCze2C.g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ELVnOfG5kOKqvFuILl5rg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opamvexrUeaT8_QTnCl1Q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KBToPAjpE2yXPWH.5wgvw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AFNQkeFakyO8Gyq.TtY8w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FPymEyfrUmN7yd6CatlfQ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QcxUCYex0CkvgpSLA0RFQ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4taXbtv70eHk5KnbTRkGQ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qXywDcuY0.Wi3xNevK1g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7BRVF6z_UCeQss_tRnnMg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L__xMubtUqFA4Dcu._R4Q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6WMGds0z0WpryvhluJqZw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0hn9R6Fc0m5Fism7wrjzw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VidE5nDoEOvp8RmuqdF7A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.agauS75EiFiv8Irzlkjw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.k6ajubRku9VRf.Avxn8g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D2sLMyeRUyq5xRv44yM8A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IClTGz0Kky1Lx33MS9B8w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ws_rR7buUmT7PQNzlWlhA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ZGnXsQZFEewvmo63wHp7Q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9HUa1CIOUK9sbS2hB418g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r.HJ1fRkEKJUJhIAebRpQ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bFdx92_MESTc9FrxHnv2A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0ZxYh4UK0SoV0lZNSQoEg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bLQuD2u6EurfGUpg3eJrw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c_qQ1tgekqmVK3XQRWpzQ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yHsXgRHHEuvlVrXs5xavg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us9F4fYgUK2lt16mCxh5Q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m8OdaMwIk6U44vV.Aa5Mw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jJS1GM0cEOKIUsh8g6OOA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TCZAxOcG0m1WDZSpRi_3A"/>
</p:tagLst>
</file>

<file path=ppt/theme/theme1.xml><?xml version="1.0" encoding="utf-8"?>
<a:theme xmlns:a="http://schemas.openxmlformats.org/drawingml/2006/main" name="usuk">
  <a:themeElements>
    <a:clrScheme name="usuk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usuk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B4CBE6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3600" tIns="46800" rIns="93600" bIns="4680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B4CBE6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3600" tIns="46800" rIns="93600" bIns="4680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usuk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suk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uk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uk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uk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uk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uk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Оформление по умолчанию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ормление по умолчанию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B4CBE6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3600" tIns="46800" rIns="93600" bIns="4680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B4CBE6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3600" tIns="46800" rIns="93600" bIns="4680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27047</TotalTime>
  <Words>1113</Words>
  <Application>Microsoft Office PowerPoint</Application>
  <PresentationFormat>Лист A4 (210x297 мм)</PresentationFormat>
  <Paragraphs>343</Paragraphs>
  <Slides>10</Slides>
  <Notes>3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Microsoft Sans Serif</vt:lpstr>
      <vt:lpstr>Tahoma</vt:lpstr>
      <vt:lpstr>Arial</vt:lpstr>
      <vt:lpstr>Times New Roman</vt:lpstr>
      <vt:lpstr>Wingdings</vt:lpstr>
      <vt:lpstr>Franklin Gothic Medium</vt:lpstr>
      <vt:lpstr>usuk</vt:lpstr>
      <vt:lpstr>Оформление по умолчанию</vt:lpstr>
      <vt:lpstr>Слайд 1</vt:lpstr>
      <vt:lpstr>РИИ ММВБ и основные участники</vt:lpstr>
      <vt:lpstr>Цель проекта</vt:lpstr>
      <vt:lpstr>Принципы создания региональных упаковочных компаний (листинговых агентов)</vt:lpstr>
      <vt:lpstr>Заинтересованность в привлечении инвестиций</vt:lpstr>
      <vt:lpstr>Сходство упаковочных компаний и инвестиционных банков</vt:lpstr>
      <vt:lpstr>Отличие упаковочных компаний (листинговых агентов) РИИ от инвестиционных банков</vt:lpstr>
      <vt:lpstr>Модель финансирования коммерциализации высоких технологий на РИИ</vt:lpstr>
      <vt:lpstr>Региональная инфраструктура РИИ</vt:lpstr>
      <vt:lpstr>Слайд 10</vt:lpstr>
    </vt:vector>
  </TitlesOfParts>
  <Company>URALSIB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Elina.Yurina</cp:lastModifiedBy>
  <cp:revision>1755</cp:revision>
  <dcterms:created xsi:type="dcterms:W3CDTF">2005-08-12T13:48:36Z</dcterms:created>
  <dcterms:modified xsi:type="dcterms:W3CDTF">2010-06-09T12:38:24Z</dcterms:modified>
</cp:coreProperties>
</file>