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4" r:id="rId6"/>
    <p:sldId id="273" r:id="rId7"/>
    <p:sldId id="269" r:id="rId8"/>
    <p:sldId id="279" r:id="rId9"/>
    <p:sldId id="272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54" autoAdjust="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2CF74-5787-4C81-B419-50841F4F6357}" type="datetimeFigureOut">
              <a:rPr lang="en-US" smtClean="0"/>
              <a:pPr/>
              <a:t>9/13/2010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B0413-2129-4D5F-A4D1-E9D7512976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2CF74-5787-4C81-B419-50841F4F6357}" type="datetimeFigureOut">
              <a:rPr lang="en-US" smtClean="0"/>
              <a:pPr/>
              <a:t>9/13/2010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B0413-2129-4D5F-A4D1-E9D7512976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2CF74-5787-4C81-B419-50841F4F6357}" type="datetimeFigureOut">
              <a:rPr lang="en-US" smtClean="0"/>
              <a:pPr/>
              <a:t>9/13/2010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B0413-2129-4D5F-A4D1-E9D7512976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2CF74-5787-4C81-B419-50841F4F6357}" type="datetimeFigureOut">
              <a:rPr lang="en-US" smtClean="0"/>
              <a:pPr/>
              <a:t>9/13/2010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B0413-2129-4D5F-A4D1-E9D7512976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2CF74-5787-4C81-B419-50841F4F6357}" type="datetimeFigureOut">
              <a:rPr lang="en-US" smtClean="0"/>
              <a:pPr/>
              <a:t>9/13/2010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B0413-2129-4D5F-A4D1-E9D7512976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2CF74-5787-4C81-B419-50841F4F6357}" type="datetimeFigureOut">
              <a:rPr lang="en-US" smtClean="0"/>
              <a:pPr/>
              <a:t>9/13/2010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B0413-2129-4D5F-A4D1-E9D7512976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2CF74-5787-4C81-B419-50841F4F6357}" type="datetimeFigureOut">
              <a:rPr lang="en-US" smtClean="0"/>
              <a:pPr/>
              <a:t>9/13/2010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B0413-2129-4D5F-A4D1-E9D7512976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2CF74-5787-4C81-B419-50841F4F6357}" type="datetimeFigureOut">
              <a:rPr lang="en-US" smtClean="0"/>
              <a:pPr/>
              <a:t>9/13/2010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B0413-2129-4D5F-A4D1-E9D7512976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2CF74-5787-4C81-B419-50841F4F6357}" type="datetimeFigureOut">
              <a:rPr lang="en-US" smtClean="0"/>
              <a:pPr/>
              <a:t>9/13/2010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B0413-2129-4D5F-A4D1-E9D7512976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2CF74-5787-4C81-B419-50841F4F6357}" type="datetimeFigureOut">
              <a:rPr lang="en-US" smtClean="0"/>
              <a:pPr/>
              <a:t>9/13/2010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B0413-2129-4D5F-A4D1-E9D7512976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2CF74-5787-4C81-B419-50841F4F6357}" type="datetimeFigureOut">
              <a:rPr lang="en-US" smtClean="0"/>
              <a:pPr/>
              <a:t>9/13/2010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B0413-2129-4D5F-A4D1-E9D7512976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22CF74-5787-4C81-B419-50841F4F6357}" type="datetimeFigureOut">
              <a:rPr lang="en-US" smtClean="0"/>
              <a:pPr/>
              <a:t>9/13/2010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BB0413-2129-4D5F-A4D1-E9D75129760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2800" dirty="0" smtClean="0"/>
              <a:t>Global Macro Outlook</a:t>
            </a:r>
            <a:endParaRPr lang="en-US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 smtClean="0"/>
          </a:p>
          <a:p>
            <a:r>
              <a:rPr lang="en-GB" dirty="0" smtClean="0"/>
              <a:t>Neil MacKinnon-VTB Capital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Current Global Situation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GB" dirty="0" smtClean="0"/>
              <a:t>Global GDP growth forecast to be 4.2% in 2010</a:t>
            </a:r>
          </a:p>
          <a:p>
            <a:r>
              <a:rPr lang="en-GB" dirty="0" smtClean="0"/>
              <a:t>…but recovery is not synchronised as de-leveraging continues  in advanced economies and govt debt worries mount</a:t>
            </a:r>
          </a:p>
          <a:p>
            <a:r>
              <a:rPr lang="en-GB" dirty="0" smtClean="0"/>
              <a:t>…EM, Asia and China outperform and lead the way and underpin rise in commodity prices</a:t>
            </a:r>
          </a:p>
          <a:p>
            <a:r>
              <a:rPr lang="en-GB" dirty="0" smtClean="0"/>
              <a:t>US economy……”pause for </a:t>
            </a:r>
            <a:r>
              <a:rPr lang="en-GB" dirty="0" err="1" smtClean="0"/>
              <a:t>breath”or</a:t>
            </a:r>
            <a:r>
              <a:rPr lang="en-GB" dirty="0" smtClean="0"/>
              <a:t> “double dip”</a:t>
            </a:r>
          </a:p>
          <a:p>
            <a:r>
              <a:rPr lang="en-GB" dirty="0" smtClean="0"/>
              <a:t>… Fed on hold but QE2 in prospect </a:t>
            </a:r>
          </a:p>
          <a:p>
            <a:pPr>
              <a:buNone/>
            </a:pPr>
            <a:endParaRPr lang="en-GB" dirty="0" smtClean="0"/>
          </a:p>
          <a:p>
            <a:pPr>
              <a:buNone/>
            </a:pPr>
            <a:endParaRPr lang="en-GB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US Economy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GDP ex inventories running just below 1% rate</a:t>
            </a:r>
          </a:p>
          <a:p>
            <a:pPr>
              <a:buNone/>
            </a:pPr>
            <a:endParaRPr lang="en-GB" dirty="0" smtClean="0"/>
          </a:p>
          <a:p>
            <a:r>
              <a:rPr lang="en-GB" dirty="0" smtClean="0"/>
              <a:t>Fiscal impact peaked in Q2…fades from now on</a:t>
            </a:r>
          </a:p>
          <a:p>
            <a:r>
              <a:rPr lang="en-GB" dirty="0" smtClean="0"/>
              <a:t>Jobs market is stalling</a:t>
            </a:r>
          </a:p>
          <a:p>
            <a:r>
              <a:rPr lang="en-GB" dirty="0" smtClean="0"/>
              <a:t>Consumers saving more and repaying debt</a:t>
            </a:r>
          </a:p>
          <a:p>
            <a:r>
              <a:rPr lang="en-GB" dirty="0" smtClean="0"/>
              <a:t>Housing market yet to bottom out</a:t>
            </a:r>
          </a:p>
          <a:p>
            <a:r>
              <a:rPr lang="en-GB" dirty="0" smtClean="0"/>
              <a:t>Core CPI inflation edging lower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China/Japan/Asia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China remains major global growth driver …</a:t>
            </a:r>
          </a:p>
          <a:p>
            <a:r>
              <a:rPr lang="en-GB" dirty="0" smtClean="0"/>
              <a:t>…monthly Chinese activity data (IP, exports, retail sales) still buoyant</a:t>
            </a:r>
          </a:p>
          <a:p>
            <a:r>
              <a:rPr lang="en-GB" dirty="0" smtClean="0"/>
              <a:t>PBOC  -</a:t>
            </a:r>
            <a:r>
              <a:rPr lang="en-GB" dirty="0" err="1" smtClean="0"/>
              <a:t>accomodative</a:t>
            </a:r>
            <a:r>
              <a:rPr lang="en-GB" dirty="0" smtClean="0"/>
              <a:t>, gradual RMB rise</a:t>
            </a:r>
          </a:p>
          <a:p>
            <a:r>
              <a:rPr lang="en-GB" dirty="0" smtClean="0"/>
              <a:t>IMF expects emerging Asia to grow 8.5% in 2010</a:t>
            </a:r>
          </a:p>
          <a:p>
            <a:r>
              <a:rPr lang="en-GB" dirty="0" smtClean="0"/>
              <a:t>Net portfolio capital inflows holding up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Fiscal Challenge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pPr>
              <a:buNone/>
            </a:pPr>
            <a:endParaRPr lang="en-GB" dirty="0" smtClean="0"/>
          </a:p>
          <a:p>
            <a:r>
              <a:rPr lang="en-GB" sz="7000" dirty="0" smtClean="0"/>
              <a:t>40% of global GDP in economies with budget deficits in excess of 10%</a:t>
            </a:r>
          </a:p>
          <a:p>
            <a:pPr>
              <a:buNone/>
            </a:pPr>
            <a:endParaRPr lang="en-GB" dirty="0" smtClean="0"/>
          </a:p>
          <a:p>
            <a:r>
              <a:rPr lang="en-GB" sz="5100" dirty="0" smtClean="0"/>
              <a:t>US budget deficit about $1.4 trillion, 10.0% GDP</a:t>
            </a:r>
          </a:p>
          <a:p>
            <a:r>
              <a:rPr lang="en-GB" sz="5100" dirty="0" smtClean="0"/>
              <a:t>This is largest as % of GDP since WW2</a:t>
            </a:r>
          </a:p>
          <a:p>
            <a:r>
              <a:rPr lang="en-GB" sz="5100" dirty="0" smtClean="0"/>
              <a:t>UK and some Euro countries in same position …economies with debt/ GDP ratio above 90% face solvency and funding risks</a:t>
            </a:r>
          </a:p>
          <a:p>
            <a:endParaRPr lang="en-GB" dirty="0" smtClean="0"/>
          </a:p>
          <a:p>
            <a:r>
              <a:rPr lang="en-GB" sz="7400" dirty="0" err="1" smtClean="0"/>
              <a:t>Eurozone</a:t>
            </a:r>
            <a:r>
              <a:rPr lang="en-GB" sz="7400" dirty="0" smtClean="0"/>
              <a:t> debt crisis rumbles on threatens long-term viability of monetary union…Greece is Europe’s “Argentina”….default looms/debt restructuring/financial repression</a:t>
            </a:r>
          </a:p>
          <a:p>
            <a:pPr>
              <a:buNone/>
            </a:pPr>
            <a:endParaRPr lang="en-GB" dirty="0" smtClean="0"/>
          </a:p>
          <a:p>
            <a:pPr>
              <a:buNone/>
            </a:pPr>
            <a:endParaRPr lang="en-GB" sz="5100" dirty="0" smtClean="0"/>
          </a:p>
          <a:p>
            <a:r>
              <a:rPr lang="en-GB" sz="7400" dirty="0" smtClean="0"/>
              <a:t>…risk of sovereign debt crisis remains a key threat for financial markets</a:t>
            </a:r>
          </a:p>
          <a:p>
            <a:pPr>
              <a:buNone/>
            </a:pPr>
            <a:r>
              <a:rPr lang="en-GB" dirty="0"/>
              <a:t> </a:t>
            </a:r>
            <a:r>
              <a:rPr lang="en-GB" dirty="0" smtClean="0"/>
              <a:t> 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Russia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Macro drivers—generally positive:</a:t>
            </a:r>
          </a:p>
          <a:p>
            <a:r>
              <a:rPr lang="en-GB" dirty="0" smtClean="0"/>
              <a:t>4.3% growth after 7.9% drop in 2009. Inflation  at 8.5% in 2011 stymies rate cuts</a:t>
            </a:r>
          </a:p>
          <a:p>
            <a:r>
              <a:rPr lang="en-GB" dirty="0" smtClean="0"/>
              <a:t>-oil price holds up…look for range of $70-90</a:t>
            </a:r>
          </a:p>
          <a:p>
            <a:r>
              <a:rPr lang="en-GB" dirty="0" smtClean="0"/>
              <a:t>Metals&amp; mining v oil stocks, higher steel prices</a:t>
            </a:r>
          </a:p>
          <a:p>
            <a:r>
              <a:rPr lang="en-GB" dirty="0" smtClean="0"/>
              <a:t>Govt priority is stable macro and low inflation </a:t>
            </a:r>
          </a:p>
          <a:p>
            <a:r>
              <a:rPr lang="en-GB" dirty="0" smtClean="0"/>
              <a:t>Favourable fiscal risk indicators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Macro Risks To The Outlook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Main macro risks for 2010-2011 are:</a:t>
            </a:r>
          </a:p>
          <a:p>
            <a:r>
              <a:rPr lang="en-GB" dirty="0" smtClean="0"/>
              <a:t>“Hard landing” for China</a:t>
            </a:r>
          </a:p>
          <a:p>
            <a:r>
              <a:rPr lang="en-GB" dirty="0" smtClean="0"/>
              <a:t>Sovereign debt default and interest rate risk</a:t>
            </a:r>
          </a:p>
          <a:p>
            <a:r>
              <a:rPr lang="en-GB" dirty="0" err="1" smtClean="0"/>
              <a:t>Eurozone</a:t>
            </a:r>
            <a:r>
              <a:rPr lang="en-GB" dirty="0" smtClean="0"/>
              <a:t> bank and govt funding problems</a:t>
            </a:r>
          </a:p>
          <a:p>
            <a:r>
              <a:rPr lang="en-GB" dirty="0" smtClean="0"/>
              <a:t>General increase in protectionism/capital controls …avoid at all costs </a:t>
            </a:r>
            <a:r>
              <a:rPr lang="en-GB" dirty="0" smtClean="0"/>
              <a:t>!!</a:t>
            </a:r>
          </a:p>
          <a:p>
            <a:r>
              <a:rPr lang="en-GB" dirty="0" smtClean="0"/>
              <a:t>A USD collapse</a:t>
            </a:r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Investment Baseline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Inflation or </a:t>
            </a:r>
            <a:r>
              <a:rPr lang="en-GB" dirty="0" smtClean="0"/>
              <a:t>Deflation?</a:t>
            </a:r>
            <a:endParaRPr lang="en-GB" dirty="0" smtClean="0"/>
          </a:p>
          <a:p>
            <a:r>
              <a:rPr lang="en-GB" dirty="0" smtClean="0"/>
              <a:t>FM’s know the “disaster story” so neutral</a:t>
            </a:r>
          </a:p>
          <a:p>
            <a:r>
              <a:rPr lang="en-GB" dirty="0" smtClean="0"/>
              <a:t>Bonds pricing in Japan lost decade</a:t>
            </a:r>
          </a:p>
          <a:p>
            <a:r>
              <a:rPr lang="en-GB" dirty="0" smtClean="0"/>
              <a:t>Extremes of positioning and sentiment favoured equities up and bond prices down</a:t>
            </a:r>
          </a:p>
          <a:p>
            <a:r>
              <a:rPr lang="en-GB" dirty="0" smtClean="0"/>
              <a:t>Very technically driven but high </a:t>
            </a:r>
            <a:r>
              <a:rPr lang="en-GB" dirty="0" err="1" smtClean="0"/>
              <a:t>corp</a:t>
            </a:r>
            <a:r>
              <a:rPr lang="en-GB" dirty="0" smtClean="0"/>
              <a:t> cash and good financing conditions= M&amp;A boom</a:t>
            </a:r>
          </a:p>
          <a:p>
            <a:r>
              <a:rPr lang="en-GB" dirty="0" err="1" smtClean="0"/>
              <a:t>Reflation</a:t>
            </a:r>
            <a:r>
              <a:rPr lang="en-GB" dirty="0" smtClean="0"/>
              <a:t>, QE2, EM “bubbles”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Conclusions/Summary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Base case: global macro picture is improving…China leads the way</a:t>
            </a:r>
          </a:p>
          <a:p>
            <a:r>
              <a:rPr lang="en-GB" dirty="0" smtClean="0"/>
              <a:t>Inflation remains subdued in G7 but picking up in EM …deflation in </a:t>
            </a:r>
            <a:r>
              <a:rPr lang="en-GB" dirty="0" err="1" smtClean="0"/>
              <a:t>eurozone</a:t>
            </a:r>
            <a:r>
              <a:rPr lang="en-GB" dirty="0" smtClean="0"/>
              <a:t>?</a:t>
            </a:r>
          </a:p>
          <a:p>
            <a:r>
              <a:rPr lang="en-GB" dirty="0" smtClean="0"/>
              <a:t>Fiscal/debt positions are major problem especially in </a:t>
            </a:r>
            <a:r>
              <a:rPr lang="en-GB" dirty="0" err="1" smtClean="0"/>
              <a:t>eurozone</a:t>
            </a:r>
            <a:r>
              <a:rPr lang="en-GB" dirty="0" smtClean="0"/>
              <a:t>…euro under pressure</a:t>
            </a:r>
          </a:p>
          <a:p>
            <a:r>
              <a:rPr lang="en-GB" dirty="0" smtClean="0"/>
              <a:t>Asia/BRIC’s to outperform US and </a:t>
            </a:r>
            <a:r>
              <a:rPr lang="en-GB" dirty="0" err="1" smtClean="0"/>
              <a:t>eurozone</a:t>
            </a:r>
            <a:endParaRPr lang="en-GB" dirty="0" smtClean="0"/>
          </a:p>
          <a:p>
            <a:r>
              <a:rPr lang="en-GB" dirty="0" err="1" smtClean="0"/>
              <a:t>Reflation</a:t>
            </a:r>
            <a:r>
              <a:rPr lang="en-GB" dirty="0" smtClean="0"/>
              <a:t> to favour </a:t>
            </a:r>
            <a:r>
              <a:rPr lang="en-GB" smtClean="0"/>
              <a:t>equities over bonds?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</TotalTime>
  <Words>460</Words>
  <Application>Microsoft Office PowerPoint</Application>
  <PresentationFormat>On-screen Show (4:3)</PresentationFormat>
  <Paragraphs>67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Global Macro Outlook</vt:lpstr>
      <vt:lpstr>The Current Global Situation</vt:lpstr>
      <vt:lpstr>The US Economy</vt:lpstr>
      <vt:lpstr>China/Japan/Asia</vt:lpstr>
      <vt:lpstr>The Fiscal Challenge</vt:lpstr>
      <vt:lpstr>Russia</vt:lpstr>
      <vt:lpstr>Macro Risks To The Outlook</vt:lpstr>
      <vt:lpstr>Investment Baseline</vt:lpstr>
      <vt:lpstr>Conclusions/Summary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Global Macro Outlook</dc:title>
  <dc:creator>mackinnn</dc:creator>
  <cp:lastModifiedBy>mackinnn</cp:lastModifiedBy>
  <cp:revision>37</cp:revision>
  <dcterms:created xsi:type="dcterms:W3CDTF">2009-10-12T12:55:10Z</dcterms:created>
  <dcterms:modified xsi:type="dcterms:W3CDTF">2010-09-13T08:50:48Z</dcterms:modified>
</cp:coreProperties>
</file>