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harts/chart8.xml" ContentType="application/vnd.openxmlformats-officedocument.drawingml.chart+xml"/>
  <Override PartName="/ppt/charts/chart9.xml" ContentType="application/vnd.openxmlformats-officedocument.drawingml.chart+xml"/>
  <Override PartName="/ppt/charts/chart11.xml" ContentType="application/vnd.openxmlformats-officedocument.drawingml.chart+xml"/>
  <Override PartName="/ppt/charts/chart12.xml" ContentType="application/vnd.openxmlformats-officedocument.drawingml.chart+xml"/>
  <Override PartName="/ppt/slideLayouts/slideLayout10.xml" ContentType="application/vnd.openxmlformats-officedocument.presentationml.slideLayout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charts/chart10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317" r:id="rId3"/>
    <p:sldId id="318" r:id="rId4"/>
    <p:sldId id="316" r:id="rId5"/>
    <p:sldId id="319" r:id="rId6"/>
    <p:sldId id="303" r:id="rId7"/>
    <p:sldId id="304" r:id="rId8"/>
    <p:sldId id="311" r:id="rId9"/>
    <p:sldId id="300" r:id="rId10"/>
    <p:sldId id="305" r:id="rId11"/>
    <p:sldId id="306" r:id="rId12"/>
    <p:sldId id="310" r:id="rId13"/>
    <p:sldId id="308" r:id="rId14"/>
  </p:sldIdLst>
  <p:sldSz cx="9144000" cy="6858000" type="screen4x3"/>
  <p:notesSz cx="6797675" cy="9926638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BC7BD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69CF1AB2-1976-4502-BF36-3FF5EA218861}" styleName="Средний стиль 4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0126" autoAdjust="0"/>
    <p:restoredTop sz="94718" autoAdjust="0"/>
  </p:normalViewPr>
  <p:slideViewPr>
    <p:cSldViewPr>
      <p:cViewPr>
        <p:scale>
          <a:sx n="75" d="100"/>
          <a:sy n="75" d="100"/>
        </p:scale>
        <p:origin x="-1224" y="-82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E:\ANALYTICS\REPORTS\CBONDS\CBONDS%20LONDON.xlsx" TargetMode="External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oleObject" Target="file:///E:\ANALYTICS\REPORTS\CBONDS\CBONDS%20LONDON.xlsx" TargetMode="External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oleObject" Target="file:///E:\ANALYTICS\REPORTS\CBONDS\CBONDS%20LONDON.xlsx" TargetMode="External"/></Relationships>
</file>

<file path=ppt/charts/_rels/chart12.xml.rels><?xml version="1.0" encoding="UTF-8" standalone="yes"?>
<Relationships xmlns="http://schemas.openxmlformats.org/package/2006/relationships"><Relationship Id="rId1" Type="http://schemas.openxmlformats.org/officeDocument/2006/relationships/oleObject" Target="file:///E:\ANALYTICS\REPORTS\CBONDS\CBONDS%20LONDON.xlsx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E:\ANALYTICS\REPORTS\050909%20Issyk%20kul\&#1044;&#1083;&#1103;%20&#1087;&#1088;&#1077;&#1079;&#1099;.xlsx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file:///\\sr\shared\123\J.P.%20&amp;%20Merril%20Lynch.xlsx" TargetMode="Externa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oleObject" Target="file:///C:\Documents%20and%20Settings\d_orazayev\Local%20Settings\Temp\&#1043;&#1062;&#1041;.&#1047;&#1072;&#1087;&#1088;&#1086;&#1089;.xlsx" TargetMode="External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oleObject" Target="file:///C:\Documents%20and%20Settings\d_orazayev\&#1056;&#1072;&#1073;&#1086;&#1095;&#1080;&#1081;%20&#1089;&#1090;&#1086;&#1083;\&#1041;&#1083;&#1091;&#1084;&#1073;&#1077;&#1088;&#1075;\prime.xlsx" TargetMode="External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oleObject" Target="file:///E:\ANALYTICS\REPORTS\CBONDS\CBONDS%20LONDON.xlsx" TargetMode="External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oleObject" Target="file:///E:\ANALYTICS\REPORTS\CBONDS\CBONDS%20LONDON.xlsx" TargetMode="External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oleObject" Target="file:///E:\ANALYTICS\REPORTS\CBONDS\CBONDS%20LONDON.xlsx" TargetMode="External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oleObject" Target="file:///E:\ANALYTICS\REPORTS\CBONDS\CBONDS%20LONDON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GB"/>
  <c:chart>
    <c:title>
      <c:tx>
        <c:rich>
          <a:bodyPr/>
          <a:lstStyle/>
          <a:p>
            <a:pPr>
              <a:defRPr lang="ru-RU"/>
            </a:pPr>
            <a:r>
              <a:rPr lang="ru-RU" dirty="0"/>
              <a:t>Капитализация рынка </a:t>
            </a:r>
            <a:r>
              <a:rPr lang="ru-RU" dirty="0" smtClean="0"/>
              <a:t>облигаций,</a:t>
            </a:r>
            <a:r>
              <a:rPr lang="ru-RU" baseline="0" dirty="0" smtClean="0"/>
              <a:t> млн. </a:t>
            </a:r>
            <a:r>
              <a:rPr lang="en-US" baseline="0" dirty="0" smtClean="0"/>
              <a:t>USD</a:t>
            </a:r>
            <a:endParaRPr lang="ru-RU" dirty="0"/>
          </a:p>
        </c:rich>
      </c:tx>
    </c:title>
    <c:plotArea>
      <c:layout/>
      <c:lineChart>
        <c:grouping val="stacked"/>
        <c:ser>
          <c:idx val="0"/>
          <c:order val="0"/>
          <c:spPr>
            <a:ln w="41275"/>
          </c:spPr>
          <c:marker>
            <c:symbol val="none"/>
          </c:marker>
          <c:cat>
            <c:numRef>
              <c:f>'Капитализация рынка облигаций'!$A$2:$A$44</c:f>
              <c:numCache>
                <c:formatCode>dd/mm/yyyy</c:formatCode>
                <c:ptCount val="43"/>
                <c:pt idx="0">
                  <c:v>39085</c:v>
                </c:pt>
                <c:pt idx="1">
                  <c:v>39114</c:v>
                </c:pt>
                <c:pt idx="2">
                  <c:v>39142</c:v>
                </c:pt>
                <c:pt idx="3">
                  <c:v>39174</c:v>
                </c:pt>
                <c:pt idx="4">
                  <c:v>39204</c:v>
                </c:pt>
                <c:pt idx="5">
                  <c:v>39234</c:v>
                </c:pt>
                <c:pt idx="6">
                  <c:v>39265</c:v>
                </c:pt>
                <c:pt idx="7">
                  <c:v>39295</c:v>
                </c:pt>
                <c:pt idx="8">
                  <c:v>39327</c:v>
                </c:pt>
                <c:pt idx="9">
                  <c:v>39356</c:v>
                </c:pt>
                <c:pt idx="10">
                  <c:v>39387</c:v>
                </c:pt>
                <c:pt idx="11">
                  <c:v>39419</c:v>
                </c:pt>
                <c:pt idx="12">
                  <c:v>39085</c:v>
                </c:pt>
                <c:pt idx="13">
                  <c:v>39479</c:v>
                </c:pt>
                <c:pt idx="14">
                  <c:v>39510</c:v>
                </c:pt>
                <c:pt idx="15">
                  <c:v>39539</c:v>
                </c:pt>
                <c:pt idx="16">
                  <c:v>39572</c:v>
                </c:pt>
                <c:pt idx="17">
                  <c:v>39601</c:v>
                </c:pt>
                <c:pt idx="18">
                  <c:v>39630</c:v>
                </c:pt>
                <c:pt idx="19">
                  <c:v>39661</c:v>
                </c:pt>
                <c:pt idx="20">
                  <c:v>39693</c:v>
                </c:pt>
                <c:pt idx="21">
                  <c:v>39722</c:v>
                </c:pt>
                <c:pt idx="22">
                  <c:v>39755</c:v>
                </c:pt>
                <c:pt idx="23">
                  <c:v>39783</c:v>
                </c:pt>
                <c:pt idx="24">
                  <c:v>39818</c:v>
                </c:pt>
                <c:pt idx="25">
                  <c:v>39846</c:v>
                </c:pt>
                <c:pt idx="26">
                  <c:v>39874</c:v>
                </c:pt>
                <c:pt idx="27">
                  <c:v>39904</c:v>
                </c:pt>
                <c:pt idx="28">
                  <c:v>39937</c:v>
                </c:pt>
                <c:pt idx="29">
                  <c:v>39965</c:v>
                </c:pt>
                <c:pt idx="30">
                  <c:v>39995</c:v>
                </c:pt>
                <c:pt idx="31">
                  <c:v>40028</c:v>
                </c:pt>
                <c:pt idx="32">
                  <c:v>40057</c:v>
                </c:pt>
                <c:pt idx="33">
                  <c:v>40087</c:v>
                </c:pt>
                <c:pt idx="34">
                  <c:v>40119</c:v>
                </c:pt>
                <c:pt idx="35">
                  <c:v>40148</c:v>
                </c:pt>
                <c:pt idx="36">
                  <c:v>40183</c:v>
                </c:pt>
                <c:pt idx="37">
                  <c:v>40210</c:v>
                </c:pt>
                <c:pt idx="38">
                  <c:v>40238</c:v>
                </c:pt>
                <c:pt idx="39">
                  <c:v>40269</c:v>
                </c:pt>
                <c:pt idx="40">
                  <c:v>40302</c:v>
                </c:pt>
                <c:pt idx="41">
                  <c:v>40330</c:v>
                </c:pt>
                <c:pt idx="42">
                  <c:v>40427</c:v>
                </c:pt>
              </c:numCache>
            </c:numRef>
          </c:cat>
          <c:val>
            <c:numRef>
              <c:f>'Капитализация рынка облигаций'!$B$2:$B$44</c:f>
              <c:numCache>
                <c:formatCode>General</c:formatCode>
                <c:ptCount val="43"/>
                <c:pt idx="0">
                  <c:v>12927.738048297915</c:v>
                </c:pt>
                <c:pt idx="1">
                  <c:v>12834.439727006013</c:v>
                </c:pt>
                <c:pt idx="2">
                  <c:v>12763.0387790734</c:v>
                </c:pt>
                <c:pt idx="3">
                  <c:v>13168.00925197061</c:v>
                </c:pt>
                <c:pt idx="4">
                  <c:v>13733.3865622987</c:v>
                </c:pt>
                <c:pt idx="5">
                  <c:v>13233.027352194013</c:v>
                </c:pt>
                <c:pt idx="6">
                  <c:v>13458.3418622809</c:v>
                </c:pt>
                <c:pt idx="7">
                  <c:v>13568.933465440099</c:v>
                </c:pt>
                <c:pt idx="8">
                  <c:v>13668.691614335004</c:v>
                </c:pt>
                <c:pt idx="9">
                  <c:v>14863.3059611395</c:v>
                </c:pt>
                <c:pt idx="10">
                  <c:v>14760.160735564386</c:v>
                </c:pt>
                <c:pt idx="11">
                  <c:v>14701.935326699186</c:v>
                </c:pt>
                <c:pt idx="12">
                  <c:v>12927.738048297915</c:v>
                </c:pt>
                <c:pt idx="13">
                  <c:v>11998.299674697288</c:v>
                </c:pt>
                <c:pt idx="14">
                  <c:v>11806.543013295804</c:v>
                </c:pt>
                <c:pt idx="15">
                  <c:v>11982.915850314999</c:v>
                </c:pt>
                <c:pt idx="16">
                  <c:v>12199.326764941387</c:v>
                </c:pt>
                <c:pt idx="17">
                  <c:v>12156.983948991599</c:v>
                </c:pt>
                <c:pt idx="18">
                  <c:v>11959.298832530099</c:v>
                </c:pt>
                <c:pt idx="19">
                  <c:v>12189.750303484379</c:v>
                </c:pt>
                <c:pt idx="20">
                  <c:v>12355.044416487704</c:v>
                </c:pt>
                <c:pt idx="21">
                  <c:v>12480.8815318506</c:v>
                </c:pt>
                <c:pt idx="22">
                  <c:v>12402.019181936204</c:v>
                </c:pt>
                <c:pt idx="23">
                  <c:v>12391.5467298694</c:v>
                </c:pt>
                <c:pt idx="24">
                  <c:v>12586.897190126991</c:v>
                </c:pt>
                <c:pt idx="25">
                  <c:v>12631.459252136818</c:v>
                </c:pt>
                <c:pt idx="26">
                  <c:v>11381.473199256487</c:v>
                </c:pt>
                <c:pt idx="27">
                  <c:v>11509.219276919715</c:v>
                </c:pt>
                <c:pt idx="28">
                  <c:v>11465.9538166169</c:v>
                </c:pt>
                <c:pt idx="29">
                  <c:v>11606.126052636313</c:v>
                </c:pt>
                <c:pt idx="30">
                  <c:v>11645.373841538712</c:v>
                </c:pt>
                <c:pt idx="31">
                  <c:v>11668.6143137406</c:v>
                </c:pt>
                <c:pt idx="32">
                  <c:v>12312.9096968915</c:v>
                </c:pt>
                <c:pt idx="33">
                  <c:v>12274.821882557802</c:v>
                </c:pt>
                <c:pt idx="34">
                  <c:v>20091.847676142297</c:v>
                </c:pt>
                <c:pt idx="35">
                  <c:v>20056.630883545098</c:v>
                </c:pt>
                <c:pt idx="36">
                  <c:v>21060.374532188402</c:v>
                </c:pt>
                <c:pt idx="37">
                  <c:v>26660.851920311896</c:v>
                </c:pt>
                <c:pt idx="38">
                  <c:v>27068.918496283321</c:v>
                </c:pt>
                <c:pt idx="39">
                  <c:v>27078.434700185</c:v>
                </c:pt>
                <c:pt idx="40">
                  <c:v>27502.098326804298</c:v>
                </c:pt>
                <c:pt idx="41">
                  <c:v>26721.444996906299</c:v>
                </c:pt>
                <c:pt idx="42">
                  <c:v>20341.3</c:v>
                </c:pt>
              </c:numCache>
            </c:numRef>
          </c:val>
          <c:smooth val="1"/>
        </c:ser>
        <c:marker val="1"/>
        <c:axId val="50638848"/>
        <c:axId val="50640384"/>
      </c:lineChart>
      <c:dateAx>
        <c:axId val="50638848"/>
        <c:scaling>
          <c:orientation val="minMax"/>
        </c:scaling>
        <c:axPos val="b"/>
        <c:numFmt formatCode="dd/mm/yyyy" sourceLinked="1"/>
        <c:tickLblPos val="nextTo"/>
        <c:txPr>
          <a:bodyPr/>
          <a:lstStyle/>
          <a:p>
            <a:pPr>
              <a:defRPr lang="ru-RU"/>
            </a:pPr>
            <a:endParaRPr lang="en-US"/>
          </a:p>
        </c:txPr>
        <c:crossAx val="50640384"/>
        <c:crosses val="autoZero"/>
        <c:auto val="1"/>
        <c:lblOffset val="100"/>
        <c:majorUnit val="6"/>
        <c:majorTimeUnit val="months"/>
      </c:dateAx>
      <c:valAx>
        <c:axId val="50640384"/>
        <c:scaling>
          <c:orientation val="minMax"/>
          <c:min val="10000"/>
        </c:scaling>
        <c:axPos val="l"/>
        <c:majorGridlines>
          <c:spPr>
            <a:ln>
              <a:prstDash val="lgDash"/>
            </a:ln>
          </c:spPr>
        </c:majorGridlines>
        <c:numFmt formatCode="General" sourceLinked="1"/>
        <c:tickLblPos val="nextTo"/>
        <c:txPr>
          <a:bodyPr/>
          <a:lstStyle/>
          <a:p>
            <a:pPr>
              <a:defRPr lang="ru-RU"/>
            </a:pPr>
            <a:endParaRPr lang="en-US"/>
          </a:p>
        </c:txPr>
        <c:crossAx val="50638848"/>
        <c:crosses val="autoZero"/>
        <c:crossBetween val="between"/>
      </c:valAx>
    </c:plotArea>
    <c:plotVisOnly val="1"/>
  </c:chart>
  <c:spPr>
    <a:ln>
      <a:noFill/>
    </a:ln>
  </c:spPr>
  <c:externalData r:id="rId1"/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GB"/>
  <c:chart>
    <c:title>
      <c:tx>
        <c:rich>
          <a:bodyPr/>
          <a:lstStyle/>
          <a:p>
            <a:pPr>
              <a:defRPr lang="ru-RU" sz="1600"/>
            </a:pPr>
            <a:r>
              <a:rPr lang="ru-RU" sz="1600"/>
              <a:t>Динамика владения корпоративными облигациями</a:t>
            </a:r>
          </a:p>
        </c:rich>
      </c:tx>
    </c:title>
    <c:plotArea>
      <c:layout>
        <c:manualLayout>
          <c:layoutTarget val="inner"/>
          <c:xMode val="edge"/>
          <c:yMode val="edge"/>
          <c:x val="0.17933552055993021"/>
          <c:y val="0.19954870224555263"/>
          <c:w val="0.74065069991251165"/>
          <c:h val="0.51736475648877334"/>
        </c:manualLayout>
      </c:layout>
      <c:areaChart>
        <c:grouping val="stacked"/>
        <c:ser>
          <c:idx val="0"/>
          <c:order val="0"/>
          <c:tx>
            <c:strRef>
              <c:f>'Активы инвесторов в бондах'!$A$3</c:f>
              <c:strCache>
                <c:ptCount val="1"/>
                <c:pt idx="0">
                  <c:v>Пенсинные активы</c:v>
                </c:pt>
              </c:strCache>
            </c:strRef>
          </c:tx>
          <c:cat>
            <c:numRef>
              <c:f>'Активы инвесторов в бондах'!$B$2:$E$2</c:f>
              <c:numCache>
                <c:formatCode>dd/mm/yyyy</c:formatCode>
                <c:ptCount val="4"/>
                <c:pt idx="0">
                  <c:v>39448</c:v>
                </c:pt>
                <c:pt idx="1">
                  <c:v>39814</c:v>
                </c:pt>
                <c:pt idx="2">
                  <c:v>40179</c:v>
                </c:pt>
                <c:pt idx="3">
                  <c:v>40360</c:v>
                </c:pt>
              </c:numCache>
            </c:numRef>
          </c:cat>
          <c:val>
            <c:numRef>
              <c:f>'Активы инвесторов в бондах'!$B$3:$E$3</c:f>
              <c:numCache>
                <c:formatCode>_-* #,##0.00_р_._-;\-* #,##0.00_р_._-;_-* "-"??_р_._-;_-@_-</c:formatCode>
                <c:ptCount val="4"/>
                <c:pt idx="0">
                  <c:v>2467.5551034248901</c:v>
                </c:pt>
                <c:pt idx="1">
                  <c:v>3411.2377076975272</c:v>
                </c:pt>
                <c:pt idx="2">
                  <c:v>3268.1993896235999</c:v>
                </c:pt>
                <c:pt idx="3">
                  <c:v>3288.4910139030239</c:v>
                </c:pt>
              </c:numCache>
            </c:numRef>
          </c:val>
        </c:ser>
        <c:ser>
          <c:idx val="1"/>
          <c:order val="1"/>
          <c:tx>
            <c:strRef>
              <c:f>'Активы инвесторов в бондах'!$A$4</c:f>
              <c:strCache>
                <c:ptCount val="1"/>
                <c:pt idx="0">
                  <c:v>Пенс фонды</c:v>
                </c:pt>
              </c:strCache>
            </c:strRef>
          </c:tx>
          <c:cat>
            <c:numRef>
              <c:f>'Активы инвесторов в бондах'!$B$2:$E$2</c:f>
              <c:numCache>
                <c:formatCode>dd/mm/yyyy</c:formatCode>
                <c:ptCount val="4"/>
                <c:pt idx="0">
                  <c:v>39448</c:v>
                </c:pt>
                <c:pt idx="1">
                  <c:v>39814</c:v>
                </c:pt>
                <c:pt idx="2">
                  <c:v>40179</c:v>
                </c:pt>
                <c:pt idx="3">
                  <c:v>40360</c:v>
                </c:pt>
              </c:numCache>
            </c:numRef>
          </c:cat>
          <c:val>
            <c:numRef>
              <c:f>'Активы инвесторов в бондах'!$B$4:$E$4</c:f>
              <c:numCache>
                <c:formatCode>_-* #,##0.00_р_._-;\-* #,##0.00_р_._-;_-* "-"??_р_._-;_-@_-</c:formatCode>
                <c:ptCount val="4"/>
                <c:pt idx="0">
                  <c:v>34.662597490674813</c:v>
                </c:pt>
                <c:pt idx="1">
                  <c:v>70.451000339098002</c:v>
                </c:pt>
                <c:pt idx="2">
                  <c:v>44.767717870464566</c:v>
                </c:pt>
                <c:pt idx="3">
                  <c:v>51.583587656832755</c:v>
                </c:pt>
              </c:numCache>
            </c:numRef>
          </c:val>
        </c:ser>
        <c:ser>
          <c:idx val="2"/>
          <c:order val="2"/>
          <c:tx>
            <c:strRef>
              <c:f>'Активы инвесторов в бондах'!$A$5</c:f>
              <c:strCache>
                <c:ptCount val="1"/>
                <c:pt idx="0">
                  <c:v>Банки</c:v>
                </c:pt>
              </c:strCache>
            </c:strRef>
          </c:tx>
          <c:cat>
            <c:numRef>
              <c:f>'Активы инвесторов в бондах'!$B$2:$E$2</c:f>
              <c:numCache>
                <c:formatCode>dd/mm/yyyy</c:formatCode>
                <c:ptCount val="4"/>
                <c:pt idx="0">
                  <c:v>39448</c:v>
                </c:pt>
                <c:pt idx="1">
                  <c:v>39814</c:v>
                </c:pt>
                <c:pt idx="2">
                  <c:v>40179</c:v>
                </c:pt>
                <c:pt idx="3">
                  <c:v>40360</c:v>
                </c:pt>
              </c:numCache>
            </c:numRef>
          </c:cat>
          <c:val>
            <c:numRef>
              <c:f>'Активы инвесторов в бондах'!$B$5:$E$5</c:f>
              <c:numCache>
                <c:formatCode>_-* #,##0.00_р_._-;\-* #,##0.00_р_._-;_-* "-"??_р_._-;_-@_-</c:formatCode>
                <c:ptCount val="4"/>
                <c:pt idx="0">
                  <c:v>945.52051542895822</c:v>
                </c:pt>
                <c:pt idx="1">
                  <c:v>1090.5188199389625</c:v>
                </c:pt>
                <c:pt idx="2">
                  <c:v>6062.5771447948464</c:v>
                </c:pt>
                <c:pt idx="3">
                  <c:v>6109.1488640217112</c:v>
                </c:pt>
              </c:numCache>
            </c:numRef>
          </c:val>
        </c:ser>
        <c:ser>
          <c:idx val="3"/>
          <c:order val="3"/>
          <c:tx>
            <c:strRef>
              <c:f>'Активы инвесторов в бондах'!$A$6</c:f>
              <c:strCache>
                <c:ptCount val="1"/>
                <c:pt idx="0">
                  <c:v>Страховые компании</c:v>
                </c:pt>
              </c:strCache>
            </c:strRef>
          </c:tx>
          <c:cat>
            <c:numRef>
              <c:f>'Активы инвесторов в бондах'!$B$2:$E$2</c:f>
              <c:numCache>
                <c:formatCode>dd/mm/yyyy</c:formatCode>
                <c:ptCount val="4"/>
                <c:pt idx="0">
                  <c:v>39448</c:v>
                </c:pt>
                <c:pt idx="1">
                  <c:v>39814</c:v>
                </c:pt>
                <c:pt idx="2">
                  <c:v>40179</c:v>
                </c:pt>
                <c:pt idx="3">
                  <c:v>40360</c:v>
                </c:pt>
              </c:numCache>
            </c:numRef>
          </c:cat>
          <c:val>
            <c:numRef>
              <c:f>'Активы инвесторов в бондах'!$B$6:$E$6</c:f>
              <c:numCache>
                <c:formatCode>_-* #,##0.00_р_._-;\-* #,##0.00_р_._-;_-* "-"??_р_._-;_-@_-</c:formatCode>
                <c:ptCount val="4"/>
                <c:pt idx="0">
                  <c:v>381.60732451678535</c:v>
                </c:pt>
                <c:pt idx="1">
                  <c:v>410.72227873855525</c:v>
                </c:pt>
                <c:pt idx="2">
                  <c:v>364.76771787046459</c:v>
                </c:pt>
                <c:pt idx="3">
                  <c:v>417.49745676500453</c:v>
                </c:pt>
              </c:numCache>
            </c:numRef>
          </c:val>
        </c:ser>
        <c:ser>
          <c:idx val="4"/>
          <c:order val="4"/>
          <c:tx>
            <c:strRef>
              <c:f>'Активы инвесторов в бондах'!$A$7</c:f>
              <c:strCache>
                <c:ptCount val="1"/>
                <c:pt idx="0">
                  <c:v>Проф участники</c:v>
                </c:pt>
              </c:strCache>
            </c:strRef>
          </c:tx>
          <c:cat>
            <c:numRef>
              <c:f>'Активы инвесторов в бондах'!$B$2:$E$2</c:f>
              <c:numCache>
                <c:formatCode>dd/mm/yyyy</c:formatCode>
                <c:ptCount val="4"/>
                <c:pt idx="0">
                  <c:v>39448</c:v>
                </c:pt>
                <c:pt idx="1">
                  <c:v>39814</c:v>
                </c:pt>
                <c:pt idx="2">
                  <c:v>40179</c:v>
                </c:pt>
                <c:pt idx="3">
                  <c:v>40360</c:v>
                </c:pt>
              </c:numCache>
            </c:numRef>
          </c:cat>
          <c:val>
            <c:numRef>
              <c:f>'Активы инвесторов в бондах'!$B$7:$E$7</c:f>
              <c:numCache>
                <c:formatCode>_-* #,##0.00_р_._-;\-* #,##0.00_р_._-;_-* "-"??_р_._-;_-@_-</c:formatCode>
                <c:ptCount val="4"/>
                <c:pt idx="0">
                  <c:v>151.84130213631738</c:v>
                </c:pt>
                <c:pt idx="1">
                  <c:v>313.27229569345593</c:v>
                </c:pt>
                <c:pt idx="2">
                  <c:v>81.356391997287218</c:v>
                </c:pt>
                <c:pt idx="3">
                  <c:v>67.046456425907266</c:v>
                </c:pt>
              </c:numCache>
            </c:numRef>
          </c:val>
        </c:ser>
        <c:ser>
          <c:idx val="5"/>
          <c:order val="5"/>
          <c:tx>
            <c:strRef>
              <c:f>'Активы инвесторов в бондах'!$A$8</c:f>
              <c:strCache>
                <c:ptCount val="1"/>
                <c:pt idx="0">
                  <c:v>Пифы</c:v>
                </c:pt>
              </c:strCache>
            </c:strRef>
          </c:tx>
          <c:cat>
            <c:numRef>
              <c:f>'Активы инвесторов в бондах'!$B$2:$E$2</c:f>
              <c:numCache>
                <c:formatCode>dd/mm/yyyy</c:formatCode>
                <c:ptCount val="4"/>
                <c:pt idx="0">
                  <c:v>39448</c:v>
                </c:pt>
                <c:pt idx="1">
                  <c:v>39814</c:v>
                </c:pt>
                <c:pt idx="2">
                  <c:v>40179</c:v>
                </c:pt>
                <c:pt idx="3">
                  <c:v>40360</c:v>
                </c:pt>
              </c:numCache>
            </c:numRef>
          </c:cat>
          <c:val>
            <c:numRef>
              <c:f>'Активы инвесторов в бондах'!$B$8:$E$8</c:f>
              <c:numCache>
                <c:formatCode>_-* #,##0.00_р_._-;\-* #,##0.00_р_._-;_-* "-"??_р_._-;_-@_-</c:formatCode>
                <c:ptCount val="4"/>
                <c:pt idx="0">
                  <c:v>0</c:v>
                </c:pt>
                <c:pt idx="1">
                  <c:v>43.004408273991174</c:v>
                </c:pt>
                <c:pt idx="2">
                  <c:v>31.264835537470329</c:v>
                </c:pt>
                <c:pt idx="3">
                  <c:v>50.186503899626999</c:v>
                </c:pt>
              </c:numCache>
            </c:numRef>
          </c:val>
        </c:ser>
        <c:axId val="51621248"/>
        <c:axId val="51655808"/>
      </c:areaChart>
      <c:dateAx>
        <c:axId val="51621248"/>
        <c:scaling>
          <c:orientation val="minMax"/>
        </c:scaling>
        <c:axPos val="b"/>
        <c:numFmt formatCode="dd/mm/yyyy" sourceLinked="1"/>
        <c:tickLblPos val="nextTo"/>
        <c:txPr>
          <a:bodyPr/>
          <a:lstStyle/>
          <a:p>
            <a:pPr>
              <a:defRPr lang="ru-RU"/>
            </a:pPr>
            <a:endParaRPr lang="en-US"/>
          </a:p>
        </c:txPr>
        <c:crossAx val="51655808"/>
        <c:crosses val="autoZero"/>
        <c:auto val="1"/>
        <c:lblOffset val="100"/>
        <c:majorUnit val="8"/>
        <c:majorTimeUnit val="months"/>
      </c:dateAx>
      <c:valAx>
        <c:axId val="51655808"/>
        <c:scaling>
          <c:orientation val="minMax"/>
        </c:scaling>
        <c:axPos val="l"/>
        <c:majorGridlines>
          <c:spPr>
            <a:ln>
              <a:solidFill>
                <a:prstClr val="black">
                  <a:tint val="75000"/>
                  <a:shade val="95000"/>
                  <a:satMod val="105000"/>
                  <a:alpha val="0"/>
                </a:prstClr>
              </a:solidFill>
              <a:prstDash val="lgDash"/>
            </a:ln>
          </c:spPr>
        </c:majorGridlines>
        <c:numFmt formatCode="_-* #,##0.00_р_._-;\-* #,##0.00_р_._-;_-* &quot;-&quot;??_р_._-;_-@_-" sourceLinked="1"/>
        <c:tickLblPos val="nextTo"/>
        <c:txPr>
          <a:bodyPr/>
          <a:lstStyle/>
          <a:p>
            <a:pPr>
              <a:defRPr lang="ru-RU"/>
            </a:pPr>
            <a:endParaRPr lang="en-US"/>
          </a:p>
        </c:txPr>
        <c:crossAx val="51621248"/>
        <c:crosses val="autoZero"/>
        <c:crossBetween val="midCat"/>
      </c:valAx>
    </c:plotArea>
    <c:legend>
      <c:legendPos val="b"/>
      <c:txPr>
        <a:bodyPr/>
        <a:lstStyle/>
        <a:p>
          <a:pPr>
            <a:defRPr lang="ru-RU"/>
          </a:pPr>
          <a:endParaRPr lang="en-US"/>
        </a:p>
      </c:txPr>
    </c:legend>
    <c:plotVisOnly val="1"/>
  </c:chart>
  <c:spPr>
    <a:ln>
      <a:noFill/>
    </a:ln>
  </c:spPr>
  <c:externalData r:id="rId1"/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GB"/>
  <c:chart>
    <c:title>
      <c:tx>
        <c:rich>
          <a:bodyPr/>
          <a:lstStyle/>
          <a:p>
            <a:pPr>
              <a:defRPr lang="ru-RU" sz="1600"/>
            </a:pPr>
            <a:r>
              <a:rPr lang="ru-RU" sz="1600"/>
              <a:t>Динамика владения государственными облигациями</a:t>
            </a:r>
          </a:p>
        </c:rich>
      </c:tx>
    </c:title>
    <c:plotArea>
      <c:layout>
        <c:manualLayout>
          <c:layoutTarget val="inner"/>
          <c:xMode val="edge"/>
          <c:yMode val="edge"/>
          <c:x val="0.15544663167104164"/>
          <c:y val="0.2088079615048119"/>
          <c:w val="0.76453964743320602"/>
          <c:h val="0.50810549722951415"/>
        </c:manualLayout>
      </c:layout>
      <c:areaChart>
        <c:grouping val="stacked"/>
        <c:ser>
          <c:idx val="0"/>
          <c:order val="0"/>
          <c:tx>
            <c:strRef>
              <c:f>'Активы инвесторов в бондах'!$A$17</c:f>
              <c:strCache>
                <c:ptCount val="1"/>
                <c:pt idx="0">
                  <c:v>Пенсинные активы</c:v>
                </c:pt>
              </c:strCache>
            </c:strRef>
          </c:tx>
          <c:cat>
            <c:numRef>
              <c:f>'Активы инвесторов в бондах'!$B$2:$E$2</c:f>
              <c:numCache>
                <c:formatCode>dd/mm/yyyy</c:formatCode>
                <c:ptCount val="4"/>
                <c:pt idx="0">
                  <c:v>39448</c:v>
                </c:pt>
                <c:pt idx="1">
                  <c:v>39814</c:v>
                </c:pt>
                <c:pt idx="2">
                  <c:v>40179</c:v>
                </c:pt>
                <c:pt idx="3">
                  <c:v>40360</c:v>
                </c:pt>
              </c:numCache>
            </c:numRef>
          </c:cat>
          <c:val>
            <c:numRef>
              <c:f>'Активы инвесторов в бондах'!$B$17:$E$17</c:f>
              <c:numCache>
                <c:formatCode>General</c:formatCode>
                <c:ptCount val="4"/>
                <c:pt idx="0">
                  <c:v>2057.4092912851816</c:v>
                </c:pt>
                <c:pt idx="1">
                  <c:v>2883.8792811122407</c:v>
                </c:pt>
                <c:pt idx="2">
                  <c:v>5076.466598847067</c:v>
                </c:pt>
                <c:pt idx="3">
                  <c:v>5802.2651746354768</c:v>
                </c:pt>
              </c:numCache>
            </c:numRef>
          </c:val>
        </c:ser>
        <c:ser>
          <c:idx val="1"/>
          <c:order val="1"/>
          <c:tx>
            <c:strRef>
              <c:f>'Активы инвесторов в бондах'!$A$18</c:f>
              <c:strCache>
                <c:ptCount val="1"/>
                <c:pt idx="0">
                  <c:v>Пенс фонды</c:v>
                </c:pt>
              </c:strCache>
            </c:strRef>
          </c:tx>
          <c:cat>
            <c:numRef>
              <c:f>'Активы инвесторов в бондах'!$B$2:$E$2</c:f>
              <c:numCache>
                <c:formatCode>dd/mm/yyyy</c:formatCode>
                <c:ptCount val="4"/>
                <c:pt idx="0">
                  <c:v>39448</c:v>
                </c:pt>
                <c:pt idx="1">
                  <c:v>39814</c:v>
                </c:pt>
                <c:pt idx="2">
                  <c:v>40179</c:v>
                </c:pt>
                <c:pt idx="3">
                  <c:v>40360</c:v>
                </c:pt>
              </c:numCache>
            </c:numRef>
          </c:cat>
          <c:val>
            <c:numRef>
              <c:f>'Активы инвесторов в бондах'!$B$18:$E$18</c:f>
              <c:numCache>
                <c:formatCode>General</c:formatCode>
                <c:ptCount val="4"/>
                <c:pt idx="0">
                  <c:v>49.711766700576455</c:v>
                </c:pt>
                <c:pt idx="1">
                  <c:v>213.07561885384857</c:v>
                </c:pt>
                <c:pt idx="2">
                  <c:v>267.73821634452315</c:v>
                </c:pt>
                <c:pt idx="3">
                  <c:v>280.78670735842616</c:v>
                </c:pt>
              </c:numCache>
            </c:numRef>
          </c:val>
        </c:ser>
        <c:ser>
          <c:idx val="2"/>
          <c:order val="2"/>
          <c:tx>
            <c:strRef>
              <c:f>'Активы инвесторов в бондах'!$A$19</c:f>
              <c:strCache>
                <c:ptCount val="1"/>
                <c:pt idx="0">
                  <c:v>Банки</c:v>
                </c:pt>
              </c:strCache>
            </c:strRef>
          </c:tx>
          <c:cat>
            <c:numRef>
              <c:f>'Активы инвесторов в бондах'!$B$2:$E$2</c:f>
              <c:numCache>
                <c:formatCode>dd/mm/yyyy</c:formatCode>
                <c:ptCount val="4"/>
                <c:pt idx="0">
                  <c:v>39448</c:v>
                </c:pt>
                <c:pt idx="1">
                  <c:v>39814</c:v>
                </c:pt>
                <c:pt idx="2">
                  <c:v>40179</c:v>
                </c:pt>
                <c:pt idx="3">
                  <c:v>40360</c:v>
                </c:pt>
              </c:numCache>
            </c:numRef>
          </c:cat>
          <c:val>
            <c:numRef>
              <c:f>'Активы инвесторов в бондах'!$B$19:$E$19</c:f>
              <c:numCache>
                <c:formatCode>General</c:formatCode>
                <c:ptCount val="4"/>
                <c:pt idx="0">
                  <c:v>2012.3431671753128</c:v>
                </c:pt>
                <c:pt idx="1">
                  <c:v>2655.0084774499833</c:v>
                </c:pt>
                <c:pt idx="2">
                  <c:v>4364.5506951509014</c:v>
                </c:pt>
                <c:pt idx="3">
                  <c:v>7895.3679213292644</c:v>
                </c:pt>
              </c:numCache>
            </c:numRef>
          </c:val>
        </c:ser>
        <c:ser>
          <c:idx val="3"/>
          <c:order val="3"/>
          <c:tx>
            <c:strRef>
              <c:f>'Активы инвесторов в бондах'!$A$20</c:f>
              <c:strCache>
                <c:ptCount val="1"/>
                <c:pt idx="0">
                  <c:v>Страховые компании</c:v>
                </c:pt>
              </c:strCache>
            </c:strRef>
          </c:tx>
          <c:cat>
            <c:numRef>
              <c:f>'Активы инвесторов в бондах'!$B$2:$E$2</c:f>
              <c:numCache>
                <c:formatCode>dd/mm/yyyy</c:formatCode>
                <c:ptCount val="4"/>
                <c:pt idx="0">
                  <c:v>39448</c:v>
                </c:pt>
                <c:pt idx="1">
                  <c:v>39814</c:v>
                </c:pt>
                <c:pt idx="2">
                  <c:v>40179</c:v>
                </c:pt>
                <c:pt idx="3">
                  <c:v>40360</c:v>
                </c:pt>
              </c:numCache>
            </c:numRef>
          </c:cat>
          <c:val>
            <c:numRef>
              <c:f>'Активы инвесторов в бондах'!$B$20:$E$20</c:f>
              <c:numCache>
                <c:formatCode>General</c:formatCode>
                <c:ptCount val="4"/>
                <c:pt idx="0">
                  <c:v>111.84130213631741</c:v>
                </c:pt>
                <c:pt idx="1">
                  <c:v>128.85723974228594</c:v>
                </c:pt>
                <c:pt idx="2">
                  <c:v>291.37334689725333</c:v>
                </c:pt>
                <c:pt idx="3">
                  <c:v>283.16717531366572</c:v>
                </c:pt>
              </c:numCache>
            </c:numRef>
          </c:val>
        </c:ser>
        <c:ser>
          <c:idx val="4"/>
          <c:order val="4"/>
          <c:tx>
            <c:strRef>
              <c:f>'Активы инвесторов в бондах'!$A$21</c:f>
              <c:strCache>
                <c:ptCount val="1"/>
                <c:pt idx="0">
                  <c:v>Проф участники</c:v>
                </c:pt>
              </c:strCache>
            </c:strRef>
          </c:tx>
          <c:cat>
            <c:numRef>
              <c:f>'Активы инвесторов в бондах'!$B$2:$E$2</c:f>
              <c:numCache>
                <c:formatCode>dd/mm/yyyy</c:formatCode>
                <c:ptCount val="4"/>
                <c:pt idx="0">
                  <c:v>39448</c:v>
                </c:pt>
                <c:pt idx="1">
                  <c:v>39814</c:v>
                </c:pt>
                <c:pt idx="2">
                  <c:v>40179</c:v>
                </c:pt>
                <c:pt idx="3">
                  <c:v>40360</c:v>
                </c:pt>
              </c:numCache>
            </c:numRef>
          </c:cat>
          <c:val>
            <c:numRef>
              <c:f>'Активы инвесторов в бондах'!$B$21:$E$21</c:f>
              <c:numCache>
                <c:formatCode>General</c:formatCode>
                <c:ptCount val="4"/>
                <c:pt idx="0">
                  <c:v>13.82841641234317</c:v>
                </c:pt>
                <c:pt idx="1">
                  <c:v>0</c:v>
                </c:pt>
                <c:pt idx="2">
                  <c:v>58.12817904374365</c:v>
                </c:pt>
                <c:pt idx="3">
                  <c:v>40.610376398779309</c:v>
                </c:pt>
              </c:numCache>
            </c:numRef>
          </c:val>
        </c:ser>
        <c:ser>
          <c:idx val="5"/>
          <c:order val="5"/>
          <c:tx>
            <c:strRef>
              <c:f>'Активы инвесторов в бондах'!$A$22</c:f>
              <c:strCache>
                <c:ptCount val="1"/>
                <c:pt idx="0">
                  <c:v>Пифы</c:v>
                </c:pt>
              </c:strCache>
            </c:strRef>
          </c:tx>
          <c:cat>
            <c:numRef>
              <c:f>'Активы инвесторов в бондах'!$B$2:$E$2</c:f>
              <c:numCache>
                <c:formatCode>dd/mm/yyyy</c:formatCode>
                <c:ptCount val="4"/>
                <c:pt idx="0">
                  <c:v>39448</c:v>
                </c:pt>
                <c:pt idx="1">
                  <c:v>39814</c:v>
                </c:pt>
                <c:pt idx="2">
                  <c:v>40179</c:v>
                </c:pt>
                <c:pt idx="3">
                  <c:v>40360</c:v>
                </c:pt>
              </c:numCache>
            </c:numRef>
          </c:cat>
          <c:val>
            <c:numRef>
              <c:f>'Активы инвесторов в бондах'!$B$22:$E$22</c:f>
              <c:numCache>
                <c:formatCode>General</c:formatCode>
                <c:ptCount val="4"/>
                <c:pt idx="0">
                  <c:v>0</c:v>
                </c:pt>
                <c:pt idx="1">
                  <c:v>0.43404543913190918</c:v>
                </c:pt>
                <c:pt idx="2">
                  <c:v>2.8823329942353344</c:v>
                </c:pt>
                <c:pt idx="3">
                  <c:v>3.0722278738555437</c:v>
                </c:pt>
              </c:numCache>
            </c:numRef>
          </c:val>
        </c:ser>
        <c:axId val="51716864"/>
        <c:axId val="51718400"/>
      </c:areaChart>
      <c:dateAx>
        <c:axId val="51716864"/>
        <c:scaling>
          <c:orientation val="minMax"/>
        </c:scaling>
        <c:axPos val="b"/>
        <c:numFmt formatCode="dd/mm/yyyy" sourceLinked="1"/>
        <c:tickLblPos val="nextTo"/>
        <c:txPr>
          <a:bodyPr/>
          <a:lstStyle/>
          <a:p>
            <a:pPr>
              <a:defRPr lang="ru-RU"/>
            </a:pPr>
            <a:endParaRPr lang="en-US"/>
          </a:p>
        </c:txPr>
        <c:crossAx val="51718400"/>
        <c:crosses val="autoZero"/>
        <c:auto val="1"/>
        <c:lblOffset val="100"/>
        <c:majorUnit val="8"/>
        <c:majorTimeUnit val="months"/>
      </c:dateAx>
      <c:valAx>
        <c:axId val="51718400"/>
        <c:scaling>
          <c:orientation val="minMax"/>
        </c:scaling>
        <c:axPos val="l"/>
        <c:majorGridlines>
          <c:spPr>
            <a:ln>
              <a:solidFill>
                <a:prstClr val="black">
                  <a:tint val="75000"/>
                  <a:shade val="95000"/>
                  <a:satMod val="105000"/>
                  <a:alpha val="0"/>
                </a:prstClr>
              </a:solidFill>
              <a:prstDash val="lgDash"/>
            </a:ln>
          </c:spPr>
        </c:majorGridlines>
        <c:numFmt formatCode="General" sourceLinked="1"/>
        <c:tickLblPos val="nextTo"/>
        <c:spPr>
          <a:solidFill>
            <a:prstClr val="white">
              <a:alpha val="0"/>
            </a:prstClr>
          </a:solidFill>
        </c:spPr>
        <c:txPr>
          <a:bodyPr/>
          <a:lstStyle/>
          <a:p>
            <a:pPr>
              <a:defRPr lang="ru-RU"/>
            </a:pPr>
            <a:endParaRPr lang="en-US"/>
          </a:p>
        </c:txPr>
        <c:crossAx val="51716864"/>
        <c:crosses val="autoZero"/>
        <c:crossBetween val="midCat"/>
      </c:valAx>
    </c:plotArea>
    <c:legend>
      <c:legendPos val="b"/>
      <c:txPr>
        <a:bodyPr/>
        <a:lstStyle/>
        <a:p>
          <a:pPr>
            <a:defRPr lang="ru-RU"/>
          </a:pPr>
          <a:endParaRPr lang="en-US"/>
        </a:p>
      </c:txPr>
    </c:legend>
    <c:plotVisOnly val="1"/>
  </c:chart>
  <c:externalData r:id="rId1"/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GB"/>
  <c:chart>
    <c:title>
      <c:tx>
        <c:rich>
          <a:bodyPr/>
          <a:lstStyle/>
          <a:p>
            <a:pPr>
              <a:defRPr lang="ru-RU" sz="1600"/>
            </a:pPr>
            <a:r>
              <a:rPr lang="ru-RU" sz="1600" dirty="0"/>
              <a:t>Динамика владения международными облигациями</a:t>
            </a:r>
          </a:p>
        </c:rich>
      </c:tx>
      <c:layout>
        <c:manualLayout>
          <c:xMode val="edge"/>
          <c:yMode val="edge"/>
          <c:x val="0.17370240461592423"/>
          <c:y val="5.684759148515045E-2"/>
        </c:manualLayout>
      </c:layout>
    </c:title>
    <c:plotArea>
      <c:layout>
        <c:manualLayout>
          <c:layoutTarget val="inner"/>
          <c:xMode val="edge"/>
          <c:yMode val="edge"/>
          <c:x val="0.15607339831142311"/>
          <c:y val="0.17037145852119776"/>
          <c:w val="0.76264333108029803"/>
          <c:h val="0.50003051946572219"/>
        </c:manualLayout>
      </c:layout>
      <c:areaChart>
        <c:grouping val="stacked"/>
        <c:ser>
          <c:idx val="0"/>
          <c:order val="0"/>
          <c:tx>
            <c:strRef>
              <c:f>'Активы инвесторов в бондах'!$A$10</c:f>
              <c:strCache>
                <c:ptCount val="1"/>
                <c:pt idx="0">
                  <c:v>Пенсинные активы</c:v>
                </c:pt>
              </c:strCache>
            </c:strRef>
          </c:tx>
          <c:cat>
            <c:numRef>
              <c:f>'Активы инвесторов в бондах'!$B$2:$E$2</c:f>
              <c:numCache>
                <c:formatCode>dd/mm/yyyy</c:formatCode>
                <c:ptCount val="4"/>
                <c:pt idx="0">
                  <c:v>39448</c:v>
                </c:pt>
                <c:pt idx="1">
                  <c:v>39814</c:v>
                </c:pt>
                <c:pt idx="2">
                  <c:v>40179</c:v>
                </c:pt>
                <c:pt idx="3">
                  <c:v>40360</c:v>
                </c:pt>
              </c:numCache>
            </c:numRef>
          </c:cat>
          <c:val>
            <c:numRef>
              <c:f>'Активы инвесторов в бондах'!$B$10:$E$10</c:f>
              <c:numCache>
                <c:formatCode>General</c:formatCode>
                <c:ptCount val="4"/>
                <c:pt idx="0">
                  <c:v>704.83553747032897</c:v>
                </c:pt>
                <c:pt idx="1">
                  <c:v>967.96880298406245</c:v>
                </c:pt>
                <c:pt idx="2">
                  <c:v>1507.1888775856223</c:v>
                </c:pt>
                <c:pt idx="3">
                  <c:v>1329.5896914208211</c:v>
                </c:pt>
              </c:numCache>
            </c:numRef>
          </c:val>
        </c:ser>
        <c:ser>
          <c:idx val="1"/>
          <c:order val="1"/>
          <c:tx>
            <c:strRef>
              <c:f>'Активы инвесторов в бондах'!$A$11</c:f>
              <c:strCache>
                <c:ptCount val="1"/>
                <c:pt idx="0">
                  <c:v>Пенс фонды</c:v>
                </c:pt>
              </c:strCache>
            </c:strRef>
          </c:tx>
          <c:cat>
            <c:numRef>
              <c:f>'Активы инвесторов в бондах'!$B$2:$E$2</c:f>
              <c:numCache>
                <c:formatCode>dd/mm/yyyy</c:formatCode>
                <c:ptCount val="4"/>
                <c:pt idx="0">
                  <c:v>39448</c:v>
                </c:pt>
                <c:pt idx="1">
                  <c:v>39814</c:v>
                </c:pt>
                <c:pt idx="2">
                  <c:v>40179</c:v>
                </c:pt>
                <c:pt idx="3">
                  <c:v>40360</c:v>
                </c:pt>
              </c:numCache>
            </c:numRef>
          </c:cat>
          <c:val>
            <c:numRef>
              <c:f>'Активы инвесторов в бондах'!$B$11:$E$11</c:f>
              <c:numCache>
                <c:formatCode>General</c:formatCode>
                <c:ptCount val="4"/>
                <c:pt idx="0">
                  <c:v>0.44760935910478133</c:v>
                </c:pt>
                <c:pt idx="1">
                  <c:v>0.73923363852153356</c:v>
                </c:pt>
                <c:pt idx="2">
                  <c:v>36.391997287215951</c:v>
                </c:pt>
                <c:pt idx="3">
                  <c:v>7.5754493048491112</c:v>
                </c:pt>
              </c:numCache>
            </c:numRef>
          </c:val>
        </c:ser>
        <c:ser>
          <c:idx val="2"/>
          <c:order val="2"/>
          <c:tx>
            <c:strRef>
              <c:f>'Активы инвесторов в бондах'!$A$12</c:f>
              <c:strCache>
                <c:ptCount val="1"/>
                <c:pt idx="0">
                  <c:v>Банки</c:v>
                </c:pt>
              </c:strCache>
            </c:strRef>
          </c:tx>
          <c:cat>
            <c:numRef>
              <c:f>'Активы инвесторов в бондах'!$B$2:$E$2</c:f>
              <c:numCache>
                <c:formatCode>dd/mm/yyyy</c:formatCode>
                <c:ptCount val="4"/>
                <c:pt idx="0">
                  <c:v>39448</c:v>
                </c:pt>
                <c:pt idx="1">
                  <c:v>39814</c:v>
                </c:pt>
                <c:pt idx="2">
                  <c:v>40179</c:v>
                </c:pt>
                <c:pt idx="3">
                  <c:v>40360</c:v>
                </c:pt>
              </c:numCache>
            </c:numRef>
          </c:cat>
          <c:val>
            <c:numRef>
              <c:f>'Активы инвесторов в бондах'!$B$12:$E$12</c:f>
              <c:numCache>
                <c:formatCode>General</c:formatCode>
                <c:ptCount val="4"/>
                <c:pt idx="0">
                  <c:v>937.84333672431342</c:v>
                </c:pt>
                <c:pt idx="1">
                  <c:v>433.45540861308922</c:v>
                </c:pt>
                <c:pt idx="2">
                  <c:v>614.63546965072908</c:v>
                </c:pt>
                <c:pt idx="3">
                  <c:v>655.18480840963161</c:v>
                </c:pt>
              </c:numCache>
            </c:numRef>
          </c:val>
        </c:ser>
        <c:ser>
          <c:idx val="3"/>
          <c:order val="3"/>
          <c:tx>
            <c:strRef>
              <c:f>'Активы инвесторов в бондах'!$A$13</c:f>
              <c:strCache>
                <c:ptCount val="1"/>
                <c:pt idx="0">
                  <c:v>Страховые компании</c:v>
                </c:pt>
              </c:strCache>
            </c:strRef>
          </c:tx>
          <c:cat>
            <c:numRef>
              <c:f>'Активы инвесторов в бондах'!$B$2:$E$2</c:f>
              <c:numCache>
                <c:formatCode>dd/mm/yyyy</c:formatCode>
                <c:ptCount val="4"/>
                <c:pt idx="0">
                  <c:v>39448</c:v>
                </c:pt>
                <c:pt idx="1">
                  <c:v>39814</c:v>
                </c:pt>
                <c:pt idx="2">
                  <c:v>40179</c:v>
                </c:pt>
                <c:pt idx="3">
                  <c:v>40360</c:v>
                </c:pt>
              </c:numCache>
            </c:numRef>
          </c:cat>
          <c:val>
            <c:numRef>
              <c:f>'Активы инвесторов в бондах'!$B$13:$E$13</c:f>
              <c:numCache>
                <c:formatCode>General</c:formatCode>
                <c:ptCount val="4"/>
                <c:pt idx="0">
                  <c:v>2.8891149542217702</c:v>
                </c:pt>
                <c:pt idx="1">
                  <c:v>30.016954899966091</c:v>
                </c:pt>
                <c:pt idx="2">
                  <c:v>83.296032553407827</c:v>
                </c:pt>
                <c:pt idx="3">
                  <c:v>69.942353340115432</c:v>
                </c:pt>
              </c:numCache>
            </c:numRef>
          </c:val>
        </c:ser>
        <c:ser>
          <c:idx val="4"/>
          <c:order val="4"/>
          <c:tx>
            <c:strRef>
              <c:f>'Активы инвесторов в бондах'!$A$14</c:f>
              <c:strCache>
                <c:ptCount val="1"/>
                <c:pt idx="0">
                  <c:v>Проф участники</c:v>
                </c:pt>
              </c:strCache>
            </c:strRef>
          </c:tx>
          <c:cat>
            <c:numRef>
              <c:f>'Активы инвесторов в бондах'!$B$2:$E$2</c:f>
              <c:numCache>
                <c:formatCode>dd/mm/yyyy</c:formatCode>
                <c:ptCount val="4"/>
                <c:pt idx="0">
                  <c:v>39448</c:v>
                </c:pt>
                <c:pt idx="1">
                  <c:v>39814</c:v>
                </c:pt>
                <c:pt idx="2">
                  <c:v>40179</c:v>
                </c:pt>
                <c:pt idx="3">
                  <c:v>40360</c:v>
                </c:pt>
              </c:numCache>
            </c:numRef>
          </c:cat>
          <c:val>
            <c:numRef>
              <c:f>'Активы инвесторов в бондах'!$B$14:$E$14</c:f>
              <c:numCache>
                <c:formatCode>General</c:formatCode>
                <c:ptCount val="4"/>
                <c:pt idx="0">
                  <c:v>39.945744320108517</c:v>
                </c:pt>
                <c:pt idx="1">
                  <c:v>69.474398101051037</c:v>
                </c:pt>
                <c:pt idx="2">
                  <c:v>47.243133265513762</c:v>
                </c:pt>
                <c:pt idx="3">
                  <c:v>28.789420142421111</c:v>
                </c:pt>
              </c:numCache>
            </c:numRef>
          </c:val>
        </c:ser>
        <c:ser>
          <c:idx val="5"/>
          <c:order val="5"/>
          <c:tx>
            <c:strRef>
              <c:f>'Активы инвесторов в бондах'!$A$15</c:f>
              <c:strCache>
                <c:ptCount val="1"/>
                <c:pt idx="0">
                  <c:v>Пифы</c:v>
                </c:pt>
              </c:strCache>
            </c:strRef>
          </c:tx>
          <c:cat>
            <c:numRef>
              <c:f>'Активы инвесторов в бондах'!$B$2:$E$2</c:f>
              <c:numCache>
                <c:formatCode>dd/mm/yyyy</c:formatCode>
                <c:ptCount val="4"/>
                <c:pt idx="0">
                  <c:v>39448</c:v>
                </c:pt>
                <c:pt idx="1">
                  <c:v>39814</c:v>
                </c:pt>
                <c:pt idx="2">
                  <c:v>40179</c:v>
                </c:pt>
                <c:pt idx="3">
                  <c:v>40360</c:v>
                </c:pt>
              </c:numCache>
            </c:numRef>
          </c:cat>
          <c:val>
            <c:numRef>
              <c:f>'Активы инвесторов в бондах'!$B$15:$E$15</c:f>
              <c:numCache>
                <c:formatCode>General</c:formatCode>
                <c:ptCount val="4"/>
                <c:pt idx="0">
                  <c:v>0</c:v>
                </c:pt>
                <c:pt idx="1">
                  <c:v>2.4279416751441172</c:v>
                </c:pt>
                <c:pt idx="2">
                  <c:v>4.8965751102068475</c:v>
                </c:pt>
                <c:pt idx="3">
                  <c:v>21.024075957951851</c:v>
                </c:pt>
              </c:numCache>
            </c:numRef>
          </c:val>
        </c:ser>
        <c:axId val="51767168"/>
        <c:axId val="51768704"/>
      </c:areaChart>
      <c:dateAx>
        <c:axId val="51767168"/>
        <c:scaling>
          <c:orientation val="minMax"/>
        </c:scaling>
        <c:axPos val="b"/>
        <c:numFmt formatCode="dd/mm/yyyy" sourceLinked="1"/>
        <c:tickLblPos val="nextTo"/>
        <c:txPr>
          <a:bodyPr/>
          <a:lstStyle/>
          <a:p>
            <a:pPr>
              <a:defRPr lang="ru-RU"/>
            </a:pPr>
            <a:endParaRPr lang="en-US"/>
          </a:p>
        </c:txPr>
        <c:crossAx val="51768704"/>
        <c:crosses val="autoZero"/>
        <c:auto val="1"/>
        <c:lblOffset val="100"/>
        <c:majorUnit val="8"/>
        <c:majorTimeUnit val="months"/>
      </c:dateAx>
      <c:valAx>
        <c:axId val="51768704"/>
        <c:scaling>
          <c:orientation val="minMax"/>
        </c:scaling>
        <c:axPos val="l"/>
        <c:majorGridlines>
          <c:spPr>
            <a:ln>
              <a:solidFill>
                <a:prstClr val="black">
                  <a:tint val="75000"/>
                  <a:shade val="95000"/>
                  <a:satMod val="105000"/>
                  <a:alpha val="0"/>
                </a:prstClr>
              </a:solidFill>
              <a:prstDash val="lgDash"/>
            </a:ln>
          </c:spPr>
        </c:majorGridlines>
        <c:numFmt formatCode="General" sourceLinked="1"/>
        <c:tickLblPos val="nextTo"/>
        <c:spPr>
          <a:solidFill>
            <a:prstClr val="white">
              <a:alpha val="0"/>
            </a:prstClr>
          </a:solidFill>
        </c:spPr>
        <c:txPr>
          <a:bodyPr/>
          <a:lstStyle/>
          <a:p>
            <a:pPr>
              <a:defRPr lang="ru-RU"/>
            </a:pPr>
            <a:endParaRPr lang="en-US"/>
          </a:p>
        </c:txPr>
        <c:crossAx val="51767168"/>
        <c:crosses val="autoZero"/>
        <c:crossBetween val="midCat"/>
      </c:valAx>
      <c:spPr>
        <a:noFill/>
        <a:ln>
          <a:noFill/>
        </a:ln>
      </c:spPr>
    </c:plotArea>
    <c:legend>
      <c:legendPos val="b"/>
      <c:layout>
        <c:manualLayout>
          <c:xMode val="edge"/>
          <c:yMode val="edge"/>
          <c:x val="6.53664827353901E-2"/>
          <c:y val="0.81051236892906686"/>
          <c:w val="0.85797941338410133"/>
          <c:h val="0.17915170534635932"/>
        </c:manualLayout>
      </c:layout>
      <c:txPr>
        <a:bodyPr/>
        <a:lstStyle/>
        <a:p>
          <a:pPr>
            <a:defRPr lang="ru-RU"/>
          </a:pPr>
          <a:endParaRPr lang="en-US"/>
        </a:p>
      </c:txPr>
    </c:legend>
    <c:plotVisOnly val="1"/>
  </c:chart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GB"/>
  <c:chart>
    <c:title>
      <c:tx>
        <c:rich>
          <a:bodyPr/>
          <a:lstStyle/>
          <a:p>
            <a:pPr>
              <a:defRPr lang="ru-RU"/>
            </a:pPr>
            <a:r>
              <a:rPr lang="ru-RU"/>
              <a:t>Объем торгов и доля физических лиц в торгах</a:t>
            </a:r>
          </a:p>
        </c:rich>
      </c:tx>
    </c:title>
    <c:plotArea>
      <c:layout>
        <c:manualLayout>
          <c:layoutTarget val="inner"/>
          <c:xMode val="edge"/>
          <c:yMode val="edge"/>
          <c:x val="0.12555774278215223"/>
          <c:y val="0.26436351706036748"/>
          <c:w val="0.68102318460192457"/>
          <c:h val="0.58526210265383449"/>
        </c:manualLayout>
      </c:layout>
      <c:barChart>
        <c:barDir val="col"/>
        <c:grouping val="clustered"/>
        <c:ser>
          <c:idx val="0"/>
          <c:order val="0"/>
          <c:dLbls>
            <c:dLbl>
              <c:idx val="0"/>
              <c:layout>
                <c:manualLayout>
                  <c:x val="3.8888888888888917E-2"/>
                  <c:y val="1.8518518518518583E-2"/>
                </c:manualLayout>
              </c:layout>
              <c:tx>
                <c:rich>
                  <a:bodyPr/>
                  <a:lstStyle/>
                  <a:p>
                    <a:r>
                      <a:rPr lang="ru-RU"/>
                      <a:t>объем торгов</a:t>
                    </a:r>
                    <a:endParaRPr lang="en-US"/>
                  </a:p>
                </c:rich>
              </c:tx>
              <c:showVal val="1"/>
            </c:dLbl>
            <c:delete val="1"/>
          </c:dLbls>
          <c:cat>
            <c:strRef>
              <c:f>'Физ лица'!$A$50:$A$53</c:f>
              <c:strCache>
                <c:ptCount val="4"/>
                <c:pt idx="0">
                  <c:v> 2 007   </c:v>
                </c:pt>
                <c:pt idx="1">
                  <c:v> 2 008   </c:v>
                </c:pt>
                <c:pt idx="2">
                  <c:v> 2 009   </c:v>
                </c:pt>
                <c:pt idx="3">
                  <c:v>2010 7М</c:v>
                </c:pt>
              </c:strCache>
            </c:strRef>
          </c:cat>
          <c:val>
            <c:numRef>
              <c:f>'Физ лица'!$E$50:$E$53</c:f>
              <c:numCache>
                <c:formatCode>_-* #,##0.00_р_._-;\-* #,##0.00_р_._-;_-* "-"??_р_._-;_-@_-</c:formatCode>
                <c:ptCount val="4"/>
                <c:pt idx="0">
                  <c:v>526517.9</c:v>
                </c:pt>
                <c:pt idx="1">
                  <c:v>363378.07020000002</c:v>
                </c:pt>
                <c:pt idx="2">
                  <c:v>401607.43020000093</c:v>
                </c:pt>
                <c:pt idx="3">
                  <c:v>81797.200000000012</c:v>
                </c:pt>
              </c:numCache>
            </c:numRef>
          </c:val>
        </c:ser>
        <c:axId val="51249536"/>
        <c:axId val="51243648"/>
      </c:barChart>
      <c:lineChart>
        <c:grouping val="standard"/>
        <c:ser>
          <c:idx val="1"/>
          <c:order val="1"/>
          <c:marker>
            <c:symbol val="none"/>
          </c:marker>
          <c:dLbls>
            <c:dLbl>
              <c:idx val="3"/>
              <c:layout>
                <c:manualLayout>
                  <c:x val="-0.1388888888888889"/>
                  <c:y val="-1.8518518518518538E-2"/>
                </c:manualLayout>
              </c:layout>
              <c:tx>
                <c:rich>
                  <a:bodyPr/>
                  <a:lstStyle/>
                  <a:p>
                    <a:r>
                      <a:rPr lang="ru-RU"/>
                      <a:t>Доля физических лиц в обороте</a:t>
                    </a:r>
                    <a:endParaRPr lang="en-US"/>
                  </a:p>
                </c:rich>
              </c:tx>
              <c:showVal val="1"/>
            </c:dLbl>
            <c:delete val="1"/>
          </c:dLbls>
          <c:cat>
            <c:strRef>
              <c:f>'Физ лица'!$A$50:$A$53</c:f>
              <c:strCache>
                <c:ptCount val="4"/>
                <c:pt idx="0">
                  <c:v> 2 007   </c:v>
                </c:pt>
                <c:pt idx="1">
                  <c:v> 2 008   </c:v>
                </c:pt>
                <c:pt idx="2">
                  <c:v> 2 009   </c:v>
                </c:pt>
                <c:pt idx="3">
                  <c:v>2010 7М</c:v>
                </c:pt>
              </c:strCache>
            </c:strRef>
          </c:cat>
          <c:val>
            <c:numRef>
              <c:f>'Физ лица'!$F$50:$F$53</c:f>
              <c:numCache>
                <c:formatCode>0.00%</c:formatCode>
                <c:ptCount val="4"/>
                <c:pt idx="0">
                  <c:v>0.12263170710815371</c:v>
                </c:pt>
                <c:pt idx="1">
                  <c:v>0.14921204409819747</c:v>
                </c:pt>
                <c:pt idx="2">
                  <c:v>0.17284542081412979</c:v>
                </c:pt>
                <c:pt idx="3">
                  <c:v>0.24475824600353074</c:v>
                </c:pt>
              </c:numCache>
            </c:numRef>
          </c:val>
        </c:ser>
        <c:marker val="1"/>
        <c:axId val="51207552"/>
        <c:axId val="51242112"/>
      </c:lineChart>
      <c:catAx>
        <c:axId val="51207552"/>
        <c:scaling>
          <c:orientation val="minMax"/>
        </c:scaling>
        <c:axPos val="b"/>
        <c:tickLblPos val="nextTo"/>
        <c:txPr>
          <a:bodyPr/>
          <a:lstStyle/>
          <a:p>
            <a:pPr>
              <a:defRPr lang="ru-RU"/>
            </a:pPr>
            <a:endParaRPr lang="en-US"/>
          </a:p>
        </c:txPr>
        <c:crossAx val="51242112"/>
        <c:crosses val="autoZero"/>
        <c:auto val="1"/>
        <c:lblAlgn val="ctr"/>
        <c:lblOffset val="100"/>
      </c:catAx>
      <c:valAx>
        <c:axId val="51242112"/>
        <c:scaling>
          <c:orientation val="minMax"/>
        </c:scaling>
        <c:axPos val="l"/>
        <c:majorGridlines/>
        <c:numFmt formatCode="0.00%" sourceLinked="1"/>
        <c:tickLblPos val="nextTo"/>
        <c:txPr>
          <a:bodyPr/>
          <a:lstStyle/>
          <a:p>
            <a:pPr>
              <a:defRPr lang="ru-RU"/>
            </a:pPr>
            <a:endParaRPr lang="en-US"/>
          </a:p>
        </c:txPr>
        <c:crossAx val="51207552"/>
        <c:crosses val="autoZero"/>
        <c:crossBetween val="between"/>
      </c:valAx>
      <c:valAx>
        <c:axId val="51243648"/>
        <c:scaling>
          <c:orientation val="minMax"/>
        </c:scaling>
        <c:axPos val="r"/>
        <c:numFmt formatCode="_-* #,##0.00_р_._-;\-* #,##0.00_р_._-;_-* &quot;-&quot;??_р_._-;_-@_-" sourceLinked="1"/>
        <c:tickLblPos val="nextTo"/>
        <c:txPr>
          <a:bodyPr/>
          <a:lstStyle/>
          <a:p>
            <a:pPr>
              <a:defRPr lang="ru-RU"/>
            </a:pPr>
            <a:endParaRPr lang="en-US"/>
          </a:p>
        </c:txPr>
        <c:crossAx val="51249536"/>
        <c:crosses val="max"/>
        <c:crossBetween val="between"/>
      </c:valAx>
      <c:catAx>
        <c:axId val="51249536"/>
        <c:scaling>
          <c:orientation val="minMax"/>
        </c:scaling>
        <c:delete val="1"/>
        <c:axPos val="b"/>
        <c:tickLblPos val="none"/>
        <c:crossAx val="51243648"/>
        <c:crosses val="autoZero"/>
        <c:auto val="1"/>
        <c:lblAlgn val="ctr"/>
        <c:lblOffset val="100"/>
      </c:catAx>
    </c:plotArea>
    <c:plotVisOnly val="1"/>
    <c:dispBlanksAs val="gap"/>
  </c:chart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GB"/>
  <c:chart>
    <c:title>
      <c:tx>
        <c:rich>
          <a:bodyPr/>
          <a:lstStyle/>
          <a:p>
            <a:pPr>
              <a:defRPr lang="ru-RU"/>
            </a:pPr>
            <a:r>
              <a:rPr lang="ru-RU" dirty="0" smtClean="0"/>
              <a:t>Количество</a:t>
            </a:r>
            <a:r>
              <a:rPr lang="ru-RU" baseline="0" dirty="0" smtClean="0"/>
              <a:t> новых выпусков</a:t>
            </a:r>
            <a:endParaRPr lang="ru-RU" dirty="0"/>
          </a:p>
        </c:rich>
      </c:tx>
    </c:title>
    <c:plotArea>
      <c:layout/>
      <c:barChart>
        <c:barDir val="col"/>
        <c:grouping val="stacked"/>
        <c:ser>
          <c:idx val="0"/>
          <c:order val="0"/>
          <c:tx>
            <c:strRef>
              <c:f>Лист1!$D$14</c:f>
              <c:strCache>
                <c:ptCount val="1"/>
                <c:pt idx="0">
                  <c:v>Гос сектор</c:v>
                </c:pt>
              </c:strCache>
            </c:strRef>
          </c:tx>
          <c:cat>
            <c:numRef>
              <c:f>Лист1!$E$13:$G$13</c:f>
              <c:numCache>
                <c:formatCode>General</c:formatCode>
                <c:ptCount val="3"/>
                <c:pt idx="0">
                  <c:v>2008</c:v>
                </c:pt>
                <c:pt idx="1">
                  <c:v>2009</c:v>
                </c:pt>
                <c:pt idx="2">
                  <c:v>2010</c:v>
                </c:pt>
              </c:numCache>
            </c:numRef>
          </c:cat>
          <c:val>
            <c:numRef>
              <c:f>Лист1!$E$14:$G$14</c:f>
              <c:numCache>
                <c:formatCode>General</c:formatCode>
                <c:ptCount val="3"/>
                <c:pt idx="0">
                  <c:v>3</c:v>
                </c:pt>
                <c:pt idx="1">
                  <c:v>22</c:v>
                </c:pt>
                <c:pt idx="2">
                  <c:v>3</c:v>
                </c:pt>
              </c:numCache>
            </c:numRef>
          </c:val>
        </c:ser>
        <c:ser>
          <c:idx val="1"/>
          <c:order val="1"/>
          <c:tx>
            <c:strRef>
              <c:f>Лист1!$D$15</c:f>
              <c:strCache>
                <c:ptCount val="1"/>
                <c:pt idx="0">
                  <c:v>Прочие</c:v>
                </c:pt>
              </c:strCache>
            </c:strRef>
          </c:tx>
          <c:cat>
            <c:numRef>
              <c:f>Лист1!$E$13:$G$13</c:f>
              <c:numCache>
                <c:formatCode>General</c:formatCode>
                <c:ptCount val="3"/>
                <c:pt idx="0">
                  <c:v>2008</c:v>
                </c:pt>
                <c:pt idx="1">
                  <c:v>2009</c:v>
                </c:pt>
                <c:pt idx="2">
                  <c:v>2010</c:v>
                </c:pt>
              </c:numCache>
            </c:numRef>
          </c:cat>
          <c:val>
            <c:numRef>
              <c:f>Лист1!$E$15:$G$15</c:f>
              <c:numCache>
                <c:formatCode>General</c:formatCode>
                <c:ptCount val="3"/>
                <c:pt idx="0">
                  <c:v>62</c:v>
                </c:pt>
                <c:pt idx="1">
                  <c:v>43</c:v>
                </c:pt>
                <c:pt idx="2">
                  <c:v>5</c:v>
                </c:pt>
              </c:numCache>
            </c:numRef>
          </c:val>
        </c:ser>
        <c:overlap val="100"/>
        <c:axId val="51196672"/>
        <c:axId val="51198208"/>
      </c:barChart>
      <c:catAx>
        <c:axId val="51196672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lang="ru-RU"/>
            </a:pPr>
            <a:endParaRPr lang="en-US"/>
          </a:p>
        </c:txPr>
        <c:crossAx val="51198208"/>
        <c:crosses val="autoZero"/>
        <c:auto val="1"/>
        <c:lblAlgn val="ctr"/>
        <c:lblOffset val="100"/>
      </c:catAx>
      <c:valAx>
        <c:axId val="51198208"/>
        <c:scaling>
          <c:orientation val="minMax"/>
        </c:scaling>
        <c:axPos val="l"/>
        <c:majorGridlines/>
        <c:numFmt formatCode="General" sourceLinked="1"/>
        <c:tickLblPos val="nextTo"/>
        <c:txPr>
          <a:bodyPr/>
          <a:lstStyle/>
          <a:p>
            <a:pPr>
              <a:defRPr lang="ru-RU"/>
            </a:pPr>
            <a:endParaRPr lang="en-US"/>
          </a:p>
        </c:txPr>
        <c:crossAx val="51196672"/>
        <c:crosses val="autoZero"/>
        <c:crossBetween val="between"/>
      </c:valAx>
    </c:plotArea>
    <c:legend>
      <c:legendPos val="r"/>
      <c:txPr>
        <a:bodyPr/>
        <a:lstStyle/>
        <a:p>
          <a:pPr>
            <a:defRPr lang="ru-RU"/>
          </a:pPr>
          <a:endParaRPr lang="en-US"/>
        </a:p>
      </c:txPr>
    </c:legend>
    <c:plotVisOnly val="1"/>
  </c:chart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GB"/>
  <c:chart>
    <c:title>
      <c:tx>
        <c:rich>
          <a:bodyPr/>
          <a:lstStyle/>
          <a:p>
            <a:pPr>
              <a:defRPr lang="ru-RU" sz="1800"/>
            </a:pPr>
            <a:r>
              <a:rPr lang="ru-RU" sz="1800" dirty="0"/>
              <a:t>Ставки</a:t>
            </a:r>
            <a:r>
              <a:rPr lang="ru-RU" sz="1800" baseline="0" dirty="0"/>
              <a:t> </a:t>
            </a:r>
            <a:r>
              <a:rPr lang="ru-RU" sz="1800" baseline="0" dirty="0" smtClean="0"/>
              <a:t>размещения </a:t>
            </a:r>
            <a:r>
              <a:rPr lang="ru-RU" sz="1800" baseline="0" dirty="0"/>
              <a:t>ГЦБ и спрос к предложению аукционов</a:t>
            </a:r>
            <a:endParaRPr lang="ru-RU" sz="1800" dirty="0"/>
          </a:p>
        </c:rich>
      </c:tx>
      <c:overlay val="1"/>
    </c:title>
    <c:pivotFmts>
      <c:pivotFmt>
        <c:idx val="0"/>
        <c:marker>
          <c:symbol val="none"/>
        </c:marker>
      </c:pivotFmt>
      <c:pivotFmt>
        <c:idx val="1"/>
        <c:marker>
          <c:symbol val="none"/>
        </c:marker>
      </c:pivotFmt>
    </c:pivotFmts>
    <c:plotArea>
      <c:layout>
        <c:manualLayout>
          <c:layoutTarget val="inner"/>
          <c:xMode val="edge"/>
          <c:yMode val="edge"/>
          <c:x val="4.9526148822865185E-2"/>
          <c:y val="0.25486353448403626"/>
          <c:w val="0.89733988446858515"/>
          <c:h val="0.60547278347493427"/>
        </c:manualLayout>
      </c:layout>
      <c:barChart>
        <c:barDir val="col"/>
        <c:grouping val="clustered"/>
        <c:ser>
          <c:idx val="0"/>
          <c:order val="0"/>
          <c:tx>
            <c:v>ГЦБ - YTM</c:v>
          </c:tx>
          <c:cat>
            <c:strLit>
              <c:ptCount val="12"/>
              <c:pt idx="0">
                <c:v>1998</c:v>
              </c:pt>
              <c:pt idx="1">
                <c:v>2000</c:v>
              </c:pt>
              <c:pt idx="2">
                <c:v>2001</c:v>
              </c:pt>
              <c:pt idx="3">
                <c:v>2002</c:v>
              </c:pt>
              <c:pt idx="4">
                <c:v>2003</c:v>
              </c:pt>
              <c:pt idx="5">
                <c:v>2004</c:v>
              </c:pt>
              <c:pt idx="6">
                <c:v>2005</c:v>
              </c:pt>
              <c:pt idx="7">
                <c:v>2006</c:v>
              </c:pt>
              <c:pt idx="8">
                <c:v>2007</c:v>
              </c:pt>
              <c:pt idx="9">
                <c:v>2008</c:v>
              </c:pt>
              <c:pt idx="10">
                <c:v>2009</c:v>
              </c:pt>
              <c:pt idx="11">
                <c:v>2010</c:v>
              </c:pt>
            </c:strLit>
          </c:cat>
          <c:val>
            <c:numLit>
              <c:formatCode>General</c:formatCode>
              <c:ptCount val="12"/>
              <c:pt idx="0">
                <c:v>9.75</c:v>
              </c:pt>
              <c:pt idx="1">
                <c:v>17.4375</c:v>
              </c:pt>
              <c:pt idx="2">
                <c:v>10.063860197192801</c:v>
              </c:pt>
              <c:pt idx="3">
                <c:v>7.6706638535070999</c:v>
              </c:pt>
              <c:pt idx="4">
                <c:v>6.2631249999999845</c:v>
              </c:pt>
              <c:pt idx="5">
                <c:v>5.830057193810144</c:v>
              </c:pt>
              <c:pt idx="6">
                <c:v>3.44859574978996</c:v>
              </c:pt>
              <c:pt idx="7">
                <c:v>4.3833333333333453</c:v>
              </c:pt>
              <c:pt idx="8">
                <c:v>7.8780250000000001</c:v>
              </c:pt>
              <c:pt idx="9">
                <c:v>8.1818017883066219</c:v>
              </c:pt>
              <c:pt idx="10">
                <c:v>6.8749224056132414</c:v>
              </c:pt>
              <c:pt idx="11">
                <c:v>4.4611320181196996</c:v>
              </c:pt>
            </c:numLit>
          </c:val>
        </c:ser>
        <c:axId val="50033792"/>
        <c:axId val="50035328"/>
      </c:barChart>
      <c:lineChart>
        <c:grouping val="standard"/>
        <c:ser>
          <c:idx val="1"/>
          <c:order val="1"/>
          <c:tx>
            <c:v>ГЦБ - Спрос к предложению</c:v>
          </c:tx>
          <c:marker>
            <c:symbol val="none"/>
          </c:marker>
          <c:cat>
            <c:strLit>
              <c:ptCount val="12"/>
              <c:pt idx="0">
                <c:v>1998</c:v>
              </c:pt>
              <c:pt idx="1">
                <c:v>2000</c:v>
              </c:pt>
              <c:pt idx="2">
                <c:v>2001</c:v>
              </c:pt>
              <c:pt idx="3">
                <c:v>2002</c:v>
              </c:pt>
              <c:pt idx="4">
                <c:v>2003</c:v>
              </c:pt>
              <c:pt idx="5">
                <c:v>2004</c:v>
              </c:pt>
              <c:pt idx="6">
                <c:v>2005</c:v>
              </c:pt>
              <c:pt idx="7">
                <c:v>2006</c:v>
              </c:pt>
              <c:pt idx="8">
                <c:v>2007</c:v>
              </c:pt>
              <c:pt idx="9">
                <c:v>2008</c:v>
              </c:pt>
              <c:pt idx="10">
                <c:v>2009</c:v>
              </c:pt>
              <c:pt idx="11">
                <c:v>2010</c:v>
              </c:pt>
            </c:strLit>
          </c:cat>
          <c:val>
            <c:numLit>
              <c:formatCode>General</c:formatCode>
              <c:ptCount val="12"/>
              <c:pt idx="0">
                <c:v>0</c:v>
              </c:pt>
              <c:pt idx="1">
                <c:v>142.50593814102601</c:v>
              </c:pt>
              <c:pt idx="2">
                <c:v>270.91353077868575</c:v>
              </c:pt>
              <c:pt idx="3">
                <c:v>193.55235827127501</c:v>
              </c:pt>
              <c:pt idx="4">
                <c:v>472.51121513609593</c:v>
              </c:pt>
              <c:pt idx="5">
                <c:v>166.36337597916472</c:v>
              </c:pt>
              <c:pt idx="6">
                <c:v>285.38088619250038</c:v>
              </c:pt>
              <c:pt idx="7">
                <c:v>254.88893943355149</c:v>
              </c:pt>
              <c:pt idx="8">
                <c:v>313.30098039215738</c:v>
              </c:pt>
              <c:pt idx="9">
                <c:v>218.89760611106101</c:v>
              </c:pt>
              <c:pt idx="10">
                <c:v>286.90653367976</c:v>
              </c:pt>
              <c:pt idx="11">
                <c:v>389.53907751220686</c:v>
              </c:pt>
            </c:numLit>
          </c:val>
          <c:smooth val="1"/>
        </c:ser>
        <c:marker val="1"/>
        <c:axId val="50075520"/>
        <c:axId val="50073984"/>
      </c:lineChart>
      <c:catAx>
        <c:axId val="50033792"/>
        <c:scaling>
          <c:orientation val="minMax"/>
        </c:scaling>
        <c:axPos val="b"/>
        <c:tickLblPos val="nextTo"/>
        <c:txPr>
          <a:bodyPr/>
          <a:lstStyle/>
          <a:p>
            <a:pPr>
              <a:defRPr lang="ru-RU"/>
            </a:pPr>
            <a:endParaRPr lang="en-US"/>
          </a:p>
        </c:txPr>
        <c:crossAx val="50035328"/>
        <c:crosses val="autoZero"/>
        <c:auto val="1"/>
        <c:lblAlgn val="ctr"/>
        <c:lblOffset val="100"/>
      </c:catAx>
      <c:valAx>
        <c:axId val="50035328"/>
        <c:scaling>
          <c:orientation val="minMax"/>
        </c:scaling>
        <c:axPos val="l"/>
        <c:majorGridlines/>
        <c:numFmt formatCode="General" sourceLinked="1"/>
        <c:tickLblPos val="nextTo"/>
        <c:txPr>
          <a:bodyPr/>
          <a:lstStyle/>
          <a:p>
            <a:pPr>
              <a:defRPr lang="ru-RU"/>
            </a:pPr>
            <a:endParaRPr lang="en-US"/>
          </a:p>
        </c:txPr>
        <c:crossAx val="50033792"/>
        <c:crosses val="autoZero"/>
        <c:crossBetween val="between"/>
      </c:valAx>
      <c:valAx>
        <c:axId val="50073984"/>
        <c:scaling>
          <c:orientation val="minMax"/>
        </c:scaling>
        <c:axPos val="r"/>
        <c:numFmt formatCode="General" sourceLinked="1"/>
        <c:tickLblPos val="nextTo"/>
        <c:txPr>
          <a:bodyPr/>
          <a:lstStyle/>
          <a:p>
            <a:pPr>
              <a:defRPr lang="ru-RU"/>
            </a:pPr>
            <a:endParaRPr lang="en-US"/>
          </a:p>
        </c:txPr>
        <c:crossAx val="50075520"/>
        <c:crosses val="max"/>
        <c:crossBetween val="between"/>
      </c:valAx>
      <c:catAx>
        <c:axId val="50075520"/>
        <c:scaling>
          <c:orientation val="minMax"/>
        </c:scaling>
        <c:delete val="1"/>
        <c:axPos val="b"/>
        <c:tickLblPos val="none"/>
        <c:crossAx val="50073984"/>
        <c:crosses val="autoZero"/>
        <c:auto val="1"/>
        <c:lblAlgn val="ctr"/>
        <c:lblOffset val="100"/>
      </c:catAx>
    </c:plotArea>
    <c:legend>
      <c:legendPos val="b"/>
      <c:layout>
        <c:manualLayout>
          <c:xMode val="edge"/>
          <c:yMode val="edge"/>
          <c:x val="0.28292077210514216"/>
          <c:y val="0.93696632044570116"/>
          <c:w val="0.43764413293523685"/>
          <c:h val="6.3033679554299005E-2"/>
        </c:manualLayout>
      </c:layout>
      <c:txPr>
        <a:bodyPr/>
        <a:lstStyle/>
        <a:p>
          <a:pPr>
            <a:defRPr lang="ru-RU"/>
          </a:pPr>
          <a:endParaRPr lang="en-US"/>
        </a:p>
      </c:txPr>
    </c:legend>
    <c:plotVisOnly val="1"/>
    <c:dispBlanksAs val="gap"/>
  </c:chart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GB"/>
  <c:chart>
    <c:title>
      <c:tx>
        <c:rich>
          <a:bodyPr/>
          <a:lstStyle/>
          <a:p>
            <a:pPr>
              <a:defRPr lang="ru-RU"/>
            </a:pPr>
            <a:r>
              <a:rPr lang="en-US" dirty="0" err="1" smtClean="0"/>
              <a:t>KazPrime</a:t>
            </a:r>
            <a:r>
              <a:rPr lang="en-US" baseline="0" dirty="0" smtClean="0"/>
              <a:t> 3M</a:t>
            </a:r>
            <a:endParaRPr lang="ru-RU" dirty="0"/>
          </a:p>
        </c:rich>
      </c:tx>
    </c:title>
    <c:plotArea>
      <c:layout/>
      <c:lineChart>
        <c:grouping val="standard"/>
        <c:ser>
          <c:idx val="0"/>
          <c:order val="0"/>
          <c:marker>
            <c:symbol val="none"/>
          </c:marker>
          <c:cat>
            <c:numRef>
              <c:f>Лист1!$A$3:$A$880</c:f>
              <c:numCache>
                <c:formatCode>dd/mm/yyyy</c:formatCode>
                <c:ptCount val="878"/>
                <c:pt idx="0" formatCode="dd\.mm\.yyyy">
                  <c:v>0</c:v>
                </c:pt>
                <c:pt idx="1">
                  <c:v>39086</c:v>
                </c:pt>
                <c:pt idx="2">
                  <c:v>39087</c:v>
                </c:pt>
                <c:pt idx="3">
                  <c:v>39090</c:v>
                </c:pt>
                <c:pt idx="4">
                  <c:v>39091</c:v>
                </c:pt>
                <c:pt idx="5">
                  <c:v>39092</c:v>
                </c:pt>
                <c:pt idx="6">
                  <c:v>39093</c:v>
                </c:pt>
                <c:pt idx="7">
                  <c:v>39094</c:v>
                </c:pt>
                <c:pt idx="8">
                  <c:v>39097</c:v>
                </c:pt>
                <c:pt idx="9">
                  <c:v>39098</c:v>
                </c:pt>
                <c:pt idx="10">
                  <c:v>39099</c:v>
                </c:pt>
                <c:pt idx="11">
                  <c:v>39100</c:v>
                </c:pt>
                <c:pt idx="12">
                  <c:v>39101</c:v>
                </c:pt>
                <c:pt idx="13">
                  <c:v>39104</c:v>
                </c:pt>
                <c:pt idx="14">
                  <c:v>39105</c:v>
                </c:pt>
                <c:pt idx="15">
                  <c:v>39106</c:v>
                </c:pt>
                <c:pt idx="16">
                  <c:v>39107</c:v>
                </c:pt>
                <c:pt idx="17">
                  <c:v>39108</c:v>
                </c:pt>
                <c:pt idx="18">
                  <c:v>39111</c:v>
                </c:pt>
                <c:pt idx="19">
                  <c:v>39112</c:v>
                </c:pt>
                <c:pt idx="20">
                  <c:v>39113</c:v>
                </c:pt>
                <c:pt idx="21">
                  <c:v>39114</c:v>
                </c:pt>
                <c:pt idx="22">
                  <c:v>39115</c:v>
                </c:pt>
                <c:pt idx="23">
                  <c:v>39118</c:v>
                </c:pt>
                <c:pt idx="24">
                  <c:v>39119</c:v>
                </c:pt>
                <c:pt idx="25">
                  <c:v>39120</c:v>
                </c:pt>
                <c:pt idx="26">
                  <c:v>39121</c:v>
                </c:pt>
                <c:pt idx="27">
                  <c:v>39122</c:v>
                </c:pt>
                <c:pt idx="28">
                  <c:v>39125</c:v>
                </c:pt>
                <c:pt idx="29">
                  <c:v>39126</c:v>
                </c:pt>
                <c:pt idx="30">
                  <c:v>39127</c:v>
                </c:pt>
                <c:pt idx="31">
                  <c:v>39128</c:v>
                </c:pt>
                <c:pt idx="32">
                  <c:v>39129</c:v>
                </c:pt>
                <c:pt idx="33">
                  <c:v>39132</c:v>
                </c:pt>
                <c:pt idx="34">
                  <c:v>39133</c:v>
                </c:pt>
                <c:pt idx="35">
                  <c:v>39134</c:v>
                </c:pt>
                <c:pt idx="36">
                  <c:v>39135</c:v>
                </c:pt>
                <c:pt idx="37">
                  <c:v>39136</c:v>
                </c:pt>
                <c:pt idx="38">
                  <c:v>39139</c:v>
                </c:pt>
                <c:pt idx="39">
                  <c:v>39140</c:v>
                </c:pt>
                <c:pt idx="40">
                  <c:v>39141</c:v>
                </c:pt>
                <c:pt idx="41">
                  <c:v>39142</c:v>
                </c:pt>
                <c:pt idx="42">
                  <c:v>39143</c:v>
                </c:pt>
                <c:pt idx="43">
                  <c:v>39146</c:v>
                </c:pt>
                <c:pt idx="44">
                  <c:v>39147</c:v>
                </c:pt>
                <c:pt idx="45">
                  <c:v>39148</c:v>
                </c:pt>
                <c:pt idx="46">
                  <c:v>39153</c:v>
                </c:pt>
                <c:pt idx="47">
                  <c:v>39154</c:v>
                </c:pt>
                <c:pt idx="48">
                  <c:v>39155</c:v>
                </c:pt>
                <c:pt idx="49">
                  <c:v>39156</c:v>
                </c:pt>
                <c:pt idx="50">
                  <c:v>39157</c:v>
                </c:pt>
                <c:pt idx="51">
                  <c:v>39160</c:v>
                </c:pt>
                <c:pt idx="52">
                  <c:v>39161</c:v>
                </c:pt>
                <c:pt idx="53">
                  <c:v>39162</c:v>
                </c:pt>
                <c:pt idx="54">
                  <c:v>39167</c:v>
                </c:pt>
                <c:pt idx="55">
                  <c:v>39168</c:v>
                </c:pt>
                <c:pt idx="56">
                  <c:v>39169</c:v>
                </c:pt>
                <c:pt idx="57">
                  <c:v>39170</c:v>
                </c:pt>
                <c:pt idx="58">
                  <c:v>39171</c:v>
                </c:pt>
                <c:pt idx="59">
                  <c:v>39174</c:v>
                </c:pt>
                <c:pt idx="60">
                  <c:v>39175</c:v>
                </c:pt>
                <c:pt idx="61">
                  <c:v>39176</c:v>
                </c:pt>
                <c:pt idx="62">
                  <c:v>39177</c:v>
                </c:pt>
                <c:pt idx="63">
                  <c:v>39178</c:v>
                </c:pt>
                <c:pt idx="64">
                  <c:v>39181</c:v>
                </c:pt>
                <c:pt idx="65">
                  <c:v>39182</c:v>
                </c:pt>
                <c:pt idx="66">
                  <c:v>39183</c:v>
                </c:pt>
                <c:pt idx="67">
                  <c:v>39184</c:v>
                </c:pt>
                <c:pt idx="68">
                  <c:v>39185</c:v>
                </c:pt>
                <c:pt idx="69">
                  <c:v>39188</c:v>
                </c:pt>
                <c:pt idx="70">
                  <c:v>39189</c:v>
                </c:pt>
                <c:pt idx="71">
                  <c:v>39190</c:v>
                </c:pt>
                <c:pt idx="72">
                  <c:v>39191</c:v>
                </c:pt>
                <c:pt idx="73">
                  <c:v>39192</c:v>
                </c:pt>
                <c:pt idx="74">
                  <c:v>39195</c:v>
                </c:pt>
                <c:pt idx="75">
                  <c:v>39196</c:v>
                </c:pt>
                <c:pt idx="76">
                  <c:v>39197</c:v>
                </c:pt>
                <c:pt idx="77">
                  <c:v>39198</c:v>
                </c:pt>
                <c:pt idx="78">
                  <c:v>39199</c:v>
                </c:pt>
                <c:pt idx="79">
                  <c:v>39202</c:v>
                </c:pt>
                <c:pt idx="80">
                  <c:v>39204</c:v>
                </c:pt>
                <c:pt idx="81">
                  <c:v>39205</c:v>
                </c:pt>
                <c:pt idx="82">
                  <c:v>39206</c:v>
                </c:pt>
                <c:pt idx="83">
                  <c:v>39209</c:v>
                </c:pt>
                <c:pt idx="84">
                  <c:v>39210</c:v>
                </c:pt>
                <c:pt idx="85">
                  <c:v>39212</c:v>
                </c:pt>
                <c:pt idx="86">
                  <c:v>39213</c:v>
                </c:pt>
                <c:pt idx="87">
                  <c:v>39216</c:v>
                </c:pt>
                <c:pt idx="88">
                  <c:v>39217</c:v>
                </c:pt>
                <c:pt idx="89">
                  <c:v>39218</c:v>
                </c:pt>
                <c:pt idx="90">
                  <c:v>39219</c:v>
                </c:pt>
                <c:pt idx="91">
                  <c:v>39220</c:v>
                </c:pt>
                <c:pt idx="92">
                  <c:v>39223</c:v>
                </c:pt>
                <c:pt idx="93">
                  <c:v>39224</c:v>
                </c:pt>
                <c:pt idx="94">
                  <c:v>39225</c:v>
                </c:pt>
                <c:pt idx="95">
                  <c:v>39226</c:v>
                </c:pt>
                <c:pt idx="96">
                  <c:v>39227</c:v>
                </c:pt>
                <c:pt idx="97">
                  <c:v>39230</c:v>
                </c:pt>
                <c:pt idx="98">
                  <c:v>39231</c:v>
                </c:pt>
                <c:pt idx="99">
                  <c:v>39232</c:v>
                </c:pt>
                <c:pt idx="100">
                  <c:v>39233</c:v>
                </c:pt>
                <c:pt idx="101">
                  <c:v>39234</c:v>
                </c:pt>
                <c:pt idx="102">
                  <c:v>39237</c:v>
                </c:pt>
                <c:pt idx="103">
                  <c:v>39238</c:v>
                </c:pt>
                <c:pt idx="104">
                  <c:v>39239</c:v>
                </c:pt>
                <c:pt idx="105">
                  <c:v>39240</c:v>
                </c:pt>
                <c:pt idx="106">
                  <c:v>39241</c:v>
                </c:pt>
                <c:pt idx="107">
                  <c:v>39244</c:v>
                </c:pt>
                <c:pt idx="108">
                  <c:v>39245</c:v>
                </c:pt>
                <c:pt idx="109">
                  <c:v>39246</c:v>
                </c:pt>
                <c:pt idx="110">
                  <c:v>39247</c:v>
                </c:pt>
                <c:pt idx="111">
                  <c:v>39248</c:v>
                </c:pt>
                <c:pt idx="112">
                  <c:v>39251</c:v>
                </c:pt>
                <c:pt idx="113">
                  <c:v>39252</c:v>
                </c:pt>
                <c:pt idx="114">
                  <c:v>39253</c:v>
                </c:pt>
                <c:pt idx="115">
                  <c:v>39254</c:v>
                </c:pt>
                <c:pt idx="116">
                  <c:v>39255</c:v>
                </c:pt>
                <c:pt idx="117">
                  <c:v>39258</c:v>
                </c:pt>
                <c:pt idx="118">
                  <c:v>39259</c:v>
                </c:pt>
                <c:pt idx="119">
                  <c:v>39260</c:v>
                </c:pt>
                <c:pt idx="120">
                  <c:v>39261</c:v>
                </c:pt>
                <c:pt idx="121">
                  <c:v>39262</c:v>
                </c:pt>
                <c:pt idx="122">
                  <c:v>39265</c:v>
                </c:pt>
                <c:pt idx="123">
                  <c:v>39266</c:v>
                </c:pt>
                <c:pt idx="124">
                  <c:v>39267</c:v>
                </c:pt>
                <c:pt idx="125">
                  <c:v>39268</c:v>
                </c:pt>
                <c:pt idx="126">
                  <c:v>39269</c:v>
                </c:pt>
                <c:pt idx="127">
                  <c:v>39272</c:v>
                </c:pt>
                <c:pt idx="128">
                  <c:v>39273</c:v>
                </c:pt>
                <c:pt idx="129">
                  <c:v>39274</c:v>
                </c:pt>
                <c:pt idx="130">
                  <c:v>39275</c:v>
                </c:pt>
                <c:pt idx="131">
                  <c:v>39276</c:v>
                </c:pt>
                <c:pt idx="132">
                  <c:v>39279</c:v>
                </c:pt>
                <c:pt idx="133">
                  <c:v>39280</c:v>
                </c:pt>
                <c:pt idx="134">
                  <c:v>39281</c:v>
                </c:pt>
                <c:pt idx="135">
                  <c:v>39282</c:v>
                </c:pt>
                <c:pt idx="136">
                  <c:v>39283</c:v>
                </c:pt>
                <c:pt idx="137">
                  <c:v>39286</c:v>
                </c:pt>
                <c:pt idx="138">
                  <c:v>39287</c:v>
                </c:pt>
                <c:pt idx="139">
                  <c:v>39288</c:v>
                </c:pt>
                <c:pt idx="140">
                  <c:v>39289</c:v>
                </c:pt>
                <c:pt idx="141">
                  <c:v>39290</c:v>
                </c:pt>
                <c:pt idx="142">
                  <c:v>39293</c:v>
                </c:pt>
                <c:pt idx="143">
                  <c:v>39294</c:v>
                </c:pt>
                <c:pt idx="144">
                  <c:v>39295</c:v>
                </c:pt>
                <c:pt idx="145">
                  <c:v>39296</c:v>
                </c:pt>
                <c:pt idx="146">
                  <c:v>39297</c:v>
                </c:pt>
                <c:pt idx="147">
                  <c:v>39300</c:v>
                </c:pt>
                <c:pt idx="148">
                  <c:v>39301</c:v>
                </c:pt>
                <c:pt idx="149">
                  <c:v>39302</c:v>
                </c:pt>
                <c:pt idx="150">
                  <c:v>39303</c:v>
                </c:pt>
                <c:pt idx="151">
                  <c:v>39304</c:v>
                </c:pt>
                <c:pt idx="152">
                  <c:v>39307</c:v>
                </c:pt>
                <c:pt idx="153">
                  <c:v>39308</c:v>
                </c:pt>
                <c:pt idx="154">
                  <c:v>39309</c:v>
                </c:pt>
                <c:pt idx="155">
                  <c:v>39310</c:v>
                </c:pt>
                <c:pt idx="156">
                  <c:v>39311</c:v>
                </c:pt>
                <c:pt idx="157">
                  <c:v>39315</c:v>
                </c:pt>
                <c:pt idx="158">
                  <c:v>39316</c:v>
                </c:pt>
                <c:pt idx="159">
                  <c:v>39317</c:v>
                </c:pt>
                <c:pt idx="160">
                  <c:v>39318</c:v>
                </c:pt>
                <c:pt idx="161">
                  <c:v>39321</c:v>
                </c:pt>
                <c:pt idx="162">
                  <c:v>39322</c:v>
                </c:pt>
                <c:pt idx="163">
                  <c:v>39323</c:v>
                </c:pt>
                <c:pt idx="164">
                  <c:v>39324</c:v>
                </c:pt>
                <c:pt idx="165">
                  <c:v>39325</c:v>
                </c:pt>
                <c:pt idx="166">
                  <c:v>39328</c:v>
                </c:pt>
                <c:pt idx="167">
                  <c:v>39329</c:v>
                </c:pt>
                <c:pt idx="168">
                  <c:v>39330</c:v>
                </c:pt>
                <c:pt idx="169">
                  <c:v>39331</c:v>
                </c:pt>
                <c:pt idx="170">
                  <c:v>39332</c:v>
                </c:pt>
                <c:pt idx="171">
                  <c:v>39335</c:v>
                </c:pt>
                <c:pt idx="172">
                  <c:v>39336</c:v>
                </c:pt>
                <c:pt idx="173">
                  <c:v>39337</c:v>
                </c:pt>
                <c:pt idx="174">
                  <c:v>39338</c:v>
                </c:pt>
                <c:pt idx="175">
                  <c:v>39339</c:v>
                </c:pt>
                <c:pt idx="176">
                  <c:v>39342</c:v>
                </c:pt>
                <c:pt idx="177">
                  <c:v>39343</c:v>
                </c:pt>
                <c:pt idx="178">
                  <c:v>39344</c:v>
                </c:pt>
                <c:pt idx="179">
                  <c:v>39346</c:v>
                </c:pt>
                <c:pt idx="180">
                  <c:v>39349</c:v>
                </c:pt>
                <c:pt idx="181">
                  <c:v>39350</c:v>
                </c:pt>
                <c:pt idx="182">
                  <c:v>39351</c:v>
                </c:pt>
                <c:pt idx="183">
                  <c:v>39352</c:v>
                </c:pt>
                <c:pt idx="184">
                  <c:v>39353</c:v>
                </c:pt>
                <c:pt idx="185">
                  <c:v>39356</c:v>
                </c:pt>
                <c:pt idx="186">
                  <c:v>39357</c:v>
                </c:pt>
                <c:pt idx="187">
                  <c:v>39358</c:v>
                </c:pt>
                <c:pt idx="188">
                  <c:v>39359</c:v>
                </c:pt>
                <c:pt idx="189">
                  <c:v>39360</c:v>
                </c:pt>
                <c:pt idx="190">
                  <c:v>39363</c:v>
                </c:pt>
                <c:pt idx="191">
                  <c:v>39364</c:v>
                </c:pt>
                <c:pt idx="192">
                  <c:v>39365</c:v>
                </c:pt>
                <c:pt idx="193">
                  <c:v>39366</c:v>
                </c:pt>
                <c:pt idx="194">
                  <c:v>39367</c:v>
                </c:pt>
                <c:pt idx="195">
                  <c:v>39370</c:v>
                </c:pt>
                <c:pt idx="196">
                  <c:v>39371</c:v>
                </c:pt>
                <c:pt idx="197">
                  <c:v>39372</c:v>
                </c:pt>
                <c:pt idx="198">
                  <c:v>39373</c:v>
                </c:pt>
                <c:pt idx="199">
                  <c:v>39374</c:v>
                </c:pt>
                <c:pt idx="200">
                  <c:v>39377</c:v>
                </c:pt>
                <c:pt idx="201">
                  <c:v>39378</c:v>
                </c:pt>
                <c:pt idx="202">
                  <c:v>39379</c:v>
                </c:pt>
                <c:pt idx="203">
                  <c:v>39385</c:v>
                </c:pt>
                <c:pt idx="204">
                  <c:v>39387</c:v>
                </c:pt>
                <c:pt idx="205">
                  <c:v>39388</c:v>
                </c:pt>
                <c:pt idx="206">
                  <c:v>39391</c:v>
                </c:pt>
                <c:pt idx="207">
                  <c:v>39392</c:v>
                </c:pt>
                <c:pt idx="208">
                  <c:v>39393</c:v>
                </c:pt>
                <c:pt idx="209">
                  <c:v>39394</c:v>
                </c:pt>
                <c:pt idx="210">
                  <c:v>39395</c:v>
                </c:pt>
                <c:pt idx="211">
                  <c:v>39398</c:v>
                </c:pt>
                <c:pt idx="212">
                  <c:v>39399</c:v>
                </c:pt>
                <c:pt idx="213">
                  <c:v>39400</c:v>
                </c:pt>
                <c:pt idx="214">
                  <c:v>39401</c:v>
                </c:pt>
                <c:pt idx="215">
                  <c:v>39402</c:v>
                </c:pt>
                <c:pt idx="216">
                  <c:v>39405</c:v>
                </c:pt>
                <c:pt idx="217">
                  <c:v>39406</c:v>
                </c:pt>
                <c:pt idx="218">
                  <c:v>39407</c:v>
                </c:pt>
                <c:pt idx="219">
                  <c:v>39408</c:v>
                </c:pt>
                <c:pt idx="220">
                  <c:v>39409</c:v>
                </c:pt>
                <c:pt idx="221">
                  <c:v>39412</c:v>
                </c:pt>
                <c:pt idx="222">
                  <c:v>39414</c:v>
                </c:pt>
                <c:pt idx="223">
                  <c:v>39415</c:v>
                </c:pt>
                <c:pt idx="224">
                  <c:v>39416</c:v>
                </c:pt>
                <c:pt idx="225">
                  <c:v>39419</c:v>
                </c:pt>
                <c:pt idx="226">
                  <c:v>39420</c:v>
                </c:pt>
                <c:pt idx="227">
                  <c:v>39421</c:v>
                </c:pt>
                <c:pt idx="228">
                  <c:v>39422</c:v>
                </c:pt>
                <c:pt idx="229">
                  <c:v>39423</c:v>
                </c:pt>
                <c:pt idx="230">
                  <c:v>39426</c:v>
                </c:pt>
                <c:pt idx="231">
                  <c:v>39427</c:v>
                </c:pt>
                <c:pt idx="232">
                  <c:v>39428</c:v>
                </c:pt>
                <c:pt idx="233">
                  <c:v>39429</c:v>
                </c:pt>
                <c:pt idx="234">
                  <c:v>39430</c:v>
                </c:pt>
                <c:pt idx="235">
                  <c:v>39435</c:v>
                </c:pt>
                <c:pt idx="236">
                  <c:v>39436</c:v>
                </c:pt>
                <c:pt idx="237">
                  <c:v>39437</c:v>
                </c:pt>
                <c:pt idx="238">
                  <c:v>39440</c:v>
                </c:pt>
                <c:pt idx="239">
                  <c:v>39441</c:v>
                </c:pt>
                <c:pt idx="240">
                  <c:v>39442</c:v>
                </c:pt>
                <c:pt idx="241">
                  <c:v>39443</c:v>
                </c:pt>
                <c:pt idx="242">
                  <c:v>39444</c:v>
                </c:pt>
                <c:pt idx="243">
                  <c:v>39447</c:v>
                </c:pt>
                <c:pt idx="244">
                  <c:v>39450</c:v>
                </c:pt>
                <c:pt idx="245">
                  <c:v>39451</c:v>
                </c:pt>
                <c:pt idx="246">
                  <c:v>39455</c:v>
                </c:pt>
                <c:pt idx="247">
                  <c:v>39456</c:v>
                </c:pt>
                <c:pt idx="248">
                  <c:v>39457</c:v>
                </c:pt>
                <c:pt idx="249">
                  <c:v>39458</c:v>
                </c:pt>
                <c:pt idx="250">
                  <c:v>39461</c:v>
                </c:pt>
                <c:pt idx="251">
                  <c:v>39462</c:v>
                </c:pt>
                <c:pt idx="252">
                  <c:v>39463</c:v>
                </c:pt>
                <c:pt idx="253">
                  <c:v>39464</c:v>
                </c:pt>
                <c:pt idx="254">
                  <c:v>39465</c:v>
                </c:pt>
                <c:pt idx="255">
                  <c:v>39468</c:v>
                </c:pt>
                <c:pt idx="256">
                  <c:v>39469</c:v>
                </c:pt>
                <c:pt idx="257">
                  <c:v>39470</c:v>
                </c:pt>
                <c:pt idx="258">
                  <c:v>39471</c:v>
                </c:pt>
                <c:pt idx="259">
                  <c:v>39472</c:v>
                </c:pt>
                <c:pt idx="260">
                  <c:v>39475</c:v>
                </c:pt>
                <c:pt idx="261">
                  <c:v>39476</c:v>
                </c:pt>
                <c:pt idx="262">
                  <c:v>39477</c:v>
                </c:pt>
                <c:pt idx="263">
                  <c:v>39478</c:v>
                </c:pt>
                <c:pt idx="264">
                  <c:v>39479</c:v>
                </c:pt>
                <c:pt idx="265">
                  <c:v>39482</c:v>
                </c:pt>
                <c:pt idx="266">
                  <c:v>39483</c:v>
                </c:pt>
                <c:pt idx="267">
                  <c:v>39484</c:v>
                </c:pt>
                <c:pt idx="268">
                  <c:v>39485</c:v>
                </c:pt>
                <c:pt idx="269">
                  <c:v>39486</c:v>
                </c:pt>
                <c:pt idx="270">
                  <c:v>39489</c:v>
                </c:pt>
                <c:pt idx="271">
                  <c:v>39490</c:v>
                </c:pt>
                <c:pt idx="272">
                  <c:v>39491</c:v>
                </c:pt>
                <c:pt idx="273">
                  <c:v>39492</c:v>
                </c:pt>
                <c:pt idx="274">
                  <c:v>39493</c:v>
                </c:pt>
                <c:pt idx="275">
                  <c:v>39496</c:v>
                </c:pt>
                <c:pt idx="276">
                  <c:v>39497</c:v>
                </c:pt>
                <c:pt idx="277">
                  <c:v>39498</c:v>
                </c:pt>
                <c:pt idx="278">
                  <c:v>39499</c:v>
                </c:pt>
                <c:pt idx="279">
                  <c:v>39500</c:v>
                </c:pt>
                <c:pt idx="280">
                  <c:v>39503</c:v>
                </c:pt>
                <c:pt idx="281">
                  <c:v>39504</c:v>
                </c:pt>
                <c:pt idx="282">
                  <c:v>39505</c:v>
                </c:pt>
                <c:pt idx="283">
                  <c:v>39506</c:v>
                </c:pt>
                <c:pt idx="284">
                  <c:v>39507</c:v>
                </c:pt>
                <c:pt idx="285">
                  <c:v>39510</c:v>
                </c:pt>
                <c:pt idx="286">
                  <c:v>39512</c:v>
                </c:pt>
                <c:pt idx="287">
                  <c:v>39513</c:v>
                </c:pt>
                <c:pt idx="288">
                  <c:v>39514</c:v>
                </c:pt>
                <c:pt idx="289">
                  <c:v>39517</c:v>
                </c:pt>
                <c:pt idx="290">
                  <c:v>39518</c:v>
                </c:pt>
                <c:pt idx="291">
                  <c:v>39519</c:v>
                </c:pt>
                <c:pt idx="292">
                  <c:v>39520</c:v>
                </c:pt>
                <c:pt idx="293">
                  <c:v>39521</c:v>
                </c:pt>
                <c:pt idx="294">
                  <c:v>39524</c:v>
                </c:pt>
                <c:pt idx="295">
                  <c:v>39525</c:v>
                </c:pt>
                <c:pt idx="296">
                  <c:v>39526</c:v>
                </c:pt>
                <c:pt idx="297">
                  <c:v>39527</c:v>
                </c:pt>
                <c:pt idx="298">
                  <c:v>39528</c:v>
                </c:pt>
                <c:pt idx="299">
                  <c:v>39532</c:v>
                </c:pt>
                <c:pt idx="300">
                  <c:v>39533</c:v>
                </c:pt>
                <c:pt idx="301">
                  <c:v>39534</c:v>
                </c:pt>
                <c:pt idx="302">
                  <c:v>39535</c:v>
                </c:pt>
                <c:pt idx="303">
                  <c:v>39538</c:v>
                </c:pt>
                <c:pt idx="304">
                  <c:v>39539</c:v>
                </c:pt>
                <c:pt idx="305">
                  <c:v>39540</c:v>
                </c:pt>
                <c:pt idx="306">
                  <c:v>39541</c:v>
                </c:pt>
                <c:pt idx="307">
                  <c:v>39542</c:v>
                </c:pt>
                <c:pt idx="308">
                  <c:v>39545</c:v>
                </c:pt>
                <c:pt idx="309">
                  <c:v>39546</c:v>
                </c:pt>
                <c:pt idx="310">
                  <c:v>39547</c:v>
                </c:pt>
                <c:pt idx="311">
                  <c:v>39548</c:v>
                </c:pt>
                <c:pt idx="312">
                  <c:v>39549</c:v>
                </c:pt>
                <c:pt idx="313">
                  <c:v>39552</c:v>
                </c:pt>
                <c:pt idx="314">
                  <c:v>39553</c:v>
                </c:pt>
                <c:pt idx="315">
                  <c:v>39554</c:v>
                </c:pt>
                <c:pt idx="316">
                  <c:v>39555</c:v>
                </c:pt>
                <c:pt idx="317">
                  <c:v>39556</c:v>
                </c:pt>
                <c:pt idx="318">
                  <c:v>39559</c:v>
                </c:pt>
                <c:pt idx="319">
                  <c:v>39560</c:v>
                </c:pt>
                <c:pt idx="320">
                  <c:v>39561</c:v>
                </c:pt>
                <c:pt idx="321">
                  <c:v>39562</c:v>
                </c:pt>
                <c:pt idx="322">
                  <c:v>39563</c:v>
                </c:pt>
                <c:pt idx="323">
                  <c:v>39566</c:v>
                </c:pt>
                <c:pt idx="324">
                  <c:v>39567</c:v>
                </c:pt>
                <c:pt idx="325">
                  <c:v>39568</c:v>
                </c:pt>
                <c:pt idx="326">
                  <c:v>39573</c:v>
                </c:pt>
                <c:pt idx="327">
                  <c:v>39574</c:v>
                </c:pt>
                <c:pt idx="328">
                  <c:v>39575</c:v>
                </c:pt>
                <c:pt idx="329">
                  <c:v>39576</c:v>
                </c:pt>
                <c:pt idx="330">
                  <c:v>39580</c:v>
                </c:pt>
                <c:pt idx="331">
                  <c:v>39581</c:v>
                </c:pt>
                <c:pt idx="332">
                  <c:v>39582</c:v>
                </c:pt>
                <c:pt idx="333">
                  <c:v>39583</c:v>
                </c:pt>
                <c:pt idx="334">
                  <c:v>39584</c:v>
                </c:pt>
                <c:pt idx="335">
                  <c:v>39587</c:v>
                </c:pt>
                <c:pt idx="336">
                  <c:v>39588</c:v>
                </c:pt>
                <c:pt idx="337">
                  <c:v>39589</c:v>
                </c:pt>
                <c:pt idx="338">
                  <c:v>39590</c:v>
                </c:pt>
                <c:pt idx="339">
                  <c:v>39591</c:v>
                </c:pt>
                <c:pt idx="340">
                  <c:v>39594</c:v>
                </c:pt>
                <c:pt idx="341">
                  <c:v>39595</c:v>
                </c:pt>
                <c:pt idx="342">
                  <c:v>39596</c:v>
                </c:pt>
                <c:pt idx="343">
                  <c:v>39597</c:v>
                </c:pt>
                <c:pt idx="344">
                  <c:v>39598</c:v>
                </c:pt>
                <c:pt idx="345">
                  <c:v>39601</c:v>
                </c:pt>
                <c:pt idx="346">
                  <c:v>39602</c:v>
                </c:pt>
                <c:pt idx="347">
                  <c:v>39603</c:v>
                </c:pt>
                <c:pt idx="348">
                  <c:v>39604</c:v>
                </c:pt>
                <c:pt idx="349">
                  <c:v>39605</c:v>
                </c:pt>
                <c:pt idx="350">
                  <c:v>39608</c:v>
                </c:pt>
                <c:pt idx="351">
                  <c:v>39609</c:v>
                </c:pt>
                <c:pt idx="352">
                  <c:v>39610</c:v>
                </c:pt>
                <c:pt idx="353">
                  <c:v>39611</c:v>
                </c:pt>
                <c:pt idx="354">
                  <c:v>39612</c:v>
                </c:pt>
                <c:pt idx="355">
                  <c:v>39615</c:v>
                </c:pt>
                <c:pt idx="356">
                  <c:v>39616</c:v>
                </c:pt>
                <c:pt idx="357">
                  <c:v>39617</c:v>
                </c:pt>
                <c:pt idx="358">
                  <c:v>39618</c:v>
                </c:pt>
                <c:pt idx="359">
                  <c:v>39619</c:v>
                </c:pt>
                <c:pt idx="360">
                  <c:v>39622</c:v>
                </c:pt>
                <c:pt idx="361">
                  <c:v>39623</c:v>
                </c:pt>
                <c:pt idx="362">
                  <c:v>39624</c:v>
                </c:pt>
                <c:pt idx="363">
                  <c:v>39625</c:v>
                </c:pt>
                <c:pt idx="364">
                  <c:v>39626</c:v>
                </c:pt>
                <c:pt idx="365">
                  <c:v>39629</c:v>
                </c:pt>
                <c:pt idx="366">
                  <c:v>39630</c:v>
                </c:pt>
                <c:pt idx="367">
                  <c:v>39631</c:v>
                </c:pt>
                <c:pt idx="368">
                  <c:v>39632</c:v>
                </c:pt>
                <c:pt idx="369">
                  <c:v>39633</c:v>
                </c:pt>
                <c:pt idx="370">
                  <c:v>39637</c:v>
                </c:pt>
                <c:pt idx="371">
                  <c:v>39638</c:v>
                </c:pt>
                <c:pt idx="372">
                  <c:v>39639</c:v>
                </c:pt>
                <c:pt idx="373">
                  <c:v>39640</c:v>
                </c:pt>
                <c:pt idx="374">
                  <c:v>39643</c:v>
                </c:pt>
                <c:pt idx="375">
                  <c:v>39644</c:v>
                </c:pt>
                <c:pt idx="376">
                  <c:v>39645</c:v>
                </c:pt>
                <c:pt idx="377">
                  <c:v>39646</c:v>
                </c:pt>
                <c:pt idx="378">
                  <c:v>39647</c:v>
                </c:pt>
                <c:pt idx="379">
                  <c:v>39650</c:v>
                </c:pt>
                <c:pt idx="380">
                  <c:v>39651</c:v>
                </c:pt>
                <c:pt idx="381">
                  <c:v>39652</c:v>
                </c:pt>
                <c:pt idx="382">
                  <c:v>39653</c:v>
                </c:pt>
                <c:pt idx="383">
                  <c:v>39654</c:v>
                </c:pt>
                <c:pt idx="384">
                  <c:v>39657</c:v>
                </c:pt>
                <c:pt idx="385">
                  <c:v>39658</c:v>
                </c:pt>
                <c:pt idx="386">
                  <c:v>39659</c:v>
                </c:pt>
                <c:pt idx="387">
                  <c:v>39660</c:v>
                </c:pt>
                <c:pt idx="388">
                  <c:v>39661</c:v>
                </c:pt>
                <c:pt idx="389">
                  <c:v>39664</c:v>
                </c:pt>
                <c:pt idx="390">
                  <c:v>39665</c:v>
                </c:pt>
                <c:pt idx="391">
                  <c:v>39666</c:v>
                </c:pt>
                <c:pt idx="392">
                  <c:v>39667</c:v>
                </c:pt>
                <c:pt idx="393">
                  <c:v>39668</c:v>
                </c:pt>
                <c:pt idx="394">
                  <c:v>39671</c:v>
                </c:pt>
                <c:pt idx="395">
                  <c:v>39672</c:v>
                </c:pt>
                <c:pt idx="396">
                  <c:v>39673</c:v>
                </c:pt>
                <c:pt idx="397">
                  <c:v>39674</c:v>
                </c:pt>
                <c:pt idx="398">
                  <c:v>39675</c:v>
                </c:pt>
                <c:pt idx="399">
                  <c:v>39678</c:v>
                </c:pt>
                <c:pt idx="400">
                  <c:v>39679</c:v>
                </c:pt>
                <c:pt idx="401">
                  <c:v>39680</c:v>
                </c:pt>
                <c:pt idx="402">
                  <c:v>39681</c:v>
                </c:pt>
                <c:pt idx="403">
                  <c:v>39682</c:v>
                </c:pt>
                <c:pt idx="404">
                  <c:v>39685</c:v>
                </c:pt>
                <c:pt idx="405">
                  <c:v>39686</c:v>
                </c:pt>
                <c:pt idx="406">
                  <c:v>39687</c:v>
                </c:pt>
                <c:pt idx="407">
                  <c:v>39688</c:v>
                </c:pt>
                <c:pt idx="408">
                  <c:v>39689</c:v>
                </c:pt>
                <c:pt idx="409">
                  <c:v>39692</c:v>
                </c:pt>
                <c:pt idx="410">
                  <c:v>39693</c:v>
                </c:pt>
                <c:pt idx="411">
                  <c:v>39694</c:v>
                </c:pt>
                <c:pt idx="412">
                  <c:v>39695</c:v>
                </c:pt>
                <c:pt idx="413">
                  <c:v>39696</c:v>
                </c:pt>
                <c:pt idx="414">
                  <c:v>39699</c:v>
                </c:pt>
                <c:pt idx="415">
                  <c:v>39700</c:v>
                </c:pt>
                <c:pt idx="416">
                  <c:v>39701</c:v>
                </c:pt>
                <c:pt idx="417">
                  <c:v>39702</c:v>
                </c:pt>
                <c:pt idx="418">
                  <c:v>39703</c:v>
                </c:pt>
                <c:pt idx="419">
                  <c:v>39706</c:v>
                </c:pt>
                <c:pt idx="420">
                  <c:v>39707</c:v>
                </c:pt>
                <c:pt idx="421">
                  <c:v>39708</c:v>
                </c:pt>
                <c:pt idx="422">
                  <c:v>39709</c:v>
                </c:pt>
                <c:pt idx="423">
                  <c:v>39710</c:v>
                </c:pt>
                <c:pt idx="424">
                  <c:v>39713</c:v>
                </c:pt>
                <c:pt idx="425">
                  <c:v>39714</c:v>
                </c:pt>
                <c:pt idx="426">
                  <c:v>39715</c:v>
                </c:pt>
                <c:pt idx="427">
                  <c:v>39716</c:v>
                </c:pt>
                <c:pt idx="428">
                  <c:v>39717</c:v>
                </c:pt>
                <c:pt idx="429">
                  <c:v>39720</c:v>
                </c:pt>
                <c:pt idx="430">
                  <c:v>39722</c:v>
                </c:pt>
                <c:pt idx="431">
                  <c:v>39723</c:v>
                </c:pt>
                <c:pt idx="432">
                  <c:v>39724</c:v>
                </c:pt>
                <c:pt idx="433">
                  <c:v>39727</c:v>
                </c:pt>
                <c:pt idx="434">
                  <c:v>39728</c:v>
                </c:pt>
                <c:pt idx="435">
                  <c:v>39729</c:v>
                </c:pt>
                <c:pt idx="436">
                  <c:v>39730</c:v>
                </c:pt>
                <c:pt idx="437">
                  <c:v>39731</c:v>
                </c:pt>
                <c:pt idx="438">
                  <c:v>39734</c:v>
                </c:pt>
                <c:pt idx="439">
                  <c:v>39735</c:v>
                </c:pt>
                <c:pt idx="440">
                  <c:v>39736</c:v>
                </c:pt>
                <c:pt idx="441">
                  <c:v>39737</c:v>
                </c:pt>
                <c:pt idx="442">
                  <c:v>39738</c:v>
                </c:pt>
                <c:pt idx="443">
                  <c:v>39742</c:v>
                </c:pt>
                <c:pt idx="444">
                  <c:v>39743</c:v>
                </c:pt>
                <c:pt idx="445">
                  <c:v>39744</c:v>
                </c:pt>
                <c:pt idx="446">
                  <c:v>39745</c:v>
                </c:pt>
                <c:pt idx="447">
                  <c:v>39749</c:v>
                </c:pt>
                <c:pt idx="448">
                  <c:v>39750</c:v>
                </c:pt>
                <c:pt idx="449">
                  <c:v>39751</c:v>
                </c:pt>
                <c:pt idx="450">
                  <c:v>39752</c:v>
                </c:pt>
                <c:pt idx="451">
                  <c:v>39755</c:v>
                </c:pt>
                <c:pt idx="452">
                  <c:v>39756</c:v>
                </c:pt>
                <c:pt idx="453">
                  <c:v>39757</c:v>
                </c:pt>
                <c:pt idx="454">
                  <c:v>39758</c:v>
                </c:pt>
                <c:pt idx="455">
                  <c:v>39759</c:v>
                </c:pt>
                <c:pt idx="456">
                  <c:v>39762</c:v>
                </c:pt>
                <c:pt idx="457">
                  <c:v>39763</c:v>
                </c:pt>
                <c:pt idx="458">
                  <c:v>39764</c:v>
                </c:pt>
                <c:pt idx="459">
                  <c:v>39765</c:v>
                </c:pt>
                <c:pt idx="460">
                  <c:v>39766</c:v>
                </c:pt>
                <c:pt idx="461">
                  <c:v>39769</c:v>
                </c:pt>
                <c:pt idx="462">
                  <c:v>39770</c:v>
                </c:pt>
                <c:pt idx="463">
                  <c:v>39771</c:v>
                </c:pt>
                <c:pt idx="464">
                  <c:v>39772</c:v>
                </c:pt>
                <c:pt idx="465">
                  <c:v>39773</c:v>
                </c:pt>
                <c:pt idx="466">
                  <c:v>39776</c:v>
                </c:pt>
                <c:pt idx="467">
                  <c:v>39777</c:v>
                </c:pt>
                <c:pt idx="468">
                  <c:v>39778</c:v>
                </c:pt>
                <c:pt idx="469">
                  <c:v>39779</c:v>
                </c:pt>
                <c:pt idx="470">
                  <c:v>39780</c:v>
                </c:pt>
                <c:pt idx="471">
                  <c:v>39783</c:v>
                </c:pt>
                <c:pt idx="472">
                  <c:v>39784</c:v>
                </c:pt>
                <c:pt idx="473">
                  <c:v>39785</c:v>
                </c:pt>
                <c:pt idx="474">
                  <c:v>39786</c:v>
                </c:pt>
                <c:pt idx="475">
                  <c:v>39787</c:v>
                </c:pt>
                <c:pt idx="476">
                  <c:v>39790</c:v>
                </c:pt>
                <c:pt idx="477">
                  <c:v>39791</c:v>
                </c:pt>
                <c:pt idx="478">
                  <c:v>39792</c:v>
                </c:pt>
                <c:pt idx="479">
                  <c:v>39793</c:v>
                </c:pt>
                <c:pt idx="480">
                  <c:v>39794</c:v>
                </c:pt>
                <c:pt idx="481">
                  <c:v>39797</c:v>
                </c:pt>
                <c:pt idx="482">
                  <c:v>39798</c:v>
                </c:pt>
                <c:pt idx="483">
                  <c:v>39799</c:v>
                </c:pt>
                <c:pt idx="484">
                  <c:v>39800</c:v>
                </c:pt>
                <c:pt idx="485">
                  <c:v>39801</c:v>
                </c:pt>
                <c:pt idx="486">
                  <c:v>39804</c:v>
                </c:pt>
                <c:pt idx="487">
                  <c:v>39805</c:v>
                </c:pt>
                <c:pt idx="488">
                  <c:v>39806</c:v>
                </c:pt>
                <c:pt idx="489">
                  <c:v>39808</c:v>
                </c:pt>
                <c:pt idx="490">
                  <c:v>39811</c:v>
                </c:pt>
                <c:pt idx="491">
                  <c:v>39812</c:v>
                </c:pt>
                <c:pt idx="492">
                  <c:v>39813</c:v>
                </c:pt>
                <c:pt idx="493">
                  <c:v>39818</c:v>
                </c:pt>
                <c:pt idx="494">
                  <c:v>39819</c:v>
                </c:pt>
                <c:pt idx="495">
                  <c:v>39821</c:v>
                </c:pt>
                <c:pt idx="496">
                  <c:v>39825</c:v>
                </c:pt>
                <c:pt idx="497">
                  <c:v>39826</c:v>
                </c:pt>
                <c:pt idx="498">
                  <c:v>39828</c:v>
                </c:pt>
                <c:pt idx="499">
                  <c:v>39829</c:v>
                </c:pt>
                <c:pt idx="500">
                  <c:v>39832</c:v>
                </c:pt>
                <c:pt idx="501">
                  <c:v>39833</c:v>
                </c:pt>
                <c:pt idx="502">
                  <c:v>39835</c:v>
                </c:pt>
                <c:pt idx="503">
                  <c:v>39836</c:v>
                </c:pt>
                <c:pt idx="504">
                  <c:v>39839</c:v>
                </c:pt>
                <c:pt idx="505">
                  <c:v>39840</c:v>
                </c:pt>
                <c:pt idx="506">
                  <c:v>39841</c:v>
                </c:pt>
                <c:pt idx="507">
                  <c:v>39842</c:v>
                </c:pt>
                <c:pt idx="508">
                  <c:v>39843</c:v>
                </c:pt>
                <c:pt idx="509">
                  <c:v>39846</c:v>
                </c:pt>
                <c:pt idx="510">
                  <c:v>39847</c:v>
                </c:pt>
                <c:pt idx="511">
                  <c:v>39848</c:v>
                </c:pt>
                <c:pt idx="512">
                  <c:v>39850</c:v>
                </c:pt>
                <c:pt idx="513">
                  <c:v>39853</c:v>
                </c:pt>
                <c:pt idx="514">
                  <c:v>39854</c:v>
                </c:pt>
                <c:pt idx="515">
                  <c:v>39855</c:v>
                </c:pt>
                <c:pt idx="516">
                  <c:v>39856</c:v>
                </c:pt>
                <c:pt idx="517">
                  <c:v>39857</c:v>
                </c:pt>
                <c:pt idx="518">
                  <c:v>39860</c:v>
                </c:pt>
                <c:pt idx="519">
                  <c:v>39861</c:v>
                </c:pt>
                <c:pt idx="520">
                  <c:v>39862</c:v>
                </c:pt>
                <c:pt idx="521">
                  <c:v>39863</c:v>
                </c:pt>
                <c:pt idx="522">
                  <c:v>39864</c:v>
                </c:pt>
                <c:pt idx="523">
                  <c:v>39867</c:v>
                </c:pt>
                <c:pt idx="524">
                  <c:v>39868</c:v>
                </c:pt>
                <c:pt idx="525">
                  <c:v>39869</c:v>
                </c:pt>
                <c:pt idx="526">
                  <c:v>39870</c:v>
                </c:pt>
                <c:pt idx="527">
                  <c:v>39871</c:v>
                </c:pt>
                <c:pt idx="528">
                  <c:v>39874</c:v>
                </c:pt>
                <c:pt idx="529">
                  <c:v>39875</c:v>
                </c:pt>
                <c:pt idx="530">
                  <c:v>39876</c:v>
                </c:pt>
                <c:pt idx="531">
                  <c:v>39877</c:v>
                </c:pt>
                <c:pt idx="532">
                  <c:v>39878</c:v>
                </c:pt>
                <c:pt idx="533">
                  <c:v>39881</c:v>
                </c:pt>
                <c:pt idx="534">
                  <c:v>39882</c:v>
                </c:pt>
                <c:pt idx="535">
                  <c:v>39883</c:v>
                </c:pt>
                <c:pt idx="536">
                  <c:v>39884</c:v>
                </c:pt>
                <c:pt idx="537">
                  <c:v>39885</c:v>
                </c:pt>
                <c:pt idx="538">
                  <c:v>39888</c:v>
                </c:pt>
                <c:pt idx="539">
                  <c:v>39889</c:v>
                </c:pt>
                <c:pt idx="540">
                  <c:v>39890</c:v>
                </c:pt>
                <c:pt idx="541">
                  <c:v>39891</c:v>
                </c:pt>
                <c:pt idx="542">
                  <c:v>39892</c:v>
                </c:pt>
                <c:pt idx="543">
                  <c:v>39895</c:v>
                </c:pt>
                <c:pt idx="544">
                  <c:v>39896</c:v>
                </c:pt>
                <c:pt idx="545">
                  <c:v>39897</c:v>
                </c:pt>
                <c:pt idx="546">
                  <c:v>39898</c:v>
                </c:pt>
                <c:pt idx="547">
                  <c:v>39899</c:v>
                </c:pt>
                <c:pt idx="548">
                  <c:v>39902</c:v>
                </c:pt>
                <c:pt idx="549">
                  <c:v>39903</c:v>
                </c:pt>
                <c:pt idx="550">
                  <c:v>39904</c:v>
                </c:pt>
                <c:pt idx="551">
                  <c:v>39905</c:v>
                </c:pt>
                <c:pt idx="552">
                  <c:v>39906</c:v>
                </c:pt>
                <c:pt idx="553">
                  <c:v>39909</c:v>
                </c:pt>
                <c:pt idx="554">
                  <c:v>39910</c:v>
                </c:pt>
                <c:pt idx="555">
                  <c:v>39911</c:v>
                </c:pt>
                <c:pt idx="556">
                  <c:v>39912</c:v>
                </c:pt>
                <c:pt idx="557">
                  <c:v>39913</c:v>
                </c:pt>
                <c:pt idx="558">
                  <c:v>39916</c:v>
                </c:pt>
                <c:pt idx="559">
                  <c:v>39917</c:v>
                </c:pt>
                <c:pt idx="560">
                  <c:v>39918</c:v>
                </c:pt>
                <c:pt idx="561">
                  <c:v>39919</c:v>
                </c:pt>
                <c:pt idx="562">
                  <c:v>39920</c:v>
                </c:pt>
                <c:pt idx="563">
                  <c:v>39923</c:v>
                </c:pt>
                <c:pt idx="564">
                  <c:v>39924</c:v>
                </c:pt>
                <c:pt idx="565">
                  <c:v>39925</c:v>
                </c:pt>
                <c:pt idx="566">
                  <c:v>39926</c:v>
                </c:pt>
                <c:pt idx="567">
                  <c:v>39927</c:v>
                </c:pt>
                <c:pt idx="568">
                  <c:v>39930</c:v>
                </c:pt>
                <c:pt idx="569">
                  <c:v>39931</c:v>
                </c:pt>
                <c:pt idx="570">
                  <c:v>39932</c:v>
                </c:pt>
                <c:pt idx="571">
                  <c:v>39933</c:v>
                </c:pt>
                <c:pt idx="572">
                  <c:v>39934</c:v>
                </c:pt>
                <c:pt idx="573">
                  <c:v>39937</c:v>
                </c:pt>
                <c:pt idx="574">
                  <c:v>39938</c:v>
                </c:pt>
                <c:pt idx="575">
                  <c:v>39939</c:v>
                </c:pt>
                <c:pt idx="576">
                  <c:v>39940</c:v>
                </c:pt>
                <c:pt idx="577">
                  <c:v>39941</c:v>
                </c:pt>
                <c:pt idx="578">
                  <c:v>39944</c:v>
                </c:pt>
                <c:pt idx="579">
                  <c:v>39945</c:v>
                </c:pt>
                <c:pt idx="580">
                  <c:v>39946</c:v>
                </c:pt>
                <c:pt idx="581">
                  <c:v>39947</c:v>
                </c:pt>
                <c:pt idx="582">
                  <c:v>39948</c:v>
                </c:pt>
                <c:pt idx="583">
                  <c:v>39951</c:v>
                </c:pt>
                <c:pt idx="584">
                  <c:v>39952</c:v>
                </c:pt>
                <c:pt idx="585">
                  <c:v>39953</c:v>
                </c:pt>
                <c:pt idx="586">
                  <c:v>39954</c:v>
                </c:pt>
                <c:pt idx="587">
                  <c:v>39955</c:v>
                </c:pt>
                <c:pt idx="588">
                  <c:v>39958</c:v>
                </c:pt>
                <c:pt idx="589">
                  <c:v>39959</c:v>
                </c:pt>
                <c:pt idx="590">
                  <c:v>39960</c:v>
                </c:pt>
                <c:pt idx="591">
                  <c:v>39961</c:v>
                </c:pt>
                <c:pt idx="592">
                  <c:v>39962</c:v>
                </c:pt>
                <c:pt idx="593">
                  <c:v>39965</c:v>
                </c:pt>
                <c:pt idx="594">
                  <c:v>39966</c:v>
                </c:pt>
                <c:pt idx="595">
                  <c:v>39967</c:v>
                </c:pt>
                <c:pt idx="596">
                  <c:v>39968</c:v>
                </c:pt>
                <c:pt idx="597">
                  <c:v>39969</c:v>
                </c:pt>
                <c:pt idx="598">
                  <c:v>39972</c:v>
                </c:pt>
                <c:pt idx="599">
                  <c:v>39973</c:v>
                </c:pt>
                <c:pt idx="600">
                  <c:v>39974</c:v>
                </c:pt>
                <c:pt idx="601">
                  <c:v>39975</c:v>
                </c:pt>
                <c:pt idx="602">
                  <c:v>39976</c:v>
                </c:pt>
                <c:pt idx="603">
                  <c:v>39979</c:v>
                </c:pt>
                <c:pt idx="604">
                  <c:v>39980</c:v>
                </c:pt>
                <c:pt idx="605">
                  <c:v>39981</c:v>
                </c:pt>
                <c:pt idx="606">
                  <c:v>39982</c:v>
                </c:pt>
                <c:pt idx="607">
                  <c:v>39983</c:v>
                </c:pt>
                <c:pt idx="608">
                  <c:v>39986</c:v>
                </c:pt>
                <c:pt idx="609">
                  <c:v>39987</c:v>
                </c:pt>
                <c:pt idx="610">
                  <c:v>39988</c:v>
                </c:pt>
                <c:pt idx="611">
                  <c:v>39989</c:v>
                </c:pt>
                <c:pt idx="612">
                  <c:v>39990</c:v>
                </c:pt>
                <c:pt idx="613">
                  <c:v>39993</c:v>
                </c:pt>
                <c:pt idx="614">
                  <c:v>39994</c:v>
                </c:pt>
                <c:pt idx="615">
                  <c:v>39995</c:v>
                </c:pt>
                <c:pt idx="616">
                  <c:v>39996</c:v>
                </c:pt>
                <c:pt idx="617">
                  <c:v>39997</c:v>
                </c:pt>
                <c:pt idx="618">
                  <c:v>40001</c:v>
                </c:pt>
                <c:pt idx="619">
                  <c:v>40002</c:v>
                </c:pt>
                <c:pt idx="620">
                  <c:v>40003</c:v>
                </c:pt>
                <c:pt idx="621">
                  <c:v>40004</c:v>
                </c:pt>
                <c:pt idx="622">
                  <c:v>40007</c:v>
                </c:pt>
                <c:pt idx="623">
                  <c:v>40008</c:v>
                </c:pt>
                <c:pt idx="624">
                  <c:v>40009</c:v>
                </c:pt>
                <c:pt idx="625">
                  <c:v>40010</c:v>
                </c:pt>
                <c:pt idx="626">
                  <c:v>40011</c:v>
                </c:pt>
                <c:pt idx="627">
                  <c:v>40014</c:v>
                </c:pt>
                <c:pt idx="628">
                  <c:v>40015</c:v>
                </c:pt>
                <c:pt idx="629">
                  <c:v>40016</c:v>
                </c:pt>
                <c:pt idx="630">
                  <c:v>40017</c:v>
                </c:pt>
                <c:pt idx="631">
                  <c:v>40018</c:v>
                </c:pt>
                <c:pt idx="632">
                  <c:v>40021</c:v>
                </c:pt>
                <c:pt idx="633">
                  <c:v>40022</c:v>
                </c:pt>
                <c:pt idx="634">
                  <c:v>40023</c:v>
                </c:pt>
                <c:pt idx="635">
                  <c:v>40024</c:v>
                </c:pt>
                <c:pt idx="636">
                  <c:v>40025</c:v>
                </c:pt>
                <c:pt idx="637">
                  <c:v>40028</c:v>
                </c:pt>
                <c:pt idx="638">
                  <c:v>40029</c:v>
                </c:pt>
                <c:pt idx="639">
                  <c:v>40030</c:v>
                </c:pt>
                <c:pt idx="640">
                  <c:v>40031</c:v>
                </c:pt>
                <c:pt idx="641">
                  <c:v>40032</c:v>
                </c:pt>
                <c:pt idx="642">
                  <c:v>40035</c:v>
                </c:pt>
                <c:pt idx="643">
                  <c:v>40036</c:v>
                </c:pt>
                <c:pt idx="644">
                  <c:v>40037</c:v>
                </c:pt>
                <c:pt idx="645">
                  <c:v>40038</c:v>
                </c:pt>
                <c:pt idx="646">
                  <c:v>40039</c:v>
                </c:pt>
                <c:pt idx="647">
                  <c:v>40042</c:v>
                </c:pt>
                <c:pt idx="648">
                  <c:v>40043</c:v>
                </c:pt>
                <c:pt idx="649">
                  <c:v>40044</c:v>
                </c:pt>
                <c:pt idx="650">
                  <c:v>40045</c:v>
                </c:pt>
                <c:pt idx="651">
                  <c:v>40046</c:v>
                </c:pt>
                <c:pt idx="652">
                  <c:v>40049</c:v>
                </c:pt>
                <c:pt idx="653">
                  <c:v>40050</c:v>
                </c:pt>
                <c:pt idx="654">
                  <c:v>40051</c:v>
                </c:pt>
                <c:pt idx="655">
                  <c:v>40052</c:v>
                </c:pt>
                <c:pt idx="656">
                  <c:v>40053</c:v>
                </c:pt>
                <c:pt idx="657">
                  <c:v>40057</c:v>
                </c:pt>
                <c:pt idx="658">
                  <c:v>40058</c:v>
                </c:pt>
                <c:pt idx="659">
                  <c:v>40059</c:v>
                </c:pt>
                <c:pt idx="660">
                  <c:v>40060</c:v>
                </c:pt>
                <c:pt idx="661">
                  <c:v>40063</c:v>
                </c:pt>
                <c:pt idx="662">
                  <c:v>40064</c:v>
                </c:pt>
                <c:pt idx="663">
                  <c:v>40065</c:v>
                </c:pt>
                <c:pt idx="664">
                  <c:v>40066</c:v>
                </c:pt>
                <c:pt idx="665">
                  <c:v>40067</c:v>
                </c:pt>
                <c:pt idx="666">
                  <c:v>40070</c:v>
                </c:pt>
                <c:pt idx="667">
                  <c:v>40071</c:v>
                </c:pt>
                <c:pt idx="668">
                  <c:v>40072</c:v>
                </c:pt>
                <c:pt idx="669">
                  <c:v>40073</c:v>
                </c:pt>
                <c:pt idx="670">
                  <c:v>40074</c:v>
                </c:pt>
                <c:pt idx="671">
                  <c:v>40077</c:v>
                </c:pt>
                <c:pt idx="672">
                  <c:v>40078</c:v>
                </c:pt>
                <c:pt idx="673">
                  <c:v>40079</c:v>
                </c:pt>
                <c:pt idx="674">
                  <c:v>40080</c:v>
                </c:pt>
                <c:pt idx="675">
                  <c:v>40081</c:v>
                </c:pt>
                <c:pt idx="676">
                  <c:v>40084</c:v>
                </c:pt>
                <c:pt idx="677">
                  <c:v>40085</c:v>
                </c:pt>
                <c:pt idx="678">
                  <c:v>40086</c:v>
                </c:pt>
                <c:pt idx="679">
                  <c:v>40087</c:v>
                </c:pt>
                <c:pt idx="680">
                  <c:v>40088</c:v>
                </c:pt>
                <c:pt idx="681">
                  <c:v>40091</c:v>
                </c:pt>
                <c:pt idx="682">
                  <c:v>40092</c:v>
                </c:pt>
                <c:pt idx="683">
                  <c:v>40093</c:v>
                </c:pt>
                <c:pt idx="684">
                  <c:v>40094</c:v>
                </c:pt>
                <c:pt idx="685">
                  <c:v>40095</c:v>
                </c:pt>
                <c:pt idx="686">
                  <c:v>40098</c:v>
                </c:pt>
                <c:pt idx="687">
                  <c:v>40099</c:v>
                </c:pt>
                <c:pt idx="688">
                  <c:v>40100</c:v>
                </c:pt>
                <c:pt idx="689">
                  <c:v>40101</c:v>
                </c:pt>
                <c:pt idx="690">
                  <c:v>40102</c:v>
                </c:pt>
                <c:pt idx="691">
                  <c:v>40105</c:v>
                </c:pt>
                <c:pt idx="692">
                  <c:v>40106</c:v>
                </c:pt>
                <c:pt idx="693">
                  <c:v>40107</c:v>
                </c:pt>
                <c:pt idx="694">
                  <c:v>40108</c:v>
                </c:pt>
                <c:pt idx="695">
                  <c:v>40109</c:v>
                </c:pt>
                <c:pt idx="696">
                  <c:v>40112</c:v>
                </c:pt>
                <c:pt idx="697">
                  <c:v>40113</c:v>
                </c:pt>
                <c:pt idx="698">
                  <c:v>40114</c:v>
                </c:pt>
                <c:pt idx="699">
                  <c:v>40115</c:v>
                </c:pt>
                <c:pt idx="700">
                  <c:v>40116</c:v>
                </c:pt>
                <c:pt idx="701">
                  <c:v>40119</c:v>
                </c:pt>
                <c:pt idx="702">
                  <c:v>40120</c:v>
                </c:pt>
                <c:pt idx="703">
                  <c:v>40121</c:v>
                </c:pt>
                <c:pt idx="704">
                  <c:v>40122</c:v>
                </c:pt>
                <c:pt idx="705">
                  <c:v>40126</c:v>
                </c:pt>
                <c:pt idx="706">
                  <c:v>40127</c:v>
                </c:pt>
                <c:pt idx="707">
                  <c:v>40128</c:v>
                </c:pt>
                <c:pt idx="708">
                  <c:v>40129</c:v>
                </c:pt>
                <c:pt idx="709">
                  <c:v>40130</c:v>
                </c:pt>
                <c:pt idx="710">
                  <c:v>40133</c:v>
                </c:pt>
                <c:pt idx="711">
                  <c:v>40134</c:v>
                </c:pt>
                <c:pt idx="712">
                  <c:v>40135</c:v>
                </c:pt>
                <c:pt idx="713">
                  <c:v>40136</c:v>
                </c:pt>
                <c:pt idx="714">
                  <c:v>40137</c:v>
                </c:pt>
                <c:pt idx="715">
                  <c:v>40140</c:v>
                </c:pt>
                <c:pt idx="716">
                  <c:v>40141</c:v>
                </c:pt>
                <c:pt idx="717">
                  <c:v>40142</c:v>
                </c:pt>
                <c:pt idx="718">
                  <c:v>40143</c:v>
                </c:pt>
                <c:pt idx="719">
                  <c:v>40147</c:v>
                </c:pt>
                <c:pt idx="720">
                  <c:v>40148</c:v>
                </c:pt>
                <c:pt idx="721">
                  <c:v>40149</c:v>
                </c:pt>
                <c:pt idx="722">
                  <c:v>40150</c:v>
                </c:pt>
                <c:pt idx="723">
                  <c:v>40151</c:v>
                </c:pt>
                <c:pt idx="724">
                  <c:v>40154</c:v>
                </c:pt>
                <c:pt idx="725">
                  <c:v>40155</c:v>
                </c:pt>
                <c:pt idx="726">
                  <c:v>40156</c:v>
                </c:pt>
                <c:pt idx="727">
                  <c:v>40157</c:v>
                </c:pt>
                <c:pt idx="728">
                  <c:v>40158</c:v>
                </c:pt>
                <c:pt idx="729">
                  <c:v>40161</c:v>
                </c:pt>
                <c:pt idx="730">
                  <c:v>40162</c:v>
                </c:pt>
                <c:pt idx="731">
                  <c:v>40168</c:v>
                </c:pt>
                <c:pt idx="732">
                  <c:v>40169</c:v>
                </c:pt>
                <c:pt idx="733">
                  <c:v>40170</c:v>
                </c:pt>
                <c:pt idx="734">
                  <c:v>40171</c:v>
                </c:pt>
                <c:pt idx="735">
                  <c:v>40172</c:v>
                </c:pt>
                <c:pt idx="736">
                  <c:v>40175</c:v>
                </c:pt>
                <c:pt idx="737">
                  <c:v>40176</c:v>
                </c:pt>
                <c:pt idx="738">
                  <c:v>40177</c:v>
                </c:pt>
                <c:pt idx="739">
                  <c:v>40178</c:v>
                </c:pt>
                <c:pt idx="740">
                  <c:v>40183</c:v>
                </c:pt>
                <c:pt idx="741">
                  <c:v>40184</c:v>
                </c:pt>
                <c:pt idx="742">
                  <c:v>40189</c:v>
                </c:pt>
                <c:pt idx="743">
                  <c:v>40190</c:v>
                </c:pt>
                <c:pt idx="744">
                  <c:v>40191</c:v>
                </c:pt>
                <c:pt idx="745">
                  <c:v>40192</c:v>
                </c:pt>
                <c:pt idx="746">
                  <c:v>40193</c:v>
                </c:pt>
                <c:pt idx="747">
                  <c:v>40196</c:v>
                </c:pt>
                <c:pt idx="748">
                  <c:v>40197</c:v>
                </c:pt>
                <c:pt idx="749">
                  <c:v>40198</c:v>
                </c:pt>
                <c:pt idx="750">
                  <c:v>40199</c:v>
                </c:pt>
                <c:pt idx="751">
                  <c:v>40200</c:v>
                </c:pt>
                <c:pt idx="752">
                  <c:v>40203</c:v>
                </c:pt>
                <c:pt idx="753">
                  <c:v>40204</c:v>
                </c:pt>
                <c:pt idx="754">
                  <c:v>40205</c:v>
                </c:pt>
                <c:pt idx="755">
                  <c:v>40206</c:v>
                </c:pt>
                <c:pt idx="756">
                  <c:v>40207</c:v>
                </c:pt>
                <c:pt idx="757">
                  <c:v>40210</c:v>
                </c:pt>
                <c:pt idx="758">
                  <c:v>40211</c:v>
                </c:pt>
                <c:pt idx="759">
                  <c:v>40212</c:v>
                </c:pt>
                <c:pt idx="760">
                  <c:v>40213</c:v>
                </c:pt>
                <c:pt idx="761">
                  <c:v>40214</c:v>
                </c:pt>
                <c:pt idx="762">
                  <c:v>40217</c:v>
                </c:pt>
                <c:pt idx="763">
                  <c:v>40218</c:v>
                </c:pt>
                <c:pt idx="764">
                  <c:v>40219</c:v>
                </c:pt>
                <c:pt idx="765">
                  <c:v>40220</c:v>
                </c:pt>
                <c:pt idx="766">
                  <c:v>40221</c:v>
                </c:pt>
                <c:pt idx="767">
                  <c:v>40224</c:v>
                </c:pt>
                <c:pt idx="768">
                  <c:v>40225</c:v>
                </c:pt>
                <c:pt idx="769">
                  <c:v>40226</c:v>
                </c:pt>
                <c:pt idx="770">
                  <c:v>40227</c:v>
                </c:pt>
                <c:pt idx="771">
                  <c:v>40228</c:v>
                </c:pt>
                <c:pt idx="772">
                  <c:v>40231</c:v>
                </c:pt>
                <c:pt idx="773">
                  <c:v>40232</c:v>
                </c:pt>
                <c:pt idx="774">
                  <c:v>40233</c:v>
                </c:pt>
                <c:pt idx="775">
                  <c:v>40234</c:v>
                </c:pt>
                <c:pt idx="776">
                  <c:v>40235</c:v>
                </c:pt>
                <c:pt idx="777">
                  <c:v>40238</c:v>
                </c:pt>
                <c:pt idx="778">
                  <c:v>40239</c:v>
                </c:pt>
                <c:pt idx="779">
                  <c:v>40240</c:v>
                </c:pt>
                <c:pt idx="780">
                  <c:v>40241</c:v>
                </c:pt>
                <c:pt idx="781">
                  <c:v>40242</c:v>
                </c:pt>
                <c:pt idx="782">
                  <c:v>40246</c:v>
                </c:pt>
                <c:pt idx="783">
                  <c:v>40247</c:v>
                </c:pt>
                <c:pt idx="784">
                  <c:v>40248</c:v>
                </c:pt>
                <c:pt idx="785">
                  <c:v>40249</c:v>
                </c:pt>
                <c:pt idx="786">
                  <c:v>40252</c:v>
                </c:pt>
                <c:pt idx="787">
                  <c:v>40253</c:v>
                </c:pt>
                <c:pt idx="788">
                  <c:v>40254</c:v>
                </c:pt>
                <c:pt idx="789">
                  <c:v>40255</c:v>
                </c:pt>
                <c:pt idx="790">
                  <c:v>40256</c:v>
                </c:pt>
                <c:pt idx="791">
                  <c:v>40262</c:v>
                </c:pt>
                <c:pt idx="792">
                  <c:v>40263</c:v>
                </c:pt>
                <c:pt idx="793">
                  <c:v>40266</c:v>
                </c:pt>
                <c:pt idx="794">
                  <c:v>40267</c:v>
                </c:pt>
                <c:pt idx="795">
                  <c:v>40268</c:v>
                </c:pt>
                <c:pt idx="796">
                  <c:v>40269</c:v>
                </c:pt>
                <c:pt idx="797">
                  <c:v>40270</c:v>
                </c:pt>
                <c:pt idx="798">
                  <c:v>40273</c:v>
                </c:pt>
                <c:pt idx="799">
                  <c:v>40274</c:v>
                </c:pt>
                <c:pt idx="800">
                  <c:v>40275</c:v>
                </c:pt>
                <c:pt idx="801">
                  <c:v>40276</c:v>
                </c:pt>
                <c:pt idx="802">
                  <c:v>40277</c:v>
                </c:pt>
                <c:pt idx="803">
                  <c:v>40280</c:v>
                </c:pt>
                <c:pt idx="804">
                  <c:v>40281</c:v>
                </c:pt>
                <c:pt idx="805">
                  <c:v>40282</c:v>
                </c:pt>
                <c:pt idx="806">
                  <c:v>40283</c:v>
                </c:pt>
                <c:pt idx="807">
                  <c:v>40284</c:v>
                </c:pt>
                <c:pt idx="808">
                  <c:v>40287</c:v>
                </c:pt>
                <c:pt idx="809">
                  <c:v>40288</c:v>
                </c:pt>
                <c:pt idx="810">
                  <c:v>40289</c:v>
                </c:pt>
                <c:pt idx="811">
                  <c:v>40290</c:v>
                </c:pt>
                <c:pt idx="812">
                  <c:v>40291</c:v>
                </c:pt>
                <c:pt idx="813">
                  <c:v>40294</c:v>
                </c:pt>
                <c:pt idx="814">
                  <c:v>40295</c:v>
                </c:pt>
                <c:pt idx="815">
                  <c:v>40296</c:v>
                </c:pt>
                <c:pt idx="816">
                  <c:v>40297</c:v>
                </c:pt>
                <c:pt idx="817">
                  <c:v>40298</c:v>
                </c:pt>
                <c:pt idx="818">
                  <c:v>40302</c:v>
                </c:pt>
                <c:pt idx="819">
                  <c:v>40303</c:v>
                </c:pt>
                <c:pt idx="820">
                  <c:v>40304</c:v>
                </c:pt>
                <c:pt idx="821">
                  <c:v>40305</c:v>
                </c:pt>
                <c:pt idx="822">
                  <c:v>40309</c:v>
                </c:pt>
                <c:pt idx="823">
                  <c:v>40310</c:v>
                </c:pt>
                <c:pt idx="824">
                  <c:v>40311</c:v>
                </c:pt>
                <c:pt idx="825">
                  <c:v>40312</c:v>
                </c:pt>
                <c:pt idx="826">
                  <c:v>40315</c:v>
                </c:pt>
                <c:pt idx="827">
                  <c:v>40316</c:v>
                </c:pt>
                <c:pt idx="828">
                  <c:v>40317</c:v>
                </c:pt>
                <c:pt idx="829">
                  <c:v>40318</c:v>
                </c:pt>
                <c:pt idx="830">
                  <c:v>40319</c:v>
                </c:pt>
                <c:pt idx="831">
                  <c:v>40322</c:v>
                </c:pt>
                <c:pt idx="832">
                  <c:v>40323</c:v>
                </c:pt>
                <c:pt idx="833">
                  <c:v>40324</c:v>
                </c:pt>
                <c:pt idx="834">
                  <c:v>40325</c:v>
                </c:pt>
                <c:pt idx="835">
                  <c:v>40326</c:v>
                </c:pt>
                <c:pt idx="836">
                  <c:v>40329</c:v>
                </c:pt>
                <c:pt idx="837">
                  <c:v>40330</c:v>
                </c:pt>
                <c:pt idx="838">
                  <c:v>40331</c:v>
                </c:pt>
                <c:pt idx="839">
                  <c:v>40332</c:v>
                </c:pt>
                <c:pt idx="840">
                  <c:v>40333</c:v>
                </c:pt>
                <c:pt idx="841">
                  <c:v>40336</c:v>
                </c:pt>
                <c:pt idx="842">
                  <c:v>40337</c:v>
                </c:pt>
                <c:pt idx="843">
                  <c:v>40338</c:v>
                </c:pt>
                <c:pt idx="844">
                  <c:v>40339</c:v>
                </c:pt>
                <c:pt idx="845">
                  <c:v>40340</c:v>
                </c:pt>
                <c:pt idx="846">
                  <c:v>40343</c:v>
                </c:pt>
                <c:pt idx="847">
                  <c:v>40344</c:v>
                </c:pt>
                <c:pt idx="848">
                  <c:v>40345</c:v>
                </c:pt>
                <c:pt idx="849">
                  <c:v>40346</c:v>
                </c:pt>
                <c:pt idx="850">
                  <c:v>40347</c:v>
                </c:pt>
                <c:pt idx="851">
                  <c:v>40350</c:v>
                </c:pt>
                <c:pt idx="852">
                  <c:v>40351</c:v>
                </c:pt>
                <c:pt idx="853">
                  <c:v>40352</c:v>
                </c:pt>
                <c:pt idx="854">
                  <c:v>40353</c:v>
                </c:pt>
                <c:pt idx="855">
                  <c:v>40354</c:v>
                </c:pt>
                <c:pt idx="856">
                  <c:v>40357</c:v>
                </c:pt>
                <c:pt idx="857">
                  <c:v>40359</c:v>
                </c:pt>
                <c:pt idx="858">
                  <c:v>40360</c:v>
                </c:pt>
                <c:pt idx="859">
                  <c:v>40361</c:v>
                </c:pt>
                <c:pt idx="860">
                  <c:v>40366</c:v>
                </c:pt>
                <c:pt idx="861">
                  <c:v>40367</c:v>
                </c:pt>
                <c:pt idx="862">
                  <c:v>40368</c:v>
                </c:pt>
                <c:pt idx="863">
                  <c:v>40371</c:v>
                </c:pt>
                <c:pt idx="864">
                  <c:v>40372</c:v>
                </c:pt>
                <c:pt idx="865">
                  <c:v>40373</c:v>
                </c:pt>
                <c:pt idx="866">
                  <c:v>40374</c:v>
                </c:pt>
                <c:pt idx="867">
                  <c:v>40376</c:v>
                </c:pt>
                <c:pt idx="868">
                  <c:v>40378</c:v>
                </c:pt>
                <c:pt idx="869">
                  <c:v>40379</c:v>
                </c:pt>
                <c:pt idx="870">
                  <c:v>40380</c:v>
                </c:pt>
                <c:pt idx="871">
                  <c:v>40381</c:v>
                </c:pt>
                <c:pt idx="872">
                  <c:v>40382</c:v>
                </c:pt>
                <c:pt idx="873">
                  <c:v>40385</c:v>
                </c:pt>
                <c:pt idx="874">
                  <c:v>40386</c:v>
                </c:pt>
                <c:pt idx="875">
                  <c:v>40387</c:v>
                </c:pt>
                <c:pt idx="876">
                  <c:v>40388</c:v>
                </c:pt>
                <c:pt idx="877">
                  <c:v>40389</c:v>
                </c:pt>
              </c:numCache>
            </c:numRef>
          </c:cat>
          <c:val>
            <c:numRef>
              <c:f>Лист1!$B$3:$B$880</c:f>
              <c:numCache>
                <c:formatCode>General</c:formatCode>
                <c:ptCount val="878"/>
                <c:pt idx="0">
                  <c:v>5.53</c:v>
                </c:pt>
                <c:pt idx="1">
                  <c:v>5.55</c:v>
                </c:pt>
                <c:pt idx="2">
                  <c:v>5.53</c:v>
                </c:pt>
                <c:pt idx="3">
                  <c:v>5.44</c:v>
                </c:pt>
                <c:pt idx="4">
                  <c:v>5.52</c:v>
                </c:pt>
                <c:pt idx="5">
                  <c:v>5.5</c:v>
                </c:pt>
                <c:pt idx="6">
                  <c:v>5.44</c:v>
                </c:pt>
                <c:pt idx="7">
                  <c:v>5.4700000000000024</c:v>
                </c:pt>
                <c:pt idx="8">
                  <c:v>5.41</c:v>
                </c:pt>
                <c:pt idx="9">
                  <c:v>5.44</c:v>
                </c:pt>
                <c:pt idx="10">
                  <c:v>5.44</c:v>
                </c:pt>
                <c:pt idx="11">
                  <c:v>5.44</c:v>
                </c:pt>
                <c:pt idx="12">
                  <c:v>5.44</c:v>
                </c:pt>
                <c:pt idx="13">
                  <c:v>5.42</c:v>
                </c:pt>
                <c:pt idx="14">
                  <c:v>5.42</c:v>
                </c:pt>
                <c:pt idx="15">
                  <c:v>5.42</c:v>
                </c:pt>
                <c:pt idx="16">
                  <c:v>5.44</c:v>
                </c:pt>
                <c:pt idx="17">
                  <c:v>5.4700000000000024</c:v>
                </c:pt>
                <c:pt idx="18">
                  <c:v>5.38</c:v>
                </c:pt>
                <c:pt idx="19">
                  <c:v>5.41</c:v>
                </c:pt>
                <c:pt idx="20">
                  <c:v>5.4700000000000024</c:v>
                </c:pt>
                <c:pt idx="21">
                  <c:v>5.42</c:v>
                </c:pt>
                <c:pt idx="22">
                  <c:v>5.42</c:v>
                </c:pt>
                <c:pt idx="23">
                  <c:v>5.45</c:v>
                </c:pt>
                <c:pt idx="24">
                  <c:v>5.4700000000000024</c:v>
                </c:pt>
                <c:pt idx="25">
                  <c:v>5.44</c:v>
                </c:pt>
                <c:pt idx="26">
                  <c:v>5.44</c:v>
                </c:pt>
                <c:pt idx="27">
                  <c:v>5.44</c:v>
                </c:pt>
                <c:pt idx="28">
                  <c:v>5.44</c:v>
                </c:pt>
                <c:pt idx="29">
                  <c:v>5.42</c:v>
                </c:pt>
                <c:pt idx="30">
                  <c:v>5.42</c:v>
                </c:pt>
                <c:pt idx="31">
                  <c:v>5.4300000000000024</c:v>
                </c:pt>
                <c:pt idx="32">
                  <c:v>5.45</c:v>
                </c:pt>
                <c:pt idx="33">
                  <c:v>5.4700000000000024</c:v>
                </c:pt>
                <c:pt idx="34">
                  <c:v>5.4700000000000024</c:v>
                </c:pt>
                <c:pt idx="35">
                  <c:v>5.48</c:v>
                </c:pt>
                <c:pt idx="36">
                  <c:v>5.48</c:v>
                </c:pt>
                <c:pt idx="37">
                  <c:v>5.48</c:v>
                </c:pt>
                <c:pt idx="38">
                  <c:v>5.48</c:v>
                </c:pt>
                <c:pt idx="39">
                  <c:v>5.4700000000000024</c:v>
                </c:pt>
                <c:pt idx="40">
                  <c:v>5.48</c:v>
                </c:pt>
                <c:pt idx="41">
                  <c:v>5.48</c:v>
                </c:pt>
                <c:pt idx="42">
                  <c:v>5.48</c:v>
                </c:pt>
                <c:pt idx="43">
                  <c:v>5.53</c:v>
                </c:pt>
                <c:pt idx="44">
                  <c:v>5.53</c:v>
                </c:pt>
                <c:pt idx="45">
                  <c:v>5.6</c:v>
                </c:pt>
                <c:pt idx="46">
                  <c:v>5.6</c:v>
                </c:pt>
                <c:pt idx="47">
                  <c:v>5.63</c:v>
                </c:pt>
                <c:pt idx="48">
                  <c:v>5.6</c:v>
                </c:pt>
                <c:pt idx="49">
                  <c:v>5.6</c:v>
                </c:pt>
                <c:pt idx="50">
                  <c:v>5.7</c:v>
                </c:pt>
                <c:pt idx="51">
                  <c:v>5.7</c:v>
                </c:pt>
                <c:pt idx="52">
                  <c:v>5.6499999999999995</c:v>
                </c:pt>
                <c:pt idx="53">
                  <c:v>5.6499999999999995</c:v>
                </c:pt>
                <c:pt idx="54">
                  <c:v>5.73</c:v>
                </c:pt>
                <c:pt idx="55">
                  <c:v>5.63</c:v>
                </c:pt>
                <c:pt idx="56">
                  <c:v>5.73</c:v>
                </c:pt>
                <c:pt idx="57">
                  <c:v>5.7</c:v>
                </c:pt>
                <c:pt idx="58">
                  <c:v>5.63</c:v>
                </c:pt>
                <c:pt idx="59">
                  <c:v>5.6</c:v>
                </c:pt>
                <c:pt idx="60">
                  <c:v>5.7</c:v>
                </c:pt>
                <c:pt idx="61">
                  <c:v>5.7</c:v>
                </c:pt>
                <c:pt idx="62">
                  <c:v>5.6099999999999985</c:v>
                </c:pt>
                <c:pt idx="63">
                  <c:v>5.6899999999999995</c:v>
                </c:pt>
                <c:pt idx="64">
                  <c:v>5.6899999999999995</c:v>
                </c:pt>
                <c:pt idx="65">
                  <c:v>5.6899999999999995</c:v>
                </c:pt>
                <c:pt idx="66">
                  <c:v>5.68</c:v>
                </c:pt>
                <c:pt idx="67">
                  <c:v>5.68</c:v>
                </c:pt>
                <c:pt idx="68">
                  <c:v>5.67</c:v>
                </c:pt>
                <c:pt idx="69">
                  <c:v>5.7</c:v>
                </c:pt>
                <c:pt idx="70">
                  <c:v>5.71</c:v>
                </c:pt>
                <c:pt idx="71">
                  <c:v>5.7</c:v>
                </c:pt>
                <c:pt idx="72">
                  <c:v>5.8100000000000005</c:v>
                </c:pt>
                <c:pt idx="73">
                  <c:v>5.98</c:v>
                </c:pt>
                <c:pt idx="74">
                  <c:v>6.2</c:v>
                </c:pt>
                <c:pt idx="75">
                  <c:v>6.29</c:v>
                </c:pt>
                <c:pt idx="76">
                  <c:v>6.17</c:v>
                </c:pt>
                <c:pt idx="77">
                  <c:v>6.18</c:v>
                </c:pt>
                <c:pt idx="78">
                  <c:v>6.18</c:v>
                </c:pt>
                <c:pt idx="79">
                  <c:v>6.18</c:v>
                </c:pt>
                <c:pt idx="80">
                  <c:v>6.1599999999999975</c:v>
                </c:pt>
                <c:pt idx="81">
                  <c:v>6.14</c:v>
                </c:pt>
                <c:pt idx="82">
                  <c:v>6.04</c:v>
                </c:pt>
                <c:pt idx="83">
                  <c:v>6.1</c:v>
                </c:pt>
                <c:pt idx="84">
                  <c:v>6.1099999999999985</c:v>
                </c:pt>
                <c:pt idx="85">
                  <c:v>6.1</c:v>
                </c:pt>
                <c:pt idx="86">
                  <c:v>6.1</c:v>
                </c:pt>
                <c:pt idx="87">
                  <c:v>6.13</c:v>
                </c:pt>
                <c:pt idx="88">
                  <c:v>6.14</c:v>
                </c:pt>
                <c:pt idx="89">
                  <c:v>6.14</c:v>
                </c:pt>
                <c:pt idx="90">
                  <c:v>6.14</c:v>
                </c:pt>
                <c:pt idx="91">
                  <c:v>6.2</c:v>
                </c:pt>
                <c:pt idx="92">
                  <c:v>6.21</c:v>
                </c:pt>
                <c:pt idx="93">
                  <c:v>6.21</c:v>
                </c:pt>
                <c:pt idx="94">
                  <c:v>6.24</c:v>
                </c:pt>
                <c:pt idx="95">
                  <c:v>6.3</c:v>
                </c:pt>
                <c:pt idx="96">
                  <c:v>6.3</c:v>
                </c:pt>
                <c:pt idx="97">
                  <c:v>6.3</c:v>
                </c:pt>
                <c:pt idx="98">
                  <c:v>6.3</c:v>
                </c:pt>
                <c:pt idx="99">
                  <c:v>6.3</c:v>
                </c:pt>
                <c:pt idx="100">
                  <c:v>6.3</c:v>
                </c:pt>
                <c:pt idx="101">
                  <c:v>6.3</c:v>
                </c:pt>
                <c:pt idx="102">
                  <c:v>6.3</c:v>
                </c:pt>
                <c:pt idx="103">
                  <c:v>6.3</c:v>
                </c:pt>
                <c:pt idx="104">
                  <c:v>6.3</c:v>
                </c:pt>
                <c:pt idx="105">
                  <c:v>6.34</c:v>
                </c:pt>
                <c:pt idx="106">
                  <c:v>6.33</c:v>
                </c:pt>
                <c:pt idx="107">
                  <c:v>6.3599999999999985</c:v>
                </c:pt>
                <c:pt idx="108">
                  <c:v>6.3599999999999985</c:v>
                </c:pt>
                <c:pt idx="109">
                  <c:v>6.37</c:v>
                </c:pt>
                <c:pt idx="110">
                  <c:v>6.39</c:v>
                </c:pt>
                <c:pt idx="111">
                  <c:v>6.41</c:v>
                </c:pt>
                <c:pt idx="112">
                  <c:v>6.4300000000000024</c:v>
                </c:pt>
                <c:pt idx="113">
                  <c:v>6.4700000000000024</c:v>
                </c:pt>
                <c:pt idx="114">
                  <c:v>6.44</c:v>
                </c:pt>
                <c:pt idx="115">
                  <c:v>6.44</c:v>
                </c:pt>
                <c:pt idx="116">
                  <c:v>6.5</c:v>
                </c:pt>
                <c:pt idx="117">
                  <c:v>6.5</c:v>
                </c:pt>
                <c:pt idx="118">
                  <c:v>6.5</c:v>
                </c:pt>
                <c:pt idx="119">
                  <c:v>6.5</c:v>
                </c:pt>
                <c:pt idx="120">
                  <c:v>6.5</c:v>
                </c:pt>
                <c:pt idx="121">
                  <c:v>6.51</c:v>
                </c:pt>
                <c:pt idx="122">
                  <c:v>6.51</c:v>
                </c:pt>
                <c:pt idx="123">
                  <c:v>6.51</c:v>
                </c:pt>
                <c:pt idx="124">
                  <c:v>6.51</c:v>
                </c:pt>
                <c:pt idx="125">
                  <c:v>6.5</c:v>
                </c:pt>
                <c:pt idx="126">
                  <c:v>6.53</c:v>
                </c:pt>
                <c:pt idx="127">
                  <c:v>6.53</c:v>
                </c:pt>
                <c:pt idx="128">
                  <c:v>6.55</c:v>
                </c:pt>
                <c:pt idx="129">
                  <c:v>6.55</c:v>
                </c:pt>
                <c:pt idx="130">
                  <c:v>6.55</c:v>
                </c:pt>
                <c:pt idx="131">
                  <c:v>6.55</c:v>
                </c:pt>
                <c:pt idx="132">
                  <c:v>6.55</c:v>
                </c:pt>
                <c:pt idx="133">
                  <c:v>6.53</c:v>
                </c:pt>
                <c:pt idx="134">
                  <c:v>6.51</c:v>
                </c:pt>
                <c:pt idx="135">
                  <c:v>6.51</c:v>
                </c:pt>
                <c:pt idx="136">
                  <c:v>6.54</c:v>
                </c:pt>
                <c:pt idx="137">
                  <c:v>6.52</c:v>
                </c:pt>
                <c:pt idx="138">
                  <c:v>6.54</c:v>
                </c:pt>
                <c:pt idx="139">
                  <c:v>6.54</c:v>
                </c:pt>
                <c:pt idx="140">
                  <c:v>6.55</c:v>
                </c:pt>
                <c:pt idx="141">
                  <c:v>6.54</c:v>
                </c:pt>
                <c:pt idx="142">
                  <c:v>6.52</c:v>
                </c:pt>
                <c:pt idx="143">
                  <c:v>6.54</c:v>
                </c:pt>
                <c:pt idx="144">
                  <c:v>6.54</c:v>
                </c:pt>
                <c:pt idx="145">
                  <c:v>6.6499999999999995</c:v>
                </c:pt>
                <c:pt idx="146">
                  <c:v>7.68</c:v>
                </c:pt>
                <c:pt idx="147">
                  <c:v>8.07</c:v>
                </c:pt>
                <c:pt idx="148">
                  <c:v>8.1</c:v>
                </c:pt>
                <c:pt idx="149">
                  <c:v>8.08</c:v>
                </c:pt>
                <c:pt idx="150">
                  <c:v>8.120000000000001</c:v>
                </c:pt>
                <c:pt idx="151">
                  <c:v>8.0300000000000011</c:v>
                </c:pt>
                <c:pt idx="152">
                  <c:v>8.2000000000000011</c:v>
                </c:pt>
                <c:pt idx="153">
                  <c:v>8.2000000000000011</c:v>
                </c:pt>
                <c:pt idx="154">
                  <c:v>8.2000000000000011</c:v>
                </c:pt>
                <c:pt idx="155">
                  <c:v>8.2000000000000011</c:v>
                </c:pt>
                <c:pt idx="156">
                  <c:v>8.5</c:v>
                </c:pt>
                <c:pt idx="157">
                  <c:v>8.5</c:v>
                </c:pt>
                <c:pt idx="158">
                  <c:v>8.75</c:v>
                </c:pt>
                <c:pt idx="159">
                  <c:v>9</c:v>
                </c:pt>
                <c:pt idx="160">
                  <c:v>9</c:v>
                </c:pt>
                <c:pt idx="161">
                  <c:v>9</c:v>
                </c:pt>
                <c:pt idx="162">
                  <c:v>9</c:v>
                </c:pt>
                <c:pt idx="163">
                  <c:v>9</c:v>
                </c:pt>
                <c:pt idx="164">
                  <c:v>9</c:v>
                </c:pt>
                <c:pt idx="165">
                  <c:v>9</c:v>
                </c:pt>
                <c:pt idx="166">
                  <c:v>9.08</c:v>
                </c:pt>
                <c:pt idx="167">
                  <c:v>9.1</c:v>
                </c:pt>
                <c:pt idx="168">
                  <c:v>9.08</c:v>
                </c:pt>
                <c:pt idx="169">
                  <c:v>9.129999999999999</c:v>
                </c:pt>
                <c:pt idx="170">
                  <c:v>9.129999999999999</c:v>
                </c:pt>
                <c:pt idx="171">
                  <c:v>9.1399999999999988</c:v>
                </c:pt>
                <c:pt idx="172">
                  <c:v>9.17</c:v>
                </c:pt>
                <c:pt idx="173">
                  <c:v>9.17</c:v>
                </c:pt>
                <c:pt idx="174">
                  <c:v>9.15</c:v>
                </c:pt>
                <c:pt idx="175">
                  <c:v>9.2000000000000011</c:v>
                </c:pt>
                <c:pt idx="176">
                  <c:v>9.2000000000000011</c:v>
                </c:pt>
                <c:pt idx="177">
                  <c:v>9.2299999999999986</c:v>
                </c:pt>
                <c:pt idx="178">
                  <c:v>9.2000000000000011</c:v>
                </c:pt>
                <c:pt idx="179">
                  <c:v>9.25</c:v>
                </c:pt>
                <c:pt idx="180">
                  <c:v>9.2900000000000009</c:v>
                </c:pt>
                <c:pt idx="181">
                  <c:v>9.2900000000000009</c:v>
                </c:pt>
                <c:pt idx="182">
                  <c:v>9.26</c:v>
                </c:pt>
                <c:pt idx="183">
                  <c:v>9.26</c:v>
                </c:pt>
                <c:pt idx="184">
                  <c:v>9.2900000000000009</c:v>
                </c:pt>
                <c:pt idx="185">
                  <c:v>9.2900000000000009</c:v>
                </c:pt>
                <c:pt idx="186">
                  <c:v>9.2900000000000009</c:v>
                </c:pt>
                <c:pt idx="187">
                  <c:v>9.2900000000000009</c:v>
                </c:pt>
                <c:pt idx="188">
                  <c:v>9.2900000000000009</c:v>
                </c:pt>
                <c:pt idx="189">
                  <c:v>9.2900000000000009</c:v>
                </c:pt>
                <c:pt idx="190">
                  <c:v>9.27</c:v>
                </c:pt>
                <c:pt idx="191">
                  <c:v>9.26</c:v>
                </c:pt>
                <c:pt idx="192">
                  <c:v>9.25</c:v>
                </c:pt>
                <c:pt idx="193">
                  <c:v>9.25</c:v>
                </c:pt>
                <c:pt idx="194">
                  <c:v>9.25</c:v>
                </c:pt>
                <c:pt idx="195">
                  <c:v>9.17</c:v>
                </c:pt>
                <c:pt idx="196">
                  <c:v>9.02</c:v>
                </c:pt>
                <c:pt idx="197">
                  <c:v>8.9600000000000026</c:v>
                </c:pt>
                <c:pt idx="198">
                  <c:v>8.93</c:v>
                </c:pt>
                <c:pt idx="199">
                  <c:v>8.93</c:v>
                </c:pt>
                <c:pt idx="200">
                  <c:v>9.129999999999999</c:v>
                </c:pt>
                <c:pt idx="201">
                  <c:v>10.18</c:v>
                </c:pt>
                <c:pt idx="202">
                  <c:v>9.2200000000000006</c:v>
                </c:pt>
                <c:pt idx="203">
                  <c:v>9</c:v>
                </c:pt>
                <c:pt idx="204">
                  <c:v>8.81</c:v>
                </c:pt>
                <c:pt idx="205">
                  <c:v>9.39</c:v>
                </c:pt>
                <c:pt idx="206">
                  <c:v>9.4500000000000028</c:v>
                </c:pt>
                <c:pt idx="207">
                  <c:v>9.48</c:v>
                </c:pt>
                <c:pt idx="208">
                  <c:v>9.5500000000000007</c:v>
                </c:pt>
                <c:pt idx="209">
                  <c:v>9.5</c:v>
                </c:pt>
                <c:pt idx="210">
                  <c:v>9.5500000000000007</c:v>
                </c:pt>
                <c:pt idx="211">
                  <c:v>9.59</c:v>
                </c:pt>
                <c:pt idx="212">
                  <c:v>9.5500000000000007</c:v>
                </c:pt>
                <c:pt idx="213">
                  <c:v>9.6</c:v>
                </c:pt>
                <c:pt idx="214">
                  <c:v>9.61</c:v>
                </c:pt>
                <c:pt idx="215">
                  <c:v>9.7100000000000009</c:v>
                </c:pt>
                <c:pt idx="216">
                  <c:v>9.75</c:v>
                </c:pt>
                <c:pt idx="217">
                  <c:v>9.76</c:v>
                </c:pt>
                <c:pt idx="218">
                  <c:v>9.9600000000000026</c:v>
                </c:pt>
                <c:pt idx="219">
                  <c:v>10.050000000000002</c:v>
                </c:pt>
                <c:pt idx="220">
                  <c:v>10.18</c:v>
                </c:pt>
                <c:pt idx="221">
                  <c:v>10.57</c:v>
                </c:pt>
                <c:pt idx="222">
                  <c:v>10.96</c:v>
                </c:pt>
                <c:pt idx="223">
                  <c:v>11.03</c:v>
                </c:pt>
                <c:pt idx="224">
                  <c:v>11.08</c:v>
                </c:pt>
                <c:pt idx="225">
                  <c:v>11.98</c:v>
                </c:pt>
                <c:pt idx="226">
                  <c:v>12.229999999999999</c:v>
                </c:pt>
                <c:pt idx="227">
                  <c:v>12.29</c:v>
                </c:pt>
                <c:pt idx="228">
                  <c:v>12.25</c:v>
                </c:pt>
                <c:pt idx="229">
                  <c:v>12.229999999999999</c:v>
                </c:pt>
                <c:pt idx="230">
                  <c:v>12.209999999999999</c:v>
                </c:pt>
                <c:pt idx="231">
                  <c:v>12.239999999999998</c:v>
                </c:pt>
                <c:pt idx="232">
                  <c:v>12.3</c:v>
                </c:pt>
                <c:pt idx="233">
                  <c:v>12.18</c:v>
                </c:pt>
                <c:pt idx="234">
                  <c:v>12.18</c:v>
                </c:pt>
                <c:pt idx="235">
                  <c:v>12.27</c:v>
                </c:pt>
                <c:pt idx="236">
                  <c:v>12.27</c:v>
                </c:pt>
                <c:pt idx="237">
                  <c:v>12.32</c:v>
                </c:pt>
                <c:pt idx="238">
                  <c:v>12.31</c:v>
                </c:pt>
                <c:pt idx="239">
                  <c:v>12.360000000000015</c:v>
                </c:pt>
                <c:pt idx="240">
                  <c:v>12.38</c:v>
                </c:pt>
                <c:pt idx="241">
                  <c:v>12.370000000000006</c:v>
                </c:pt>
                <c:pt idx="242">
                  <c:v>12.41</c:v>
                </c:pt>
                <c:pt idx="243">
                  <c:v>12.43</c:v>
                </c:pt>
                <c:pt idx="244">
                  <c:v>12.43</c:v>
                </c:pt>
                <c:pt idx="245">
                  <c:v>12.4</c:v>
                </c:pt>
                <c:pt idx="246">
                  <c:v>12.46</c:v>
                </c:pt>
                <c:pt idx="247">
                  <c:v>12.46</c:v>
                </c:pt>
                <c:pt idx="248">
                  <c:v>12.44</c:v>
                </c:pt>
                <c:pt idx="249">
                  <c:v>12.43</c:v>
                </c:pt>
                <c:pt idx="250">
                  <c:v>12.43</c:v>
                </c:pt>
                <c:pt idx="251">
                  <c:v>12.43</c:v>
                </c:pt>
                <c:pt idx="252">
                  <c:v>12.42</c:v>
                </c:pt>
                <c:pt idx="253">
                  <c:v>12.129999999999999</c:v>
                </c:pt>
                <c:pt idx="254">
                  <c:v>11.97</c:v>
                </c:pt>
                <c:pt idx="255">
                  <c:v>12.219999999999999</c:v>
                </c:pt>
                <c:pt idx="256">
                  <c:v>12.139999999999999</c:v>
                </c:pt>
                <c:pt idx="257">
                  <c:v>12.03</c:v>
                </c:pt>
                <c:pt idx="258">
                  <c:v>12.03</c:v>
                </c:pt>
                <c:pt idx="259">
                  <c:v>12.03</c:v>
                </c:pt>
                <c:pt idx="260">
                  <c:v>12.03</c:v>
                </c:pt>
                <c:pt idx="261">
                  <c:v>11.9</c:v>
                </c:pt>
                <c:pt idx="262">
                  <c:v>11.49</c:v>
                </c:pt>
                <c:pt idx="263">
                  <c:v>11.33</c:v>
                </c:pt>
                <c:pt idx="264">
                  <c:v>11.229999999999999</c:v>
                </c:pt>
                <c:pt idx="265">
                  <c:v>11.370000000000006</c:v>
                </c:pt>
                <c:pt idx="266">
                  <c:v>11.360000000000015</c:v>
                </c:pt>
                <c:pt idx="267">
                  <c:v>11.4</c:v>
                </c:pt>
                <c:pt idx="268">
                  <c:v>11.4</c:v>
                </c:pt>
                <c:pt idx="269">
                  <c:v>11.28</c:v>
                </c:pt>
                <c:pt idx="270">
                  <c:v>11.2</c:v>
                </c:pt>
                <c:pt idx="271">
                  <c:v>11.2</c:v>
                </c:pt>
                <c:pt idx="272">
                  <c:v>11.209999999999999</c:v>
                </c:pt>
                <c:pt idx="273">
                  <c:v>11.18</c:v>
                </c:pt>
                <c:pt idx="274">
                  <c:v>11.16</c:v>
                </c:pt>
                <c:pt idx="275">
                  <c:v>11.08</c:v>
                </c:pt>
                <c:pt idx="276">
                  <c:v>11.04</c:v>
                </c:pt>
                <c:pt idx="277">
                  <c:v>11.04</c:v>
                </c:pt>
                <c:pt idx="278">
                  <c:v>11.05</c:v>
                </c:pt>
                <c:pt idx="279">
                  <c:v>11.06</c:v>
                </c:pt>
                <c:pt idx="280">
                  <c:v>11.06</c:v>
                </c:pt>
                <c:pt idx="281">
                  <c:v>11.11</c:v>
                </c:pt>
                <c:pt idx="282">
                  <c:v>11.11</c:v>
                </c:pt>
                <c:pt idx="283">
                  <c:v>11.09</c:v>
                </c:pt>
                <c:pt idx="284">
                  <c:v>11.1</c:v>
                </c:pt>
                <c:pt idx="285">
                  <c:v>11.09</c:v>
                </c:pt>
                <c:pt idx="286">
                  <c:v>11.05</c:v>
                </c:pt>
                <c:pt idx="287">
                  <c:v>11.05</c:v>
                </c:pt>
                <c:pt idx="288">
                  <c:v>10.97</c:v>
                </c:pt>
                <c:pt idx="289">
                  <c:v>10.97</c:v>
                </c:pt>
                <c:pt idx="290">
                  <c:v>10.629999999999999</c:v>
                </c:pt>
                <c:pt idx="291">
                  <c:v>10.51</c:v>
                </c:pt>
                <c:pt idx="292">
                  <c:v>10.51</c:v>
                </c:pt>
                <c:pt idx="293">
                  <c:v>10.43</c:v>
                </c:pt>
                <c:pt idx="294">
                  <c:v>10.38</c:v>
                </c:pt>
                <c:pt idx="295">
                  <c:v>10.41</c:v>
                </c:pt>
                <c:pt idx="296">
                  <c:v>10.32</c:v>
                </c:pt>
                <c:pt idx="297">
                  <c:v>9.7399999999999984</c:v>
                </c:pt>
                <c:pt idx="298">
                  <c:v>9.58</c:v>
                </c:pt>
                <c:pt idx="299">
                  <c:v>9.7399999999999984</c:v>
                </c:pt>
                <c:pt idx="300">
                  <c:v>9.4700000000000006</c:v>
                </c:pt>
                <c:pt idx="301">
                  <c:v>9.48</c:v>
                </c:pt>
                <c:pt idx="302">
                  <c:v>9.2800000000000011</c:v>
                </c:pt>
                <c:pt idx="303">
                  <c:v>9.2800000000000011</c:v>
                </c:pt>
                <c:pt idx="304">
                  <c:v>9</c:v>
                </c:pt>
                <c:pt idx="305">
                  <c:v>8.9500000000000028</c:v>
                </c:pt>
                <c:pt idx="306">
                  <c:v>8.6399999999999988</c:v>
                </c:pt>
                <c:pt idx="307">
                  <c:v>8.6399999999999988</c:v>
                </c:pt>
                <c:pt idx="308">
                  <c:v>8.3500000000000068</c:v>
                </c:pt>
                <c:pt idx="309">
                  <c:v>8.2900000000000009</c:v>
                </c:pt>
                <c:pt idx="310">
                  <c:v>8.34</c:v>
                </c:pt>
                <c:pt idx="311">
                  <c:v>8.3600000000000048</c:v>
                </c:pt>
                <c:pt idx="312">
                  <c:v>8.34</c:v>
                </c:pt>
                <c:pt idx="313">
                  <c:v>8.34</c:v>
                </c:pt>
                <c:pt idx="314">
                  <c:v>8.43</c:v>
                </c:pt>
                <c:pt idx="315">
                  <c:v>8.7000000000000011</c:v>
                </c:pt>
                <c:pt idx="316">
                  <c:v>8.8800000000000008</c:v>
                </c:pt>
                <c:pt idx="317">
                  <c:v>8.98</c:v>
                </c:pt>
                <c:pt idx="318">
                  <c:v>9.01</c:v>
                </c:pt>
                <c:pt idx="319">
                  <c:v>9</c:v>
                </c:pt>
                <c:pt idx="320">
                  <c:v>8.9600000000000026</c:v>
                </c:pt>
                <c:pt idx="321">
                  <c:v>8.9600000000000026</c:v>
                </c:pt>
                <c:pt idx="322">
                  <c:v>8.91</c:v>
                </c:pt>
                <c:pt idx="323">
                  <c:v>8.8800000000000008</c:v>
                </c:pt>
                <c:pt idx="324">
                  <c:v>9</c:v>
                </c:pt>
                <c:pt idx="325">
                  <c:v>8.9600000000000026</c:v>
                </c:pt>
                <c:pt idx="326">
                  <c:v>8.89</c:v>
                </c:pt>
                <c:pt idx="327">
                  <c:v>8.9</c:v>
                </c:pt>
                <c:pt idx="328">
                  <c:v>8.9</c:v>
                </c:pt>
                <c:pt idx="329">
                  <c:v>8.7299999999999986</c:v>
                </c:pt>
                <c:pt idx="330">
                  <c:v>8.94</c:v>
                </c:pt>
                <c:pt idx="331">
                  <c:v>9.0300000000000011</c:v>
                </c:pt>
                <c:pt idx="332">
                  <c:v>8.9700000000000006</c:v>
                </c:pt>
                <c:pt idx="333">
                  <c:v>8.92</c:v>
                </c:pt>
                <c:pt idx="334">
                  <c:v>8.92</c:v>
                </c:pt>
                <c:pt idx="335">
                  <c:v>8.9</c:v>
                </c:pt>
                <c:pt idx="336">
                  <c:v>8.7800000000000011</c:v>
                </c:pt>
                <c:pt idx="337">
                  <c:v>8.8500000000000068</c:v>
                </c:pt>
                <c:pt idx="338">
                  <c:v>8.7900000000000009</c:v>
                </c:pt>
                <c:pt idx="339">
                  <c:v>8.8500000000000068</c:v>
                </c:pt>
                <c:pt idx="340">
                  <c:v>8.7900000000000009</c:v>
                </c:pt>
                <c:pt idx="341">
                  <c:v>8.7800000000000011</c:v>
                </c:pt>
                <c:pt idx="342">
                  <c:v>8.7800000000000011</c:v>
                </c:pt>
                <c:pt idx="343">
                  <c:v>8.7900000000000009</c:v>
                </c:pt>
                <c:pt idx="344">
                  <c:v>8.51</c:v>
                </c:pt>
                <c:pt idx="345">
                  <c:v>8.1399999999999988</c:v>
                </c:pt>
                <c:pt idx="346">
                  <c:v>8.09</c:v>
                </c:pt>
                <c:pt idx="347">
                  <c:v>7.73</c:v>
                </c:pt>
                <c:pt idx="348">
                  <c:v>7.78</c:v>
                </c:pt>
                <c:pt idx="349">
                  <c:v>7.73</c:v>
                </c:pt>
                <c:pt idx="350">
                  <c:v>7.7</c:v>
                </c:pt>
                <c:pt idx="351">
                  <c:v>7.57</c:v>
                </c:pt>
                <c:pt idx="352">
                  <c:v>7.53</c:v>
                </c:pt>
                <c:pt idx="353">
                  <c:v>7.53</c:v>
                </c:pt>
                <c:pt idx="354">
                  <c:v>7.48</c:v>
                </c:pt>
                <c:pt idx="355">
                  <c:v>7.44</c:v>
                </c:pt>
                <c:pt idx="356">
                  <c:v>7.46</c:v>
                </c:pt>
                <c:pt idx="357">
                  <c:v>7.49</c:v>
                </c:pt>
                <c:pt idx="358">
                  <c:v>7.48</c:v>
                </c:pt>
                <c:pt idx="359">
                  <c:v>7.55</c:v>
                </c:pt>
                <c:pt idx="360">
                  <c:v>7.4300000000000024</c:v>
                </c:pt>
                <c:pt idx="361">
                  <c:v>7.48</c:v>
                </c:pt>
                <c:pt idx="362">
                  <c:v>7.35</c:v>
                </c:pt>
                <c:pt idx="363">
                  <c:v>7.3</c:v>
                </c:pt>
                <c:pt idx="364">
                  <c:v>7.1</c:v>
                </c:pt>
                <c:pt idx="365">
                  <c:v>7.1</c:v>
                </c:pt>
                <c:pt idx="366">
                  <c:v>7.08</c:v>
                </c:pt>
                <c:pt idx="367">
                  <c:v>7.1</c:v>
                </c:pt>
                <c:pt idx="368">
                  <c:v>7</c:v>
                </c:pt>
                <c:pt idx="369">
                  <c:v>7</c:v>
                </c:pt>
                <c:pt idx="370">
                  <c:v>6.9</c:v>
                </c:pt>
                <c:pt idx="371">
                  <c:v>6.9300000000000024</c:v>
                </c:pt>
                <c:pt idx="372">
                  <c:v>6.8100000000000005</c:v>
                </c:pt>
                <c:pt idx="373">
                  <c:v>6.8599999999999985</c:v>
                </c:pt>
                <c:pt idx="374">
                  <c:v>6.8599999999999985</c:v>
                </c:pt>
                <c:pt idx="375">
                  <c:v>6.8199999999999985</c:v>
                </c:pt>
                <c:pt idx="376">
                  <c:v>6.8</c:v>
                </c:pt>
                <c:pt idx="377">
                  <c:v>6.8199999999999985</c:v>
                </c:pt>
                <c:pt idx="378">
                  <c:v>6.84</c:v>
                </c:pt>
                <c:pt idx="379">
                  <c:v>6.8599999999999985</c:v>
                </c:pt>
                <c:pt idx="380">
                  <c:v>6.84</c:v>
                </c:pt>
                <c:pt idx="381">
                  <c:v>6.85</c:v>
                </c:pt>
                <c:pt idx="382">
                  <c:v>6.83</c:v>
                </c:pt>
                <c:pt idx="383">
                  <c:v>6.85</c:v>
                </c:pt>
                <c:pt idx="384">
                  <c:v>6.85</c:v>
                </c:pt>
                <c:pt idx="385">
                  <c:v>6.84</c:v>
                </c:pt>
                <c:pt idx="386">
                  <c:v>6.85</c:v>
                </c:pt>
                <c:pt idx="387">
                  <c:v>6.88</c:v>
                </c:pt>
                <c:pt idx="388">
                  <c:v>6.84</c:v>
                </c:pt>
                <c:pt idx="389">
                  <c:v>6.8</c:v>
                </c:pt>
                <c:pt idx="390">
                  <c:v>6.75</c:v>
                </c:pt>
                <c:pt idx="391">
                  <c:v>6.78</c:v>
                </c:pt>
                <c:pt idx="392">
                  <c:v>6.78</c:v>
                </c:pt>
                <c:pt idx="393">
                  <c:v>6.7700000000000014</c:v>
                </c:pt>
                <c:pt idx="394">
                  <c:v>6.7700000000000014</c:v>
                </c:pt>
                <c:pt idx="395">
                  <c:v>6.78</c:v>
                </c:pt>
                <c:pt idx="396">
                  <c:v>6.78</c:v>
                </c:pt>
                <c:pt idx="397">
                  <c:v>6.78</c:v>
                </c:pt>
                <c:pt idx="398">
                  <c:v>6.78</c:v>
                </c:pt>
                <c:pt idx="399">
                  <c:v>6.78</c:v>
                </c:pt>
                <c:pt idx="400">
                  <c:v>6.78</c:v>
                </c:pt>
                <c:pt idx="401">
                  <c:v>6.7700000000000014</c:v>
                </c:pt>
                <c:pt idx="402">
                  <c:v>6.76</c:v>
                </c:pt>
                <c:pt idx="403">
                  <c:v>6.76</c:v>
                </c:pt>
                <c:pt idx="404">
                  <c:v>6.7700000000000014</c:v>
                </c:pt>
                <c:pt idx="405">
                  <c:v>6.7700000000000014</c:v>
                </c:pt>
                <c:pt idx="406">
                  <c:v>6.78</c:v>
                </c:pt>
                <c:pt idx="407">
                  <c:v>6.78</c:v>
                </c:pt>
                <c:pt idx="408">
                  <c:v>6.72</c:v>
                </c:pt>
                <c:pt idx="409">
                  <c:v>6.78</c:v>
                </c:pt>
                <c:pt idx="410">
                  <c:v>6.75</c:v>
                </c:pt>
                <c:pt idx="411">
                  <c:v>6.76</c:v>
                </c:pt>
                <c:pt idx="412">
                  <c:v>6.75</c:v>
                </c:pt>
                <c:pt idx="413">
                  <c:v>6.76</c:v>
                </c:pt>
                <c:pt idx="414">
                  <c:v>6.8</c:v>
                </c:pt>
                <c:pt idx="415">
                  <c:v>6.9</c:v>
                </c:pt>
                <c:pt idx="416">
                  <c:v>6.88</c:v>
                </c:pt>
                <c:pt idx="417">
                  <c:v>6.88</c:v>
                </c:pt>
                <c:pt idx="418">
                  <c:v>6.9</c:v>
                </c:pt>
                <c:pt idx="419">
                  <c:v>6.89</c:v>
                </c:pt>
                <c:pt idx="420">
                  <c:v>6.9</c:v>
                </c:pt>
                <c:pt idx="421">
                  <c:v>7.1899999999999995</c:v>
                </c:pt>
                <c:pt idx="422">
                  <c:v>7.18</c:v>
                </c:pt>
                <c:pt idx="423">
                  <c:v>7.05</c:v>
                </c:pt>
                <c:pt idx="424">
                  <c:v>6.99</c:v>
                </c:pt>
                <c:pt idx="425">
                  <c:v>7</c:v>
                </c:pt>
                <c:pt idx="426">
                  <c:v>6.95</c:v>
                </c:pt>
                <c:pt idx="427">
                  <c:v>6.9700000000000024</c:v>
                </c:pt>
                <c:pt idx="428">
                  <c:v>7</c:v>
                </c:pt>
                <c:pt idx="429">
                  <c:v>7</c:v>
                </c:pt>
                <c:pt idx="430">
                  <c:v>6.99</c:v>
                </c:pt>
                <c:pt idx="431">
                  <c:v>7</c:v>
                </c:pt>
                <c:pt idx="432">
                  <c:v>6.99</c:v>
                </c:pt>
                <c:pt idx="433">
                  <c:v>6.99</c:v>
                </c:pt>
                <c:pt idx="434">
                  <c:v>6.98</c:v>
                </c:pt>
                <c:pt idx="435">
                  <c:v>6.99</c:v>
                </c:pt>
                <c:pt idx="436">
                  <c:v>6.98</c:v>
                </c:pt>
                <c:pt idx="437">
                  <c:v>6.98</c:v>
                </c:pt>
                <c:pt idx="438">
                  <c:v>6.98</c:v>
                </c:pt>
                <c:pt idx="439">
                  <c:v>6.98</c:v>
                </c:pt>
                <c:pt idx="440">
                  <c:v>6.98</c:v>
                </c:pt>
                <c:pt idx="441">
                  <c:v>6.99</c:v>
                </c:pt>
                <c:pt idx="442">
                  <c:v>7</c:v>
                </c:pt>
                <c:pt idx="443">
                  <c:v>7.48</c:v>
                </c:pt>
                <c:pt idx="444">
                  <c:v>7.7</c:v>
                </c:pt>
                <c:pt idx="445">
                  <c:v>8.01</c:v>
                </c:pt>
                <c:pt idx="446">
                  <c:v>8.84</c:v>
                </c:pt>
                <c:pt idx="447">
                  <c:v>8.92</c:v>
                </c:pt>
                <c:pt idx="448">
                  <c:v>8.9700000000000006</c:v>
                </c:pt>
                <c:pt idx="449">
                  <c:v>8.7299999999999986</c:v>
                </c:pt>
                <c:pt idx="450">
                  <c:v>8.89</c:v>
                </c:pt>
                <c:pt idx="451">
                  <c:v>8.9500000000000028</c:v>
                </c:pt>
                <c:pt idx="452">
                  <c:v>8.7800000000000011</c:v>
                </c:pt>
                <c:pt idx="453">
                  <c:v>8.77</c:v>
                </c:pt>
                <c:pt idx="454">
                  <c:v>8.8000000000000007</c:v>
                </c:pt>
                <c:pt idx="455">
                  <c:v>8.8000000000000007</c:v>
                </c:pt>
                <c:pt idx="456">
                  <c:v>8.8800000000000008</c:v>
                </c:pt>
                <c:pt idx="457">
                  <c:v>8.9</c:v>
                </c:pt>
                <c:pt idx="458">
                  <c:v>8.93</c:v>
                </c:pt>
                <c:pt idx="459">
                  <c:v>9.2100000000000009</c:v>
                </c:pt>
                <c:pt idx="460">
                  <c:v>9.43</c:v>
                </c:pt>
                <c:pt idx="461">
                  <c:v>9.4500000000000028</c:v>
                </c:pt>
                <c:pt idx="462">
                  <c:v>9.5</c:v>
                </c:pt>
                <c:pt idx="463">
                  <c:v>9.5</c:v>
                </c:pt>
                <c:pt idx="464">
                  <c:v>9.43</c:v>
                </c:pt>
                <c:pt idx="465">
                  <c:v>9.5</c:v>
                </c:pt>
                <c:pt idx="466">
                  <c:v>9.5</c:v>
                </c:pt>
                <c:pt idx="467">
                  <c:v>9.49</c:v>
                </c:pt>
                <c:pt idx="468">
                  <c:v>9.67</c:v>
                </c:pt>
                <c:pt idx="469">
                  <c:v>9.65</c:v>
                </c:pt>
                <c:pt idx="470">
                  <c:v>9.65</c:v>
                </c:pt>
                <c:pt idx="471">
                  <c:v>9.6</c:v>
                </c:pt>
                <c:pt idx="472">
                  <c:v>9.6</c:v>
                </c:pt>
                <c:pt idx="473">
                  <c:v>9.6</c:v>
                </c:pt>
                <c:pt idx="474">
                  <c:v>9.6</c:v>
                </c:pt>
                <c:pt idx="475">
                  <c:v>9.6</c:v>
                </c:pt>
                <c:pt idx="476">
                  <c:v>9.6</c:v>
                </c:pt>
                <c:pt idx="477">
                  <c:v>9.6</c:v>
                </c:pt>
                <c:pt idx="478">
                  <c:v>9.6</c:v>
                </c:pt>
                <c:pt idx="479">
                  <c:v>9.6</c:v>
                </c:pt>
                <c:pt idx="480">
                  <c:v>9.6</c:v>
                </c:pt>
                <c:pt idx="481">
                  <c:v>9.6</c:v>
                </c:pt>
                <c:pt idx="482">
                  <c:v>9.6</c:v>
                </c:pt>
                <c:pt idx="483">
                  <c:v>9.6</c:v>
                </c:pt>
                <c:pt idx="484">
                  <c:v>10.200000000000001</c:v>
                </c:pt>
                <c:pt idx="485">
                  <c:v>10.88</c:v>
                </c:pt>
                <c:pt idx="486">
                  <c:v>11.02</c:v>
                </c:pt>
                <c:pt idx="487">
                  <c:v>10.91</c:v>
                </c:pt>
                <c:pt idx="488">
                  <c:v>11.629999999999999</c:v>
                </c:pt>
                <c:pt idx="489">
                  <c:v>12</c:v>
                </c:pt>
                <c:pt idx="490">
                  <c:v>12</c:v>
                </c:pt>
                <c:pt idx="491">
                  <c:v>12</c:v>
                </c:pt>
                <c:pt idx="492">
                  <c:v>12</c:v>
                </c:pt>
                <c:pt idx="493">
                  <c:v>12.01</c:v>
                </c:pt>
                <c:pt idx="494">
                  <c:v>12.03</c:v>
                </c:pt>
                <c:pt idx="495">
                  <c:v>12.05</c:v>
                </c:pt>
                <c:pt idx="496">
                  <c:v>12.04</c:v>
                </c:pt>
                <c:pt idx="497">
                  <c:v>12.06</c:v>
                </c:pt>
                <c:pt idx="498">
                  <c:v>12.07</c:v>
                </c:pt>
                <c:pt idx="499">
                  <c:v>12.05</c:v>
                </c:pt>
                <c:pt idx="500">
                  <c:v>12.219999999999999</c:v>
                </c:pt>
                <c:pt idx="501">
                  <c:v>12.32</c:v>
                </c:pt>
                <c:pt idx="502">
                  <c:v>12.5</c:v>
                </c:pt>
                <c:pt idx="503">
                  <c:v>12.82</c:v>
                </c:pt>
                <c:pt idx="504">
                  <c:v>13.5</c:v>
                </c:pt>
                <c:pt idx="505">
                  <c:v>13.58</c:v>
                </c:pt>
                <c:pt idx="506">
                  <c:v>13.76</c:v>
                </c:pt>
                <c:pt idx="507">
                  <c:v>14</c:v>
                </c:pt>
                <c:pt idx="508">
                  <c:v>14.18</c:v>
                </c:pt>
                <c:pt idx="509">
                  <c:v>14.5</c:v>
                </c:pt>
                <c:pt idx="510">
                  <c:v>14.5</c:v>
                </c:pt>
                <c:pt idx="511">
                  <c:v>14.5</c:v>
                </c:pt>
                <c:pt idx="512">
                  <c:v>14.5</c:v>
                </c:pt>
                <c:pt idx="513">
                  <c:v>14.5</c:v>
                </c:pt>
                <c:pt idx="514">
                  <c:v>14.5</c:v>
                </c:pt>
                <c:pt idx="515">
                  <c:v>14.5</c:v>
                </c:pt>
                <c:pt idx="516">
                  <c:v>14.6</c:v>
                </c:pt>
                <c:pt idx="517">
                  <c:v>15</c:v>
                </c:pt>
                <c:pt idx="518">
                  <c:v>15</c:v>
                </c:pt>
                <c:pt idx="519">
                  <c:v>15</c:v>
                </c:pt>
                <c:pt idx="520">
                  <c:v>15</c:v>
                </c:pt>
                <c:pt idx="521">
                  <c:v>15</c:v>
                </c:pt>
                <c:pt idx="522">
                  <c:v>15</c:v>
                </c:pt>
                <c:pt idx="523">
                  <c:v>15</c:v>
                </c:pt>
                <c:pt idx="524">
                  <c:v>15</c:v>
                </c:pt>
                <c:pt idx="525">
                  <c:v>15</c:v>
                </c:pt>
                <c:pt idx="526">
                  <c:v>15</c:v>
                </c:pt>
                <c:pt idx="527">
                  <c:v>15</c:v>
                </c:pt>
                <c:pt idx="528">
                  <c:v>15</c:v>
                </c:pt>
                <c:pt idx="529">
                  <c:v>15</c:v>
                </c:pt>
                <c:pt idx="530">
                  <c:v>15</c:v>
                </c:pt>
                <c:pt idx="531">
                  <c:v>15</c:v>
                </c:pt>
                <c:pt idx="532">
                  <c:v>15</c:v>
                </c:pt>
                <c:pt idx="533">
                  <c:v>15</c:v>
                </c:pt>
                <c:pt idx="534">
                  <c:v>15</c:v>
                </c:pt>
                <c:pt idx="535">
                  <c:v>15</c:v>
                </c:pt>
                <c:pt idx="536">
                  <c:v>15</c:v>
                </c:pt>
                <c:pt idx="537">
                  <c:v>15</c:v>
                </c:pt>
                <c:pt idx="538">
                  <c:v>15.04</c:v>
                </c:pt>
                <c:pt idx="539">
                  <c:v>14.950000000000006</c:v>
                </c:pt>
                <c:pt idx="540">
                  <c:v>14.54</c:v>
                </c:pt>
                <c:pt idx="541">
                  <c:v>14.5</c:v>
                </c:pt>
                <c:pt idx="542">
                  <c:v>14.5</c:v>
                </c:pt>
                <c:pt idx="543">
                  <c:v>14.5</c:v>
                </c:pt>
                <c:pt idx="544">
                  <c:v>14.5</c:v>
                </c:pt>
                <c:pt idx="545">
                  <c:v>14.5</c:v>
                </c:pt>
                <c:pt idx="546">
                  <c:v>14.5</c:v>
                </c:pt>
                <c:pt idx="547">
                  <c:v>14.5</c:v>
                </c:pt>
                <c:pt idx="548">
                  <c:v>14.5</c:v>
                </c:pt>
                <c:pt idx="549">
                  <c:v>14.2</c:v>
                </c:pt>
                <c:pt idx="550">
                  <c:v>14.2</c:v>
                </c:pt>
                <c:pt idx="551">
                  <c:v>13</c:v>
                </c:pt>
                <c:pt idx="552">
                  <c:v>13</c:v>
                </c:pt>
                <c:pt idx="553">
                  <c:v>13</c:v>
                </c:pt>
                <c:pt idx="554">
                  <c:v>13</c:v>
                </c:pt>
                <c:pt idx="555">
                  <c:v>13</c:v>
                </c:pt>
                <c:pt idx="556">
                  <c:v>13</c:v>
                </c:pt>
                <c:pt idx="557">
                  <c:v>13</c:v>
                </c:pt>
                <c:pt idx="558">
                  <c:v>13</c:v>
                </c:pt>
                <c:pt idx="559">
                  <c:v>13</c:v>
                </c:pt>
                <c:pt idx="560">
                  <c:v>13</c:v>
                </c:pt>
                <c:pt idx="561">
                  <c:v>13</c:v>
                </c:pt>
                <c:pt idx="562">
                  <c:v>13</c:v>
                </c:pt>
                <c:pt idx="563">
                  <c:v>13</c:v>
                </c:pt>
                <c:pt idx="564">
                  <c:v>12.99</c:v>
                </c:pt>
                <c:pt idx="565">
                  <c:v>12.5</c:v>
                </c:pt>
                <c:pt idx="566">
                  <c:v>12.5</c:v>
                </c:pt>
                <c:pt idx="567">
                  <c:v>12.5</c:v>
                </c:pt>
                <c:pt idx="568">
                  <c:v>12.5</c:v>
                </c:pt>
                <c:pt idx="569">
                  <c:v>12.5</c:v>
                </c:pt>
                <c:pt idx="570">
                  <c:v>12.5</c:v>
                </c:pt>
                <c:pt idx="571">
                  <c:v>12.5</c:v>
                </c:pt>
                <c:pt idx="572">
                  <c:v>12.5</c:v>
                </c:pt>
                <c:pt idx="573">
                  <c:v>12.5</c:v>
                </c:pt>
                <c:pt idx="574">
                  <c:v>12.5</c:v>
                </c:pt>
                <c:pt idx="575">
                  <c:v>12.5</c:v>
                </c:pt>
                <c:pt idx="576">
                  <c:v>12.5</c:v>
                </c:pt>
                <c:pt idx="577">
                  <c:v>12.5</c:v>
                </c:pt>
                <c:pt idx="578">
                  <c:v>12.5</c:v>
                </c:pt>
                <c:pt idx="579">
                  <c:v>12.5</c:v>
                </c:pt>
                <c:pt idx="580">
                  <c:v>12.5</c:v>
                </c:pt>
                <c:pt idx="581">
                  <c:v>12.44</c:v>
                </c:pt>
                <c:pt idx="582">
                  <c:v>12.38</c:v>
                </c:pt>
                <c:pt idx="583">
                  <c:v>12</c:v>
                </c:pt>
                <c:pt idx="584">
                  <c:v>12</c:v>
                </c:pt>
                <c:pt idx="585">
                  <c:v>12</c:v>
                </c:pt>
                <c:pt idx="586">
                  <c:v>11.8</c:v>
                </c:pt>
                <c:pt idx="587">
                  <c:v>11.1</c:v>
                </c:pt>
                <c:pt idx="588">
                  <c:v>11</c:v>
                </c:pt>
                <c:pt idx="589">
                  <c:v>11</c:v>
                </c:pt>
                <c:pt idx="590">
                  <c:v>11</c:v>
                </c:pt>
                <c:pt idx="591">
                  <c:v>11</c:v>
                </c:pt>
                <c:pt idx="592">
                  <c:v>11</c:v>
                </c:pt>
                <c:pt idx="593">
                  <c:v>11</c:v>
                </c:pt>
                <c:pt idx="594">
                  <c:v>11</c:v>
                </c:pt>
                <c:pt idx="595">
                  <c:v>11</c:v>
                </c:pt>
                <c:pt idx="596">
                  <c:v>11</c:v>
                </c:pt>
                <c:pt idx="597">
                  <c:v>11</c:v>
                </c:pt>
                <c:pt idx="598">
                  <c:v>11</c:v>
                </c:pt>
                <c:pt idx="599">
                  <c:v>11</c:v>
                </c:pt>
                <c:pt idx="600">
                  <c:v>11</c:v>
                </c:pt>
                <c:pt idx="601">
                  <c:v>10.5</c:v>
                </c:pt>
                <c:pt idx="602">
                  <c:v>10.5</c:v>
                </c:pt>
                <c:pt idx="603">
                  <c:v>10.5</c:v>
                </c:pt>
                <c:pt idx="604">
                  <c:v>10.5</c:v>
                </c:pt>
                <c:pt idx="605">
                  <c:v>10.5</c:v>
                </c:pt>
                <c:pt idx="606">
                  <c:v>10.5</c:v>
                </c:pt>
                <c:pt idx="607">
                  <c:v>10.5</c:v>
                </c:pt>
                <c:pt idx="608">
                  <c:v>10.200000000000001</c:v>
                </c:pt>
                <c:pt idx="609">
                  <c:v>10</c:v>
                </c:pt>
                <c:pt idx="610">
                  <c:v>10</c:v>
                </c:pt>
                <c:pt idx="611">
                  <c:v>10</c:v>
                </c:pt>
                <c:pt idx="612">
                  <c:v>10</c:v>
                </c:pt>
                <c:pt idx="613">
                  <c:v>10</c:v>
                </c:pt>
                <c:pt idx="614">
                  <c:v>10</c:v>
                </c:pt>
                <c:pt idx="615">
                  <c:v>10</c:v>
                </c:pt>
                <c:pt idx="616">
                  <c:v>10</c:v>
                </c:pt>
                <c:pt idx="617">
                  <c:v>10</c:v>
                </c:pt>
                <c:pt idx="618">
                  <c:v>10</c:v>
                </c:pt>
                <c:pt idx="619">
                  <c:v>10</c:v>
                </c:pt>
                <c:pt idx="620">
                  <c:v>9.9</c:v>
                </c:pt>
                <c:pt idx="621">
                  <c:v>9.5</c:v>
                </c:pt>
                <c:pt idx="622">
                  <c:v>9.5</c:v>
                </c:pt>
                <c:pt idx="623">
                  <c:v>9.5</c:v>
                </c:pt>
                <c:pt idx="624">
                  <c:v>9.5</c:v>
                </c:pt>
                <c:pt idx="625">
                  <c:v>9.5</c:v>
                </c:pt>
                <c:pt idx="626">
                  <c:v>9.5</c:v>
                </c:pt>
                <c:pt idx="627">
                  <c:v>9.5</c:v>
                </c:pt>
                <c:pt idx="628">
                  <c:v>9.5</c:v>
                </c:pt>
                <c:pt idx="629">
                  <c:v>9.5</c:v>
                </c:pt>
                <c:pt idx="630">
                  <c:v>9.5</c:v>
                </c:pt>
                <c:pt idx="631">
                  <c:v>9.5</c:v>
                </c:pt>
                <c:pt idx="632">
                  <c:v>9.5</c:v>
                </c:pt>
                <c:pt idx="633">
                  <c:v>9.5</c:v>
                </c:pt>
                <c:pt idx="634">
                  <c:v>9.44</c:v>
                </c:pt>
                <c:pt idx="635">
                  <c:v>8.93</c:v>
                </c:pt>
                <c:pt idx="636">
                  <c:v>8.52</c:v>
                </c:pt>
                <c:pt idx="637">
                  <c:v>8.0500000000000007</c:v>
                </c:pt>
                <c:pt idx="638">
                  <c:v>8.0500000000000007</c:v>
                </c:pt>
                <c:pt idx="639">
                  <c:v>8.0500000000000007</c:v>
                </c:pt>
                <c:pt idx="640">
                  <c:v>8.0500000000000007</c:v>
                </c:pt>
                <c:pt idx="641">
                  <c:v>8.129999999999999</c:v>
                </c:pt>
                <c:pt idx="642">
                  <c:v>8</c:v>
                </c:pt>
                <c:pt idx="643">
                  <c:v>8</c:v>
                </c:pt>
                <c:pt idx="644">
                  <c:v>6.83</c:v>
                </c:pt>
                <c:pt idx="645">
                  <c:v>6.5</c:v>
                </c:pt>
                <c:pt idx="646">
                  <c:v>6</c:v>
                </c:pt>
                <c:pt idx="647">
                  <c:v>6.33</c:v>
                </c:pt>
                <c:pt idx="648">
                  <c:v>6.58</c:v>
                </c:pt>
                <c:pt idx="649">
                  <c:v>6.58</c:v>
                </c:pt>
                <c:pt idx="650">
                  <c:v>6.4700000000000024</c:v>
                </c:pt>
                <c:pt idx="651">
                  <c:v>6.4700000000000024</c:v>
                </c:pt>
                <c:pt idx="652">
                  <c:v>6.4700000000000024</c:v>
                </c:pt>
                <c:pt idx="653">
                  <c:v>6.4700000000000024</c:v>
                </c:pt>
                <c:pt idx="654">
                  <c:v>6.25</c:v>
                </c:pt>
                <c:pt idx="655">
                  <c:v>6.4700000000000024</c:v>
                </c:pt>
                <c:pt idx="656">
                  <c:v>6.4700000000000024</c:v>
                </c:pt>
                <c:pt idx="657">
                  <c:v>6.4700000000000024</c:v>
                </c:pt>
                <c:pt idx="658">
                  <c:v>6.4700000000000024</c:v>
                </c:pt>
                <c:pt idx="659">
                  <c:v>6.4700000000000024</c:v>
                </c:pt>
                <c:pt idx="660">
                  <c:v>6.4700000000000024</c:v>
                </c:pt>
                <c:pt idx="661">
                  <c:v>6.33</c:v>
                </c:pt>
                <c:pt idx="662">
                  <c:v>6.3</c:v>
                </c:pt>
                <c:pt idx="663">
                  <c:v>6.3</c:v>
                </c:pt>
                <c:pt idx="664">
                  <c:v>6.3</c:v>
                </c:pt>
                <c:pt idx="665">
                  <c:v>6.3</c:v>
                </c:pt>
                <c:pt idx="666">
                  <c:v>6.29</c:v>
                </c:pt>
                <c:pt idx="667">
                  <c:v>6.35</c:v>
                </c:pt>
                <c:pt idx="668">
                  <c:v>6.35</c:v>
                </c:pt>
                <c:pt idx="669">
                  <c:v>6.29</c:v>
                </c:pt>
                <c:pt idx="670">
                  <c:v>6.29</c:v>
                </c:pt>
                <c:pt idx="671">
                  <c:v>6.29</c:v>
                </c:pt>
                <c:pt idx="672">
                  <c:v>6.29</c:v>
                </c:pt>
                <c:pt idx="673">
                  <c:v>6.29</c:v>
                </c:pt>
                <c:pt idx="674">
                  <c:v>6.29</c:v>
                </c:pt>
                <c:pt idx="675">
                  <c:v>6.29</c:v>
                </c:pt>
                <c:pt idx="676">
                  <c:v>6.29</c:v>
                </c:pt>
                <c:pt idx="677">
                  <c:v>6.29</c:v>
                </c:pt>
                <c:pt idx="678">
                  <c:v>6.3</c:v>
                </c:pt>
                <c:pt idx="679">
                  <c:v>6.29</c:v>
                </c:pt>
                <c:pt idx="680">
                  <c:v>6.29</c:v>
                </c:pt>
                <c:pt idx="681">
                  <c:v>6.29</c:v>
                </c:pt>
                <c:pt idx="682">
                  <c:v>6.29</c:v>
                </c:pt>
                <c:pt idx="683">
                  <c:v>6.3</c:v>
                </c:pt>
                <c:pt idx="684">
                  <c:v>6.29</c:v>
                </c:pt>
                <c:pt idx="685">
                  <c:v>6.29</c:v>
                </c:pt>
                <c:pt idx="686">
                  <c:v>6.3</c:v>
                </c:pt>
                <c:pt idx="687">
                  <c:v>6.29</c:v>
                </c:pt>
                <c:pt idx="688">
                  <c:v>6.29</c:v>
                </c:pt>
                <c:pt idx="689">
                  <c:v>6.29</c:v>
                </c:pt>
                <c:pt idx="690">
                  <c:v>6.29</c:v>
                </c:pt>
                <c:pt idx="691">
                  <c:v>6.29</c:v>
                </c:pt>
                <c:pt idx="692">
                  <c:v>6.29</c:v>
                </c:pt>
                <c:pt idx="693">
                  <c:v>6.29</c:v>
                </c:pt>
                <c:pt idx="694">
                  <c:v>6.29</c:v>
                </c:pt>
                <c:pt idx="695">
                  <c:v>6.29</c:v>
                </c:pt>
                <c:pt idx="696">
                  <c:v>6.29</c:v>
                </c:pt>
                <c:pt idx="697">
                  <c:v>6.29</c:v>
                </c:pt>
                <c:pt idx="698">
                  <c:v>6.29</c:v>
                </c:pt>
                <c:pt idx="699">
                  <c:v>6.29</c:v>
                </c:pt>
                <c:pt idx="700">
                  <c:v>6.29</c:v>
                </c:pt>
                <c:pt idx="701">
                  <c:v>6.29</c:v>
                </c:pt>
                <c:pt idx="702">
                  <c:v>6.29</c:v>
                </c:pt>
                <c:pt idx="703">
                  <c:v>6.29</c:v>
                </c:pt>
                <c:pt idx="704">
                  <c:v>6.29</c:v>
                </c:pt>
                <c:pt idx="705">
                  <c:v>6.29</c:v>
                </c:pt>
                <c:pt idx="706">
                  <c:v>6.29</c:v>
                </c:pt>
                <c:pt idx="707">
                  <c:v>6.3</c:v>
                </c:pt>
                <c:pt idx="708">
                  <c:v>6.25</c:v>
                </c:pt>
                <c:pt idx="709">
                  <c:v>5.48</c:v>
                </c:pt>
                <c:pt idx="710">
                  <c:v>5.55</c:v>
                </c:pt>
                <c:pt idx="711">
                  <c:v>5.0999999999999996</c:v>
                </c:pt>
                <c:pt idx="712">
                  <c:v>5.0999999999999996</c:v>
                </c:pt>
                <c:pt idx="713">
                  <c:v>5</c:v>
                </c:pt>
                <c:pt idx="714">
                  <c:v>5</c:v>
                </c:pt>
                <c:pt idx="715">
                  <c:v>4.8</c:v>
                </c:pt>
                <c:pt idx="716">
                  <c:v>4.8</c:v>
                </c:pt>
                <c:pt idx="717">
                  <c:v>4.7</c:v>
                </c:pt>
                <c:pt idx="718">
                  <c:v>4.7</c:v>
                </c:pt>
                <c:pt idx="719">
                  <c:v>4.5999999999999996</c:v>
                </c:pt>
                <c:pt idx="720">
                  <c:v>4.5999999999999996</c:v>
                </c:pt>
                <c:pt idx="721">
                  <c:v>4.5999999999999996</c:v>
                </c:pt>
                <c:pt idx="722">
                  <c:v>4.55</c:v>
                </c:pt>
                <c:pt idx="723">
                  <c:v>4.5</c:v>
                </c:pt>
                <c:pt idx="724">
                  <c:v>4.33</c:v>
                </c:pt>
                <c:pt idx="725">
                  <c:v>4.04</c:v>
                </c:pt>
                <c:pt idx="726">
                  <c:v>3.98</c:v>
                </c:pt>
                <c:pt idx="727">
                  <c:v>3.9</c:v>
                </c:pt>
                <c:pt idx="728">
                  <c:v>3.8299999999999987</c:v>
                </c:pt>
                <c:pt idx="729">
                  <c:v>3.63</c:v>
                </c:pt>
                <c:pt idx="730">
                  <c:v>3.4899999999999998</c:v>
                </c:pt>
                <c:pt idx="731">
                  <c:v>3.15</c:v>
                </c:pt>
                <c:pt idx="732">
                  <c:v>3.03</c:v>
                </c:pt>
                <c:pt idx="733">
                  <c:v>3</c:v>
                </c:pt>
                <c:pt idx="734">
                  <c:v>2.9499999999999997</c:v>
                </c:pt>
                <c:pt idx="735">
                  <c:v>2.8299999999999987</c:v>
                </c:pt>
                <c:pt idx="736">
                  <c:v>2.75</c:v>
                </c:pt>
                <c:pt idx="737">
                  <c:v>2.75</c:v>
                </c:pt>
                <c:pt idx="738">
                  <c:v>2.74</c:v>
                </c:pt>
                <c:pt idx="739">
                  <c:v>2.71</c:v>
                </c:pt>
                <c:pt idx="740">
                  <c:v>2.7</c:v>
                </c:pt>
                <c:pt idx="741">
                  <c:v>2.68</c:v>
                </c:pt>
                <c:pt idx="742">
                  <c:v>2.67</c:v>
                </c:pt>
                <c:pt idx="743">
                  <c:v>2.66</c:v>
                </c:pt>
                <c:pt idx="744">
                  <c:v>2.66</c:v>
                </c:pt>
                <c:pt idx="745">
                  <c:v>2.66</c:v>
                </c:pt>
                <c:pt idx="746">
                  <c:v>2.66</c:v>
                </c:pt>
                <c:pt idx="747">
                  <c:v>2.66</c:v>
                </c:pt>
                <c:pt idx="748">
                  <c:v>2.66</c:v>
                </c:pt>
                <c:pt idx="749">
                  <c:v>2.66</c:v>
                </c:pt>
                <c:pt idx="750">
                  <c:v>2.66</c:v>
                </c:pt>
                <c:pt idx="751">
                  <c:v>2.66</c:v>
                </c:pt>
                <c:pt idx="752">
                  <c:v>2.66</c:v>
                </c:pt>
                <c:pt idx="753">
                  <c:v>2.66</c:v>
                </c:pt>
                <c:pt idx="754">
                  <c:v>2.66</c:v>
                </c:pt>
                <c:pt idx="755">
                  <c:v>2.66</c:v>
                </c:pt>
                <c:pt idx="756">
                  <c:v>2.66</c:v>
                </c:pt>
                <c:pt idx="757">
                  <c:v>2.66</c:v>
                </c:pt>
                <c:pt idx="758">
                  <c:v>2.66</c:v>
                </c:pt>
                <c:pt idx="759">
                  <c:v>2.66</c:v>
                </c:pt>
                <c:pt idx="760">
                  <c:v>2.66</c:v>
                </c:pt>
                <c:pt idx="761">
                  <c:v>2.6</c:v>
                </c:pt>
                <c:pt idx="762">
                  <c:v>2.6</c:v>
                </c:pt>
                <c:pt idx="763">
                  <c:v>2.6</c:v>
                </c:pt>
                <c:pt idx="764">
                  <c:v>2.63</c:v>
                </c:pt>
                <c:pt idx="765">
                  <c:v>2.63</c:v>
                </c:pt>
                <c:pt idx="766">
                  <c:v>2.64</c:v>
                </c:pt>
                <c:pt idx="767">
                  <c:v>2.64</c:v>
                </c:pt>
                <c:pt idx="768">
                  <c:v>2.64</c:v>
                </c:pt>
                <c:pt idx="769">
                  <c:v>2.63</c:v>
                </c:pt>
                <c:pt idx="770">
                  <c:v>2.63</c:v>
                </c:pt>
                <c:pt idx="771">
                  <c:v>2.63</c:v>
                </c:pt>
                <c:pt idx="772">
                  <c:v>2.63</c:v>
                </c:pt>
                <c:pt idx="773">
                  <c:v>2.63</c:v>
                </c:pt>
                <c:pt idx="774">
                  <c:v>2.63</c:v>
                </c:pt>
                <c:pt idx="775">
                  <c:v>1.8</c:v>
                </c:pt>
                <c:pt idx="776">
                  <c:v>1.83</c:v>
                </c:pt>
                <c:pt idx="777">
                  <c:v>1.83</c:v>
                </c:pt>
                <c:pt idx="778">
                  <c:v>1.83</c:v>
                </c:pt>
                <c:pt idx="779">
                  <c:v>1.83</c:v>
                </c:pt>
                <c:pt idx="780">
                  <c:v>1.76</c:v>
                </c:pt>
                <c:pt idx="781">
                  <c:v>1.76</c:v>
                </c:pt>
                <c:pt idx="782">
                  <c:v>1.76</c:v>
                </c:pt>
                <c:pt idx="783">
                  <c:v>1.76</c:v>
                </c:pt>
                <c:pt idx="784">
                  <c:v>1.76</c:v>
                </c:pt>
                <c:pt idx="785">
                  <c:v>1.76</c:v>
                </c:pt>
                <c:pt idx="786">
                  <c:v>1.76</c:v>
                </c:pt>
                <c:pt idx="787">
                  <c:v>1.76</c:v>
                </c:pt>
                <c:pt idx="788">
                  <c:v>1.8</c:v>
                </c:pt>
                <c:pt idx="789">
                  <c:v>1.76</c:v>
                </c:pt>
                <c:pt idx="790">
                  <c:v>1.76</c:v>
                </c:pt>
                <c:pt idx="791">
                  <c:v>1.76</c:v>
                </c:pt>
                <c:pt idx="792">
                  <c:v>1.76</c:v>
                </c:pt>
                <c:pt idx="793">
                  <c:v>1.76</c:v>
                </c:pt>
                <c:pt idx="794">
                  <c:v>1.76</c:v>
                </c:pt>
                <c:pt idx="795">
                  <c:v>1.76</c:v>
                </c:pt>
                <c:pt idx="796">
                  <c:v>1.76</c:v>
                </c:pt>
                <c:pt idx="797">
                  <c:v>1.76</c:v>
                </c:pt>
                <c:pt idx="798">
                  <c:v>1.76</c:v>
                </c:pt>
                <c:pt idx="799">
                  <c:v>1.76</c:v>
                </c:pt>
                <c:pt idx="800">
                  <c:v>1.76</c:v>
                </c:pt>
                <c:pt idx="801">
                  <c:v>1.76</c:v>
                </c:pt>
                <c:pt idx="802">
                  <c:v>1.76</c:v>
                </c:pt>
                <c:pt idx="803">
                  <c:v>1.76</c:v>
                </c:pt>
                <c:pt idx="804">
                  <c:v>1.76</c:v>
                </c:pt>
                <c:pt idx="805">
                  <c:v>1.76</c:v>
                </c:pt>
                <c:pt idx="806">
                  <c:v>1.76</c:v>
                </c:pt>
                <c:pt idx="807">
                  <c:v>1.76</c:v>
                </c:pt>
                <c:pt idx="808">
                  <c:v>1.76</c:v>
                </c:pt>
                <c:pt idx="809">
                  <c:v>1.76</c:v>
                </c:pt>
                <c:pt idx="810">
                  <c:v>1.76</c:v>
                </c:pt>
                <c:pt idx="811">
                  <c:v>1.76</c:v>
                </c:pt>
                <c:pt idx="812">
                  <c:v>1.76</c:v>
                </c:pt>
                <c:pt idx="813">
                  <c:v>1.76</c:v>
                </c:pt>
                <c:pt idx="814">
                  <c:v>1.76</c:v>
                </c:pt>
                <c:pt idx="815">
                  <c:v>1.76</c:v>
                </c:pt>
                <c:pt idx="816">
                  <c:v>1.76</c:v>
                </c:pt>
                <c:pt idx="817">
                  <c:v>1.76</c:v>
                </c:pt>
                <c:pt idx="818">
                  <c:v>1.8</c:v>
                </c:pt>
                <c:pt idx="819">
                  <c:v>1.76</c:v>
                </c:pt>
                <c:pt idx="820">
                  <c:v>1.76</c:v>
                </c:pt>
                <c:pt idx="821">
                  <c:v>1.81</c:v>
                </c:pt>
                <c:pt idx="822">
                  <c:v>2</c:v>
                </c:pt>
                <c:pt idx="823">
                  <c:v>2</c:v>
                </c:pt>
                <c:pt idx="824">
                  <c:v>2</c:v>
                </c:pt>
                <c:pt idx="825">
                  <c:v>2</c:v>
                </c:pt>
                <c:pt idx="826">
                  <c:v>2</c:v>
                </c:pt>
                <c:pt idx="827">
                  <c:v>2</c:v>
                </c:pt>
                <c:pt idx="828">
                  <c:v>2</c:v>
                </c:pt>
                <c:pt idx="829">
                  <c:v>2</c:v>
                </c:pt>
                <c:pt idx="830">
                  <c:v>2</c:v>
                </c:pt>
                <c:pt idx="831">
                  <c:v>2</c:v>
                </c:pt>
                <c:pt idx="832">
                  <c:v>2</c:v>
                </c:pt>
                <c:pt idx="833">
                  <c:v>2</c:v>
                </c:pt>
                <c:pt idx="834">
                  <c:v>2</c:v>
                </c:pt>
                <c:pt idx="835">
                  <c:v>2</c:v>
                </c:pt>
                <c:pt idx="836">
                  <c:v>2</c:v>
                </c:pt>
                <c:pt idx="837">
                  <c:v>2</c:v>
                </c:pt>
                <c:pt idx="838">
                  <c:v>2</c:v>
                </c:pt>
                <c:pt idx="839">
                  <c:v>2</c:v>
                </c:pt>
                <c:pt idx="840">
                  <c:v>2</c:v>
                </c:pt>
                <c:pt idx="841">
                  <c:v>2</c:v>
                </c:pt>
                <c:pt idx="842">
                  <c:v>2</c:v>
                </c:pt>
                <c:pt idx="843">
                  <c:v>2</c:v>
                </c:pt>
                <c:pt idx="844">
                  <c:v>2</c:v>
                </c:pt>
                <c:pt idx="845">
                  <c:v>2</c:v>
                </c:pt>
                <c:pt idx="846">
                  <c:v>2</c:v>
                </c:pt>
                <c:pt idx="847">
                  <c:v>2</c:v>
                </c:pt>
                <c:pt idx="848">
                  <c:v>2</c:v>
                </c:pt>
                <c:pt idx="849">
                  <c:v>2</c:v>
                </c:pt>
                <c:pt idx="850">
                  <c:v>2</c:v>
                </c:pt>
                <c:pt idx="851">
                  <c:v>2</c:v>
                </c:pt>
                <c:pt idx="852">
                  <c:v>2</c:v>
                </c:pt>
                <c:pt idx="853">
                  <c:v>2</c:v>
                </c:pt>
                <c:pt idx="854">
                  <c:v>2</c:v>
                </c:pt>
                <c:pt idx="855">
                  <c:v>2</c:v>
                </c:pt>
                <c:pt idx="856">
                  <c:v>2</c:v>
                </c:pt>
                <c:pt idx="857">
                  <c:v>2</c:v>
                </c:pt>
                <c:pt idx="858">
                  <c:v>2</c:v>
                </c:pt>
                <c:pt idx="859">
                  <c:v>2</c:v>
                </c:pt>
                <c:pt idx="860">
                  <c:v>2</c:v>
                </c:pt>
                <c:pt idx="861">
                  <c:v>2</c:v>
                </c:pt>
                <c:pt idx="862">
                  <c:v>2</c:v>
                </c:pt>
                <c:pt idx="863">
                  <c:v>2</c:v>
                </c:pt>
                <c:pt idx="864">
                  <c:v>2</c:v>
                </c:pt>
                <c:pt idx="865">
                  <c:v>2</c:v>
                </c:pt>
                <c:pt idx="866">
                  <c:v>2</c:v>
                </c:pt>
                <c:pt idx="867">
                  <c:v>2</c:v>
                </c:pt>
                <c:pt idx="868">
                  <c:v>2</c:v>
                </c:pt>
                <c:pt idx="869">
                  <c:v>2</c:v>
                </c:pt>
                <c:pt idx="870">
                  <c:v>2</c:v>
                </c:pt>
                <c:pt idx="871">
                  <c:v>2</c:v>
                </c:pt>
                <c:pt idx="872">
                  <c:v>2</c:v>
                </c:pt>
                <c:pt idx="873">
                  <c:v>2</c:v>
                </c:pt>
                <c:pt idx="874">
                  <c:v>2</c:v>
                </c:pt>
                <c:pt idx="875">
                  <c:v>2</c:v>
                </c:pt>
                <c:pt idx="876">
                  <c:v>2</c:v>
                </c:pt>
                <c:pt idx="877">
                  <c:v>2</c:v>
                </c:pt>
              </c:numCache>
            </c:numRef>
          </c:val>
          <c:smooth val="1"/>
        </c:ser>
        <c:marker val="1"/>
        <c:axId val="51430912"/>
        <c:axId val="51432448"/>
      </c:lineChart>
      <c:catAx>
        <c:axId val="51430912"/>
        <c:scaling>
          <c:orientation val="minMax"/>
        </c:scaling>
        <c:axPos val="b"/>
        <c:numFmt formatCode="dd\.mm\.yyyy" sourceLinked="1"/>
        <c:tickLblPos val="nextTo"/>
        <c:txPr>
          <a:bodyPr/>
          <a:lstStyle/>
          <a:p>
            <a:pPr>
              <a:defRPr lang="ru-RU"/>
            </a:pPr>
            <a:endParaRPr lang="en-US"/>
          </a:p>
        </c:txPr>
        <c:crossAx val="51432448"/>
        <c:crosses val="autoZero"/>
        <c:auto val="1"/>
        <c:lblAlgn val="ctr"/>
        <c:lblOffset val="100"/>
        <c:tickLblSkip val="200"/>
        <c:tickMarkSkip val="50"/>
      </c:catAx>
      <c:valAx>
        <c:axId val="51432448"/>
        <c:scaling>
          <c:orientation val="minMax"/>
        </c:scaling>
        <c:axPos val="l"/>
        <c:majorGridlines>
          <c:spPr>
            <a:ln>
              <a:prstDash val="lgDash"/>
            </a:ln>
          </c:spPr>
        </c:majorGridlines>
        <c:numFmt formatCode="General" sourceLinked="1"/>
        <c:tickLblPos val="nextTo"/>
        <c:txPr>
          <a:bodyPr/>
          <a:lstStyle/>
          <a:p>
            <a:pPr>
              <a:defRPr lang="ru-RU"/>
            </a:pPr>
            <a:endParaRPr lang="en-US"/>
          </a:p>
        </c:txPr>
        <c:crossAx val="51430912"/>
        <c:crosses val="autoZero"/>
        <c:crossBetween val="between"/>
      </c:valAx>
    </c:plotArea>
    <c:plotVisOnly val="1"/>
  </c:chart>
  <c:spPr>
    <a:ln>
      <a:noFill/>
    </a:ln>
  </c:spPr>
  <c:externalData r:id="rId1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GB"/>
  <c:chart>
    <c:title>
      <c:tx>
        <c:rich>
          <a:bodyPr/>
          <a:lstStyle/>
          <a:p>
            <a:pPr>
              <a:defRPr lang="ru-RU"/>
            </a:pPr>
            <a:r>
              <a:rPr lang="ru-RU" dirty="0" err="1" smtClean="0"/>
              <a:t>Овернайт</a:t>
            </a:r>
            <a:endParaRPr lang="ru-RU" dirty="0"/>
          </a:p>
        </c:rich>
      </c:tx>
    </c:title>
    <c:plotArea>
      <c:layout/>
      <c:lineChart>
        <c:grouping val="stacked"/>
        <c:ser>
          <c:idx val="0"/>
          <c:order val="0"/>
          <c:marker>
            <c:symbol val="none"/>
          </c:marker>
          <c:cat>
            <c:numRef>
              <c:f>'Капитализация рынка облигаций'!$A$2:$A$44</c:f>
              <c:numCache>
                <c:formatCode>dd/mm/yyyy</c:formatCode>
                <c:ptCount val="43"/>
                <c:pt idx="0">
                  <c:v>39085</c:v>
                </c:pt>
                <c:pt idx="1">
                  <c:v>39114</c:v>
                </c:pt>
                <c:pt idx="2">
                  <c:v>39142</c:v>
                </c:pt>
                <c:pt idx="3">
                  <c:v>39174</c:v>
                </c:pt>
                <c:pt idx="4">
                  <c:v>39204</c:v>
                </c:pt>
                <c:pt idx="5">
                  <c:v>39234</c:v>
                </c:pt>
                <c:pt idx="6">
                  <c:v>39265</c:v>
                </c:pt>
                <c:pt idx="7">
                  <c:v>39295</c:v>
                </c:pt>
                <c:pt idx="8">
                  <c:v>39327</c:v>
                </c:pt>
                <c:pt idx="9">
                  <c:v>39356</c:v>
                </c:pt>
                <c:pt idx="10">
                  <c:v>39387</c:v>
                </c:pt>
                <c:pt idx="11">
                  <c:v>39419</c:v>
                </c:pt>
                <c:pt idx="12">
                  <c:v>39085</c:v>
                </c:pt>
                <c:pt idx="13">
                  <c:v>39479</c:v>
                </c:pt>
                <c:pt idx="14">
                  <c:v>39510</c:v>
                </c:pt>
                <c:pt idx="15">
                  <c:v>39539</c:v>
                </c:pt>
                <c:pt idx="16">
                  <c:v>39572</c:v>
                </c:pt>
                <c:pt idx="17">
                  <c:v>39601</c:v>
                </c:pt>
                <c:pt idx="18">
                  <c:v>39630</c:v>
                </c:pt>
                <c:pt idx="19">
                  <c:v>39661</c:v>
                </c:pt>
                <c:pt idx="20">
                  <c:v>39693</c:v>
                </c:pt>
                <c:pt idx="21">
                  <c:v>39722</c:v>
                </c:pt>
                <c:pt idx="22">
                  <c:v>39755</c:v>
                </c:pt>
                <c:pt idx="23">
                  <c:v>39783</c:v>
                </c:pt>
                <c:pt idx="24">
                  <c:v>39818</c:v>
                </c:pt>
                <c:pt idx="25">
                  <c:v>39846</c:v>
                </c:pt>
                <c:pt idx="26">
                  <c:v>39874</c:v>
                </c:pt>
                <c:pt idx="27">
                  <c:v>39904</c:v>
                </c:pt>
                <c:pt idx="28">
                  <c:v>39937</c:v>
                </c:pt>
                <c:pt idx="29">
                  <c:v>39965</c:v>
                </c:pt>
                <c:pt idx="30">
                  <c:v>39995</c:v>
                </c:pt>
                <c:pt idx="31">
                  <c:v>40028</c:v>
                </c:pt>
                <c:pt idx="32">
                  <c:v>40057</c:v>
                </c:pt>
                <c:pt idx="33">
                  <c:v>40087</c:v>
                </c:pt>
                <c:pt idx="34">
                  <c:v>40119</c:v>
                </c:pt>
                <c:pt idx="35">
                  <c:v>40148</c:v>
                </c:pt>
                <c:pt idx="36">
                  <c:v>40183</c:v>
                </c:pt>
                <c:pt idx="37">
                  <c:v>40210</c:v>
                </c:pt>
                <c:pt idx="38">
                  <c:v>40238</c:v>
                </c:pt>
                <c:pt idx="39">
                  <c:v>40269</c:v>
                </c:pt>
                <c:pt idx="40">
                  <c:v>40302</c:v>
                </c:pt>
                <c:pt idx="41">
                  <c:v>40330</c:v>
                </c:pt>
                <c:pt idx="42">
                  <c:v>40427</c:v>
                </c:pt>
              </c:numCache>
            </c:numRef>
          </c:cat>
          <c:val>
            <c:numRef>
              <c:f>'Капитализация рынка облигаций'!$L$2:$L$44</c:f>
              <c:numCache>
                <c:formatCode>General</c:formatCode>
                <c:ptCount val="43"/>
                <c:pt idx="0">
                  <c:v>1.546295862623762</c:v>
                </c:pt>
                <c:pt idx="1">
                  <c:v>1.4887336234288</c:v>
                </c:pt>
                <c:pt idx="2">
                  <c:v>2.1275275646284451</c:v>
                </c:pt>
                <c:pt idx="3">
                  <c:v>3.5159809370912467</c:v>
                </c:pt>
                <c:pt idx="4">
                  <c:v>2.5295862206602902</c:v>
                </c:pt>
                <c:pt idx="5">
                  <c:v>1.6400561800925901</c:v>
                </c:pt>
                <c:pt idx="6">
                  <c:v>4.5111428353717802</c:v>
                </c:pt>
                <c:pt idx="7">
                  <c:v>12.358543981629618</c:v>
                </c:pt>
                <c:pt idx="8">
                  <c:v>8.3702794415582709</c:v>
                </c:pt>
                <c:pt idx="9">
                  <c:v>4.4188860196137698</c:v>
                </c:pt>
                <c:pt idx="10">
                  <c:v>2.0307980320969099</c:v>
                </c:pt>
                <c:pt idx="11">
                  <c:v>1.7013598228120899</c:v>
                </c:pt>
                <c:pt idx="12">
                  <c:v>1.546295862623762</c:v>
                </c:pt>
                <c:pt idx="13">
                  <c:v>1.1130365425694877</c:v>
                </c:pt>
                <c:pt idx="14">
                  <c:v>0.69385653138637904</c:v>
                </c:pt>
                <c:pt idx="15">
                  <c:v>0.56631847454732498</c:v>
                </c:pt>
                <c:pt idx="16">
                  <c:v>0.97116632860509</c:v>
                </c:pt>
                <c:pt idx="17">
                  <c:v>0.60951006809408403</c:v>
                </c:pt>
                <c:pt idx="18">
                  <c:v>1.3777482570171562</c:v>
                </c:pt>
                <c:pt idx="19">
                  <c:v>3.1510676385483398</c:v>
                </c:pt>
                <c:pt idx="20">
                  <c:v>4.09686579447248</c:v>
                </c:pt>
                <c:pt idx="21">
                  <c:v>2.0161640269349399</c:v>
                </c:pt>
                <c:pt idx="22">
                  <c:v>1.8947068646680028</c:v>
                </c:pt>
                <c:pt idx="23">
                  <c:v>5.9614752234117701</c:v>
                </c:pt>
                <c:pt idx="24">
                  <c:v>8.6605691265157496</c:v>
                </c:pt>
                <c:pt idx="25">
                  <c:v>10.197338104382601</c:v>
                </c:pt>
                <c:pt idx="26">
                  <c:v>1.7958062836306674</c:v>
                </c:pt>
                <c:pt idx="27">
                  <c:v>0.77798780063676365</c:v>
                </c:pt>
                <c:pt idx="28">
                  <c:v>0.44491389445193774</c:v>
                </c:pt>
                <c:pt idx="29">
                  <c:v>1.2374766226632199</c:v>
                </c:pt>
                <c:pt idx="30">
                  <c:v>0.87702161349568586</c:v>
                </c:pt>
                <c:pt idx="31">
                  <c:v>0.954120939606528</c:v>
                </c:pt>
                <c:pt idx="32">
                  <c:v>0.72113941875902865</c:v>
                </c:pt>
                <c:pt idx="33">
                  <c:v>0.697806221426718</c:v>
                </c:pt>
                <c:pt idx="34">
                  <c:v>0.35702671586005813</c:v>
                </c:pt>
                <c:pt idx="35">
                  <c:v>0.21459117087556037</c:v>
                </c:pt>
                <c:pt idx="36">
                  <c:v>0.18429537410023353</c:v>
                </c:pt>
                <c:pt idx="37">
                  <c:v>0.15673320017817344</c:v>
                </c:pt>
                <c:pt idx="38">
                  <c:v>0.12717772056865953</c:v>
                </c:pt>
                <c:pt idx="39">
                  <c:v>7.6095995200390898E-2</c:v>
                </c:pt>
                <c:pt idx="40">
                  <c:v>0.15527899494255901</c:v>
                </c:pt>
                <c:pt idx="41">
                  <c:v>0.16807488450691199</c:v>
                </c:pt>
                <c:pt idx="42">
                  <c:v>0.37000000000000038</c:v>
                </c:pt>
              </c:numCache>
            </c:numRef>
          </c:val>
          <c:smooth val="1"/>
        </c:ser>
        <c:marker val="1"/>
        <c:axId val="51461120"/>
        <c:axId val="51462912"/>
      </c:lineChart>
      <c:dateAx>
        <c:axId val="51461120"/>
        <c:scaling>
          <c:orientation val="minMax"/>
        </c:scaling>
        <c:axPos val="b"/>
        <c:numFmt formatCode="dd/mm/yyyy" sourceLinked="1"/>
        <c:tickLblPos val="nextTo"/>
        <c:txPr>
          <a:bodyPr/>
          <a:lstStyle/>
          <a:p>
            <a:pPr>
              <a:defRPr lang="ru-RU"/>
            </a:pPr>
            <a:endParaRPr lang="en-US"/>
          </a:p>
        </c:txPr>
        <c:crossAx val="51462912"/>
        <c:crosses val="autoZero"/>
        <c:auto val="1"/>
        <c:lblOffset val="100"/>
      </c:dateAx>
      <c:valAx>
        <c:axId val="51462912"/>
        <c:scaling>
          <c:orientation val="minMax"/>
        </c:scaling>
        <c:axPos val="l"/>
        <c:majorGridlines>
          <c:spPr>
            <a:ln>
              <a:prstDash val="lgDash"/>
            </a:ln>
          </c:spPr>
        </c:majorGridlines>
        <c:numFmt formatCode="General" sourceLinked="1"/>
        <c:tickLblPos val="nextTo"/>
        <c:txPr>
          <a:bodyPr/>
          <a:lstStyle/>
          <a:p>
            <a:pPr>
              <a:defRPr lang="ru-RU"/>
            </a:pPr>
            <a:endParaRPr lang="en-US"/>
          </a:p>
        </c:txPr>
        <c:crossAx val="51461120"/>
        <c:crosses val="autoZero"/>
        <c:crossBetween val="between"/>
      </c:valAx>
    </c:plotArea>
    <c:plotVisOnly val="1"/>
  </c:chart>
  <c:spPr>
    <a:ln>
      <a:noFill/>
    </a:ln>
  </c:spPr>
  <c:externalData r:id="rId1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GB"/>
  <c:chart>
    <c:title>
      <c:tx>
        <c:rich>
          <a:bodyPr/>
          <a:lstStyle/>
          <a:p>
            <a:pPr>
              <a:defRPr lang="ru-RU"/>
            </a:pPr>
            <a:r>
              <a:rPr lang="ru-RU" dirty="0"/>
              <a:t>С</a:t>
            </a:r>
            <a:r>
              <a:rPr lang="ru-RU" baseline="0" dirty="0"/>
              <a:t>труктура инвесторов на рынке облигаций</a:t>
            </a:r>
            <a:endParaRPr lang="ru-RU" dirty="0"/>
          </a:p>
        </c:rich>
      </c:tx>
    </c:title>
    <c:plotArea>
      <c:layout>
        <c:manualLayout>
          <c:layoutTarget val="inner"/>
          <c:xMode val="edge"/>
          <c:yMode val="edge"/>
          <c:x val="0.16941118944713177"/>
          <c:y val="0.19534831158384688"/>
          <c:w val="0.83058881055286893"/>
          <c:h val="0.53482330576266135"/>
        </c:manualLayout>
      </c:layout>
      <c:barChart>
        <c:barDir val="col"/>
        <c:grouping val="stacked"/>
        <c:ser>
          <c:idx val="0"/>
          <c:order val="0"/>
          <c:tx>
            <c:strRef>
              <c:f>'структура инвесторов'!$A$2</c:f>
              <c:strCache>
                <c:ptCount val="1"/>
                <c:pt idx="0">
                  <c:v>Страховые компании</c:v>
                </c:pt>
              </c:strCache>
            </c:strRef>
          </c:tx>
          <c:cat>
            <c:strRef>
              <c:f>'структура инвесторов'!$B$1:$E$1</c:f>
              <c:strCache>
                <c:ptCount val="4"/>
                <c:pt idx="0">
                  <c:v>01/01/08</c:v>
                </c:pt>
                <c:pt idx="1">
                  <c:v>01/01/09</c:v>
                </c:pt>
                <c:pt idx="2">
                  <c:v>01/01/10</c:v>
                </c:pt>
                <c:pt idx="3">
                  <c:v>01/07/10</c:v>
                </c:pt>
              </c:strCache>
            </c:strRef>
          </c:cat>
          <c:val>
            <c:numRef>
              <c:f>'структура инвесторов'!$B$2:$E$2</c:f>
              <c:numCache>
                <c:formatCode>0.00%</c:formatCode>
                <c:ptCount val="4"/>
                <c:pt idx="0">
                  <c:v>4.1199999999999987E-2</c:v>
                </c:pt>
                <c:pt idx="1">
                  <c:v>2.9800000000000011E-2</c:v>
                </c:pt>
                <c:pt idx="2">
                  <c:v>1.1800000000000038E-2</c:v>
                </c:pt>
                <c:pt idx="3">
                  <c:v>5.8000000000000003E-2</c:v>
                </c:pt>
              </c:numCache>
            </c:numRef>
          </c:val>
        </c:ser>
        <c:ser>
          <c:idx val="1"/>
          <c:order val="1"/>
          <c:tx>
            <c:strRef>
              <c:f>'структура инвесторов'!$A$3</c:f>
              <c:strCache>
                <c:ptCount val="1"/>
                <c:pt idx="0">
                  <c:v>Управляющие активами</c:v>
                </c:pt>
              </c:strCache>
            </c:strRef>
          </c:tx>
          <c:cat>
            <c:strRef>
              <c:f>'структура инвесторов'!$B$1:$E$1</c:f>
              <c:strCache>
                <c:ptCount val="4"/>
                <c:pt idx="0">
                  <c:v>01/01/08</c:v>
                </c:pt>
                <c:pt idx="1">
                  <c:v>01/01/09</c:v>
                </c:pt>
                <c:pt idx="2">
                  <c:v>01/01/10</c:v>
                </c:pt>
                <c:pt idx="3">
                  <c:v>01/07/10</c:v>
                </c:pt>
              </c:strCache>
            </c:strRef>
          </c:cat>
          <c:val>
            <c:numRef>
              <c:f>'структура инвесторов'!$B$3:$E$3</c:f>
              <c:numCache>
                <c:formatCode>0.00%</c:formatCode>
                <c:ptCount val="4"/>
                <c:pt idx="0">
                  <c:v>4.5000000000000012E-2</c:v>
                </c:pt>
                <c:pt idx="1">
                  <c:v>1.4100000000000001E-2</c:v>
                </c:pt>
                <c:pt idx="2">
                  <c:v>5.7000000000000115E-3</c:v>
                </c:pt>
                <c:pt idx="3">
                  <c:v>1.77E-2</c:v>
                </c:pt>
              </c:numCache>
            </c:numRef>
          </c:val>
        </c:ser>
        <c:ser>
          <c:idx val="2"/>
          <c:order val="2"/>
          <c:tx>
            <c:strRef>
              <c:f>'структура инвесторов'!$A$4</c:f>
              <c:strCache>
                <c:ptCount val="1"/>
                <c:pt idx="0">
                  <c:v>Пенсионные активы</c:v>
                </c:pt>
              </c:strCache>
            </c:strRef>
          </c:tx>
          <c:cat>
            <c:strRef>
              <c:f>'структура инвесторов'!$B$1:$E$1</c:f>
              <c:strCache>
                <c:ptCount val="4"/>
                <c:pt idx="0">
                  <c:v>01/01/08</c:v>
                </c:pt>
                <c:pt idx="1">
                  <c:v>01/01/09</c:v>
                </c:pt>
                <c:pt idx="2">
                  <c:v>01/01/10</c:v>
                </c:pt>
                <c:pt idx="3">
                  <c:v>01/07/10</c:v>
                </c:pt>
              </c:strCache>
            </c:strRef>
          </c:cat>
          <c:val>
            <c:numRef>
              <c:f>'структура инвесторов'!$B$4:$E$4</c:f>
              <c:numCache>
                <c:formatCode>0.00%</c:formatCode>
                <c:ptCount val="4"/>
                <c:pt idx="0">
                  <c:v>0.24790000000000043</c:v>
                </c:pt>
                <c:pt idx="1">
                  <c:v>0.21860000000000004</c:v>
                </c:pt>
                <c:pt idx="2">
                  <c:v>0.1024</c:v>
                </c:pt>
                <c:pt idx="3">
                  <c:v>9.2300000000000021E-2</c:v>
                </c:pt>
              </c:numCache>
            </c:numRef>
          </c:val>
        </c:ser>
        <c:ser>
          <c:idx val="3"/>
          <c:order val="3"/>
          <c:tx>
            <c:strRef>
              <c:f>'структура инвесторов'!$A$5</c:f>
              <c:strCache>
                <c:ptCount val="1"/>
                <c:pt idx="0">
                  <c:v>Банки</c:v>
                </c:pt>
              </c:strCache>
            </c:strRef>
          </c:tx>
          <c:cat>
            <c:strRef>
              <c:f>'структура инвесторов'!$B$1:$E$1</c:f>
              <c:strCache>
                <c:ptCount val="4"/>
                <c:pt idx="0">
                  <c:v>01/01/08</c:v>
                </c:pt>
                <c:pt idx="1">
                  <c:v>01/01/09</c:v>
                </c:pt>
                <c:pt idx="2">
                  <c:v>01/01/10</c:v>
                </c:pt>
                <c:pt idx="3">
                  <c:v>01/07/10</c:v>
                </c:pt>
              </c:strCache>
            </c:strRef>
          </c:cat>
          <c:val>
            <c:numRef>
              <c:f>'структура инвесторов'!$B$5:$E$5</c:f>
              <c:numCache>
                <c:formatCode>0.00%</c:formatCode>
                <c:ptCount val="4"/>
                <c:pt idx="0">
                  <c:v>8.2700000000000023E-2</c:v>
                </c:pt>
                <c:pt idx="1">
                  <c:v>6.8500000000000019E-2</c:v>
                </c:pt>
                <c:pt idx="2">
                  <c:v>8.8700000000000251E-2</c:v>
                </c:pt>
                <c:pt idx="3">
                  <c:v>8.1600000000000006E-2</c:v>
                </c:pt>
              </c:numCache>
            </c:numRef>
          </c:val>
        </c:ser>
        <c:ser>
          <c:idx val="4"/>
          <c:order val="4"/>
          <c:tx>
            <c:strRef>
              <c:f>'структура инвесторов'!$A$6</c:f>
              <c:strCache>
                <c:ptCount val="1"/>
                <c:pt idx="0">
                  <c:v>Иные фин. Организации</c:v>
                </c:pt>
              </c:strCache>
            </c:strRef>
          </c:tx>
          <c:spPr>
            <a:ln w="25400">
              <a:noFill/>
            </a:ln>
          </c:spPr>
          <c:cat>
            <c:strRef>
              <c:f>'структура инвесторов'!$B$1:$E$1</c:f>
              <c:strCache>
                <c:ptCount val="4"/>
                <c:pt idx="0">
                  <c:v>01/01/08</c:v>
                </c:pt>
                <c:pt idx="1">
                  <c:v>01/01/09</c:v>
                </c:pt>
                <c:pt idx="2">
                  <c:v>01/01/10</c:v>
                </c:pt>
                <c:pt idx="3">
                  <c:v>01/07/10</c:v>
                </c:pt>
              </c:strCache>
            </c:strRef>
          </c:cat>
          <c:val>
            <c:numRef>
              <c:f>'структура инвесторов'!$B$6:$E$6</c:f>
              <c:numCache>
                <c:formatCode>0.00%</c:formatCode>
                <c:ptCount val="4"/>
                <c:pt idx="0">
                  <c:v>6.1199999999999997E-2</c:v>
                </c:pt>
                <c:pt idx="1">
                  <c:v>1.1800000000000038E-2</c:v>
                </c:pt>
                <c:pt idx="2">
                  <c:v>2.2000000000000058E-3</c:v>
                </c:pt>
                <c:pt idx="3">
                  <c:v>2.3999999999999998E-3</c:v>
                </c:pt>
              </c:numCache>
            </c:numRef>
          </c:val>
        </c:ser>
        <c:ser>
          <c:idx val="5"/>
          <c:order val="5"/>
          <c:tx>
            <c:strRef>
              <c:f>'структура инвесторов'!$A$7</c:f>
              <c:strCache>
                <c:ptCount val="1"/>
                <c:pt idx="0">
                  <c:v>Прочие инвесторы</c:v>
                </c:pt>
              </c:strCache>
            </c:strRef>
          </c:tx>
          <c:spPr>
            <a:ln w="25400">
              <a:noFill/>
            </a:ln>
          </c:spPr>
          <c:cat>
            <c:strRef>
              <c:f>'структура инвесторов'!$B$1:$E$1</c:f>
              <c:strCache>
                <c:ptCount val="4"/>
                <c:pt idx="0">
                  <c:v>01/01/08</c:v>
                </c:pt>
                <c:pt idx="1">
                  <c:v>01/01/09</c:v>
                </c:pt>
                <c:pt idx="2">
                  <c:v>01/01/10</c:v>
                </c:pt>
                <c:pt idx="3">
                  <c:v>01/07/10</c:v>
                </c:pt>
              </c:strCache>
            </c:strRef>
          </c:cat>
          <c:val>
            <c:numRef>
              <c:f>'структура инвесторов'!$B$7:$E$7</c:f>
              <c:numCache>
                <c:formatCode>0.00%</c:formatCode>
                <c:ptCount val="4"/>
                <c:pt idx="0">
                  <c:v>0.52200000000000002</c:v>
                </c:pt>
                <c:pt idx="1">
                  <c:v>0.65710000000000146</c:v>
                </c:pt>
                <c:pt idx="2">
                  <c:v>0.78920000000000001</c:v>
                </c:pt>
                <c:pt idx="3">
                  <c:v>0.74800000000000133</c:v>
                </c:pt>
              </c:numCache>
            </c:numRef>
          </c:val>
        </c:ser>
        <c:overlap val="100"/>
        <c:axId val="49627904"/>
        <c:axId val="49629440"/>
      </c:barChart>
      <c:catAx>
        <c:axId val="49627904"/>
        <c:scaling>
          <c:orientation val="minMax"/>
        </c:scaling>
        <c:axPos val="b"/>
        <c:numFmt formatCode="@" sourceLinked="1"/>
        <c:majorTickMark val="none"/>
        <c:tickLblPos val="nextTo"/>
        <c:txPr>
          <a:bodyPr/>
          <a:lstStyle/>
          <a:p>
            <a:pPr>
              <a:defRPr lang="ru-RU"/>
            </a:pPr>
            <a:endParaRPr lang="en-US"/>
          </a:p>
        </c:txPr>
        <c:crossAx val="49629440"/>
        <c:crosses val="autoZero"/>
        <c:auto val="1"/>
        <c:lblAlgn val="ctr"/>
        <c:lblOffset val="100"/>
      </c:catAx>
      <c:valAx>
        <c:axId val="49629440"/>
        <c:scaling>
          <c:orientation val="minMax"/>
        </c:scaling>
        <c:axPos val="l"/>
        <c:majorGridlines/>
        <c:numFmt formatCode="0.00%" sourceLinked="1"/>
        <c:majorTickMark val="none"/>
        <c:tickLblPos val="nextTo"/>
        <c:txPr>
          <a:bodyPr/>
          <a:lstStyle/>
          <a:p>
            <a:pPr>
              <a:defRPr lang="ru-RU"/>
            </a:pPr>
            <a:endParaRPr lang="en-US"/>
          </a:p>
        </c:txPr>
        <c:crossAx val="49627904"/>
        <c:crosses val="autoZero"/>
        <c:crossBetween val="between"/>
      </c:valAx>
    </c:plotArea>
    <c:legend>
      <c:legendPos val="b"/>
      <c:layout>
        <c:manualLayout>
          <c:xMode val="edge"/>
          <c:yMode val="edge"/>
          <c:x val="0"/>
          <c:y val="0.84848977455530672"/>
          <c:w val="1"/>
          <c:h val="0.12804981488750874"/>
        </c:manualLayout>
      </c:layout>
      <c:txPr>
        <a:bodyPr/>
        <a:lstStyle/>
        <a:p>
          <a:pPr>
            <a:defRPr lang="ru-RU"/>
          </a:pPr>
          <a:endParaRPr lang="en-US"/>
        </a:p>
      </c:txPr>
    </c:legend>
    <c:plotVisOnly val="1"/>
  </c:chart>
  <c:spPr>
    <a:ln>
      <a:noFill/>
    </a:ln>
  </c:spPr>
  <c:externalData r:id="rId1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GB"/>
  <c:chart>
    <c:title>
      <c:tx>
        <c:rich>
          <a:bodyPr/>
          <a:lstStyle/>
          <a:p>
            <a:pPr>
              <a:defRPr lang="ru-RU"/>
            </a:pPr>
            <a:r>
              <a:rPr lang="ru-RU" dirty="0"/>
              <a:t>С</a:t>
            </a:r>
            <a:r>
              <a:rPr lang="ru-RU" baseline="0" dirty="0"/>
              <a:t>труктура профессиональных инвесторов на рынке облигаций</a:t>
            </a:r>
            <a:endParaRPr lang="ru-RU" dirty="0"/>
          </a:p>
        </c:rich>
      </c:tx>
    </c:title>
    <c:plotArea>
      <c:layout>
        <c:manualLayout>
          <c:layoutTarget val="inner"/>
          <c:xMode val="edge"/>
          <c:yMode val="edge"/>
          <c:x val="0.13763391485715221"/>
          <c:y val="0.21205615653183593"/>
          <c:w val="0.8158226217616017"/>
          <c:h val="0.55853737908929557"/>
        </c:manualLayout>
      </c:layout>
      <c:barChart>
        <c:barDir val="col"/>
        <c:grouping val="stacked"/>
        <c:ser>
          <c:idx val="0"/>
          <c:order val="0"/>
          <c:tx>
            <c:strRef>
              <c:f>'структура инвесторов'!$A$11</c:f>
              <c:strCache>
                <c:ptCount val="1"/>
                <c:pt idx="0">
                  <c:v>Страховые компании</c:v>
                </c:pt>
              </c:strCache>
            </c:strRef>
          </c:tx>
          <c:cat>
            <c:strRef>
              <c:f>'структура инвесторов'!$B$1:$E$1</c:f>
              <c:strCache>
                <c:ptCount val="4"/>
                <c:pt idx="0">
                  <c:v>01/01/08</c:v>
                </c:pt>
                <c:pt idx="1">
                  <c:v>01/01/09</c:v>
                </c:pt>
                <c:pt idx="2">
                  <c:v>01/01/10</c:v>
                </c:pt>
                <c:pt idx="3">
                  <c:v>01/07/10</c:v>
                </c:pt>
              </c:strCache>
            </c:strRef>
          </c:cat>
          <c:val>
            <c:numRef>
              <c:f>'структура инвесторов'!$B$11:$E$11</c:f>
              <c:numCache>
                <c:formatCode>0.00%</c:formatCode>
                <c:ptCount val="4"/>
                <c:pt idx="0">
                  <c:v>8.6192468619247148E-2</c:v>
                </c:pt>
                <c:pt idx="1">
                  <c:v>8.6931155192532208E-2</c:v>
                </c:pt>
                <c:pt idx="2">
                  <c:v>5.5977229601518033E-2</c:v>
                </c:pt>
                <c:pt idx="3">
                  <c:v>0.2301587301587302</c:v>
                </c:pt>
              </c:numCache>
            </c:numRef>
          </c:val>
        </c:ser>
        <c:ser>
          <c:idx val="1"/>
          <c:order val="1"/>
          <c:tx>
            <c:strRef>
              <c:f>'структура инвесторов'!$A$12</c:f>
              <c:strCache>
                <c:ptCount val="1"/>
                <c:pt idx="0">
                  <c:v>Управляющие активами</c:v>
                </c:pt>
              </c:strCache>
            </c:strRef>
          </c:tx>
          <c:cat>
            <c:strRef>
              <c:f>'структура инвесторов'!$B$1:$E$1</c:f>
              <c:strCache>
                <c:ptCount val="4"/>
                <c:pt idx="0">
                  <c:v>01/01/08</c:v>
                </c:pt>
                <c:pt idx="1">
                  <c:v>01/01/09</c:v>
                </c:pt>
                <c:pt idx="2">
                  <c:v>01/01/10</c:v>
                </c:pt>
                <c:pt idx="3">
                  <c:v>01/07/10</c:v>
                </c:pt>
              </c:strCache>
            </c:strRef>
          </c:cat>
          <c:val>
            <c:numRef>
              <c:f>'структура инвесторов'!$B$12:$E$12</c:f>
              <c:numCache>
                <c:formatCode>0.00%</c:formatCode>
                <c:ptCount val="4"/>
                <c:pt idx="0">
                  <c:v>9.4142259414225909E-2</c:v>
                </c:pt>
                <c:pt idx="1">
                  <c:v>4.113185530921807E-2</c:v>
                </c:pt>
                <c:pt idx="2">
                  <c:v>2.7039848197343577E-2</c:v>
                </c:pt>
                <c:pt idx="3">
                  <c:v>7.0238095238095238E-2</c:v>
                </c:pt>
              </c:numCache>
            </c:numRef>
          </c:val>
        </c:ser>
        <c:ser>
          <c:idx val="2"/>
          <c:order val="2"/>
          <c:tx>
            <c:strRef>
              <c:f>'структура инвесторов'!$A$13</c:f>
              <c:strCache>
                <c:ptCount val="1"/>
                <c:pt idx="0">
                  <c:v>Пенсионные активы</c:v>
                </c:pt>
              </c:strCache>
            </c:strRef>
          </c:tx>
          <c:cat>
            <c:strRef>
              <c:f>'структура инвесторов'!$B$1:$E$1</c:f>
              <c:strCache>
                <c:ptCount val="4"/>
                <c:pt idx="0">
                  <c:v>01/01/08</c:v>
                </c:pt>
                <c:pt idx="1">
                  <c:v>01/01/09</c:v>
                </c:pt>
                <c:pt idx="2">
                  <c:v>01/01/10</c:v>
                </c:pt>
                <c:pt idx="3">
                  <c:v>01/07/10</c:v>
                </c:pt>
              </c:strCache>
            </c:strRef>
          </c:cat>
          <c:val>
            <c:numRef>
              <c:f>'структура инвесторов'!$B$13:$E$13</c:f>
              <c:numCache>
                <c:formatCode>0.00%</c:formatCode>
                <c:ptCount val="4"/>
                <c:pt idx="0">
                  <c:v>0.51861924686192451</c:v>
                </c:pt>
                <c:pt idx="1">
                  <c:v>0.63768961493582532</c:v>
                </c:pt>
                <c:pt idx="2">
                  <c:v>0.48576850094876728</c:v>
                </c:pt>
                <c:pt idx="3">
                  <c:v>0.3662698412698428</c:v>
                </c:pt>
              </c:numCache>
            </c:numRef>
          </c:val>
        </c:ser>
        <c:ser>
          <c:idx val="3"/>
          <c:order val="3"/>
          <c:tx>
            <c:strRef>
              <c:f>'структура инвесторов'!$A$14</c:f>
              <c:strCache>
                <c:ptCount val="1"/>
                <c:pt idx="0">
                  <c:v>Банки</c:v>
                </c:pt>
              </c:strCache>
            </c:strRef>
          </c:tx>
          <c:cat>
            <c:strRef>
              <c:f>'структура инвесторов'!$B$1:$E$1</c:f>
              <c:strCache>
                <c:ptCount val="4"/>
                <c:pt idx="0">
                  <c:v>01/01/08</c:v>
                </c:pt>
                <c:pt idx="1">
                  <c:v>01/01/09</c:v>
                </c:pt>
                <c:pt idx="2">
                  <c:v>01/01/10</c:v>
                </c:pt>
                <c:pt idx="3">
                  <c:v>01/07/10</c:v>
                </c:pt>
              </c:strCache>
            </c:strRef>
          </c:cat>
          <c:val>
            <c:numRef>
              <c:f>'структура инвесторов'!$B$14:$E$14</c:f>
              <c:numCache>
                <c:formatCode>0.00%</c:formatCode>
                <c:ptCount val="4"/>
                <c:pt idx="0">
                  <c:v>0.17301255230125523</c:v>
                </c:pt>
                <c:pt idx="1">
                  <c:v>0.19982497082847142</c:v>
                </c:pt>
                <c:pt idx="2">
                  <c:v>0.42077798861480176</c:v>
                </c:pt>
                <c:pt idx="3">
                  <c:v>0.32380952380952494</c:v>
                </c:pt>
              </c:numCache>
            </c:numRef>
          </c:val>
        </c:ser>
        <c:ser>
          <c:idx val="4"/>
          <c:order val="4"/>
          <c:tx>
            <c:strRef>
              <c:f>'структура инвесторов'!$A$15</c:f>
              <c:strCache>
                <c:ptCount val="1"/>
                <c:pt idx="0">
                  <c:v>Иные фин. Организации</c:v>
                </c:pt>
              </c:strCache>
            </c:strRef>
          </c:tx>
          <c:spPr>
            <a:ln w="25400">
              <a:noFill/>
            </a:ln>
          </c:spPr>
          <c:cat>
            <c:strRef>
              <c:f>'структура инвесторов'!$B$1:$E$1</c:f>
              <c:strCache>
                <c:ptCount val="4"/>
                <c:pt idx="0">
                  <c:v>01/01/08</c:v>
                </c:pt>
                <c:pt idx="1">
                  <c:v>01/01/09</c:v>
                </c:pt>
                <c:pt idx="2">
                  <c:v>01/01/10</c:v>
                </c:pt>
                <c:pt idx="3">
                  <c:v>01/07/10</c:v>
                </c:pt>
              </c:strCache>
            </c:strRef>
          </c:cat>
          <c:val>
            <c:numRef>
              <c:f>'структура инвесторов'!$B$15:$E$15</c:f>
              <c:numCache>
                <c:formatCode>0.00%</c:formatCode>
                <c:ptCount val="4"/>
                <c:pt idx="0">
                  <c:v>0.12803347280334729</c:v>
                </c:pt>
                <c:pt idx="1">
                  <c:v>3.4422403733955657E-2</c:v>
                </c:pt>
                <c:pt idx="2">
                  <c:v>1.043643263757116E-2</c:v>
                </c:pt>
                <c:pt idx="3">
                  <c:v>9.5238095238095247E-3</c:v>
                </c:pt>
              </c:numCache>
            </c:numRef>
          </c:val>
        </c:ser>
        <c:overlap val="100"/>
        <c:axId val="51418240"/>
        <c:axId val="51419776"/>
      </c:barChart>
      <c:catAx>
        <c:axId val="51418240"/>
        <c:scaling>
          <c:orientation val="minMax"/>
        </c:scaling>
        <c:axPos val="b"/>
        <c:numFmt formatCode="@" sourceLinked="1"/>
        <c:majorTickMark val="none"/>
        <c:tickLblPos val="nextTo"/>
        <c:txPr>
          <a:bodyPr/>
          <a:lstStyle/>
          <a:p>
            <a:pPr>
              <a:defRPr lang="ru-RU"/>
            </a:pPr>
            <a:endParaRPr lang="en-US"/>
          </a:p>
        </c:txPr>
        <c:crossAx val="51419776"/>
        <c:crosses val="autoZero"/>
        <c:auto val="1"/>
        <c:lblAlgn val="ctr"/>
        <c:lblOffset val="100"/>
      </c:catAx>
      <c:valAx>
        <c:axId val="51419776"/>
        <c:scaling>
          <c:orientation val="minMax"/>
        </c:scaling>
        <c:axPos val="l"/>
        <c:majorGridlines/>
        <c:numFmt formatCode="0.00%" sourceLinked="1"/>
        <c:majorTickMark val="none"/>
        <c:tickLblPos val="nextTo"/>
        <c:txPr>
          <a:bodyPr/>
          <a:lstStyle/>
          <a:p>
            <a:pPr>
              <a:defRPr lang="ru-RU"/>
            </a:pPr>
            <a:endParaRPr lang="en-US"/>
          </a:p>
        </c:txPr>
        <c:crossAx val="51418240"/>
        <c:crosses val="autoZero"/>
        <c:crossBetween val="between"/>
      </c:valAx>
    </c:plotArea>
    <c:legend>
      <c:legendPos val="b"/>
      <c:layout>
        <c:manualLayout>
          <c:xMode val="edge"/>
          <c:yMode val="edge"/>
          <c:x val="0"/>
          <c:y val="0.84848977455530672"/>
          <c:w val="1"/>
          <c:h val="0.12804981488750874"/>
        </c:manualLayout>
      </c:layout>
      <c:txPr>
        <a:bodyPr/>
        <a:lstStyle/>
        <a:p>
          <a:pPr>
            <a:defRPr lang="ru-RU"/>
          </a:pPr>
          <a:endParaRPr lang="en-US"/>
        </a:p>
      </c:txPr>
    </c:legend>
    <c:plotVisOnly val="1"/>
  </c:chart>
  <c:spPr>
    <a:ln>
      <a:noFill/>
    </a:ln>
  </c:spPr>
  <c:externalData r:id="rId1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GB"/>
  <c:chart>
    <c:title>
      <c:tx>
        <c:rich>
          <a:bodyPr/>
          <a:lstStyle/>
          <a:p>
            <a:pPr>
              <a:defRPr lang="ru-RU" sz="1600"/>
            </a:pPr>
            <a:r>
              <a:rPr lang="ru-RU" sz="1600"/>
              <a:t>Краткосрочные</a:t>
            </a:r>
            <a:r>
              <a:rPr lang="ru-RU" sz="1600" baseline="0"/>
              <a:t> ГЦБ в портфеле пенсионных фондов</a:t>
            </a:r>
            <a:endParaRPr lang="ru-RU" sz="1600"/>
          </a:p>
        </c:rich>
      </c:tx>
      <c:layout>
        <c:manualLayout>
          <c:xMode val="edge"/>
          <c:yMode val="edge"/>
          <c:x val="0.12063411138501662"/>
          <c:y val="3.4408361322111981E-2"/>
        </c:manualLayout>
      </c:layout>
    </c:title>
    <c:plotArea>
      <c:layout>
        <c:manualLayout>
          <c:layoutTarget val="inner"/>
          <c:xMode val="edge"/>
          <c:yMode val="edge"/>
          <c:x val="0.10468800574464521"/>
          <c:y val="0.16401318896873354"/>
          <c:w val="0.80547258989883419"/>
          <c:h val="0.67839154908971411"/>
        </c:manualLayout>
      </c:layout>
      <c:areaChart>
        <c:grouping val="standard"/>
        <c:ser>
          <c:idx val="0"/>
          <c:order val="0"/>
          <c:cat>
            <c:numRef>
              <c:f>Пенсы!$B$2:$B$6</c:f>
              <c:numCache>
                <c:formatCode>dd/mm/yyyy</c:formatCode>
                <c:ptCount val="5"/>
                <c:pt idx="0">
                  <c:v>39083</c:v>
                </c:pt>
                <c:pt idx="1">
                  <c:v>39448</c:v>
                </c:pt>
                <c:pt idx="2">
                  <c:v>39814</c:v>
                </c:pt>
                <c:pt idx="3">
                  <c:v>40179</c:v>
                </c:pt>
                <c:pt idx="4">
                  <c:v>40391</c:v>
                </c:pt>
              </c:numCache>
            </c:numRef>
          </c:cat>
          <c:val>
            <c:numRef>
              <c:f>Пенсы!$C$2:$C$6</c:f>
              <c:numCache>
                <c:formatCode>0.00%</c:formatCode>
                <c:ptCount val="5"/>
                <c:pt idx="0" formatCode="0%">
                  <c:v>4.0000000000000022E-2</c:v>
                </c:pt>
                <c:pt idx="1">
                  <c:v>4.0599999999999997E-2</c:v>
                </c:pt>
                <c:pt idx="2">
                  <c:v>7.1199999999999999E-2</c:v>
                </c:pt>
                <c:pt idx="3">
                  <c:v>7.6200000000000004E-2</c:v>
                </c:pt>
                <c:pt idx="4">
                  <c:v>8.2300000000000012E-2</c:v>
                </c:pt>
              </c:numCache>
            </c:numRef>
          </c:val>
        </c:ser>
        <c:axId val="51456640"/>
        <c:axId val="51503488"/>
      </c:areaChart>
      <c:dateAx>
        <c:axId val="51456640"/>
        <c:scaling>
          <c:orientation val="minMax"/>
        </c:scaling>
        <c:axPos val="b"/>
        <c:numFmt formatCode="dd/mm/yyyy" sourceLinked="1"/>
        <c:tickLblPos val="nextTo"/>
        <c:txPr>
          <a:bodyPr/>
          <a:lstStyle/>
          <a:p>
            <a:pPr>
              <a:defRPr lang="ru-RU"/>
            </a:pPr>
            <a:endParaRPr lang="en-US"/>
          </a:p>
        </c:txPr>
        <c:crossAx val="51503488"/>
        <c:crosses val="autoZero"/>
        <c:auto val="1"/>
        <c:lblOffset val="100"/>
        <c:majorUnit val="11"/>
        <c:majorTimeUnit val="months"/>
      </c:dateAx>
      <c:valAx>
        <c:axId val="51503488"/>
        <c:scaling>
          <c:orientation val="minMax"/>
        </c:scaling>
        <c:axPos val="l"/>
        <c:majorGridlines>
          <c:spPr>
            <a:ln>
              <a:solidFill>
                <a:schemeClr val="bg1"/>
              </a:solidFill>
            </a:ln>
          </c:spPr>
        </c:majorGridlines>
        <c:numFmt formatCode="0%" sourceLinked="1"/>
        <c:tickLblPos val="nextTo"/>
        <c:spPr>
          <a:noFill/>
        </c:spPr>
        <c:txPr>
          <a:bodyPr/>
          <a:lstStyle/>
          <a:p>
            <a:pPr>
              <a:defRPr lang="ru-RU"/>
            </a:pPr>
            <a:endParaRPr lang="en-US"/>
          </a:p>
        </c:txPr>
        <c:crossAx val="51456640"/>
        <c:crosses val="autoZero"/>
        <c:crossBetween val="midCat"/>
      </c:valAx>
      <c:spPr>
        <a:noFill/>
        <a:ln w="25400">
          <a:noFill/>
        </a:ln>
      </c:spPr>
    </c:plotArea>
    <c:plotVisOnly val="1"/>
  </c:chart>
  <c:spPr>
    <a:ln>
      <a:noFill/>
    </a:ln>
  </c:spPr>
  <c:externalData r:id="rId1"/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0FA47B-B0E6-4F93-BC39-7BE84CAB096A}" type="datetimeFigureOut">
              <a:rPr lang="ru-RU"/>
              <a:pPr>
                <a:defRPr/>
              </a:pPr>
              <a:t>15.09.2010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8CA061-0BF3-4325-85FD-FDBB5872980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51AF72-F64D-42B6-B0BC-F782589D8134}" type="datetimeFigureOut">
              <a:rPr lang="ru-RU"/>
              <a:pPr>
                <a:defRPr/>
              </a:pPr>
              <a:t>15.09.2010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F6C182-EA56-4DE1-8BA2-BBBF7EC5851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038A28-D2D4-4302-A372-F3CACF3FBA3D}" type="datetimeFigureOut">
              <a:rPr lang="ru-RU"/>
              <a:pPr>
                <a:defRPr/>
              </a:pPr>
              <a:t>15.09.2010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0205E7-1ECB-4B6E-A0A6-3765FB3DCAA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A04032-E1DA-4912-91AC-DE14A0016CCA}" type="datetimeFigureOut">
              <a:rPr lang="ru-RU"/>
              <a:pPr>
                <a:defRPr/>
              </a:pPr>
              <a:t>15.09.2010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23192A-25E5-431C-B4B8-19E63DB23A8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118E23-B76F-45D5-B93B-AD07AEA56F20}" type="datetimeFigureOut">
              <a:rPr lang="ru-RU"/>
              <a:pPr>
                <a:defRPr/>
              </a:pPr>
              <a:t>15.09.2010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89A181-924A-4055-8E94-D008156BCA2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B460B7-264C-4A16-9B01-81FC9BB8D385}" type="datetimeFigureOut">
              <a:rPr lang="ru-RU"/>
              <a:pPr>
                <a:defRPr/>
              </a:pPr>
              <a:t>15.09.2010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B9BF4C-5890-4AF8-ACDA-30610C2477B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E65420-6C3C-40BF-8D52-13B41DB40134}" type="datetimeFigureOut">
              <a:rPr lang="ru-RU"/>
              <a:pPr>
                <a:defRPr/>
              </a:pPr>
              <a:t>15.09.2010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AC4943-4A5F-426A-863C-2352CE9D64D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D9D687-4A9D-412F-977D-48A111A4CA22}" type="datetimeFigureOut">
              <a:rPr lang="ru-RU"/>
              <a:pPr>
                <a:defRPr/>
              </a:pPr>
              <a:t>15.09.2010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4F3C25-F2C7-4072-BA44-A61F89B76C0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DFF4D4-E326-4206-B5F9-C8B82BFD353B}" type="datetimeFigureOut">
              <a:rPr lang="ru-RU"/>
              <a:pPr>
                <a:defRPr/>
              </a:pPr>
              <a:t>15.09.2010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1BD35F-1E41-46B2-BF47-68251015069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7D86DB-0252-4C13-8951-890357E5BD2C}" type="datetimeFigureOut">
              <a:rPr lang="ru-RU"/>
              <a:pPr>
                <a:defRPr/>
              </a:pPr>
              <a:t>15.09.2010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1187B2-4A7D-4AD2-B2BE-2C6A0AE2CD1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7C4D96-DA32-43BE-8F78-1DF5CBEE10E9}" type="datetimeFigureOut">
              <a:rPr lang="ru-RU"/>
              <a:pPr>
                <a:defRPr/>
              </a:pPr>
              <a:t>15.09.2010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EBD541-FABC-4680-AFF6-CF3AB509939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l="-2000" t="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2F1005C1-214B-4AD7-B5C5-943650C6B874}" type="datetimeFigureOut">
              <a:rPr lang="ru-RU"/>
              <a:pPr>
                <a:defRPr/>
              </a:pPr>
              <a:t>15.09.2010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E8E7F5B4-39BF-4C37-A539-E6EEB39FEC1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0.xml"/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12.xml"/><Relationship Id="rId4" Type="http://schemas.openxmlformats.org/officeDocument/2006/relationships/chart" Target="../charts/chart1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ru-RU" smtClean="0"/>
              <a:t>7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/>
          </a:p>
        </p:txBody>
      </p:sp>
      <p:pic>
        <p:nvPicPr>
          <p:cNvPr id="13316" name="Рисунок 4" descr="PR_rus_1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8" y="490538"/>
            <a:ext cx="9144000" cy="586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-71470" y="3077174"/>
            <a:ext cx="4572000" cy="923330"/>
          </a:xfrm>
          <a:prstGeom prst="rect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txBody>
          <a:bodyPr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b="1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Verdana" pitchFamily="34" charset="0"/>
              <a:cs typeface="+mn-cs"/>
            </a:endParaRPr>
          </a:p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  <a:cs typeface="+mn-cs"/>
              </a:rPr>
              <a:t>Обновленный рынок облигаций Казахстана</a:t>
            </a:r>
            <a:endParaRPr lang="ru-RU" b="1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Verdana" pitchFamily="34" charset="0"/>
              <a:cs typeface="+mn-cs"/>
            </a:endParaRPr>
          </a:p>
        </p:txBody>
      </p:sp>
      <p:sp>
        <p:nvSpPr>
          <p:cNvPr id="13320" name="Прямоугольник 6"/>
          <p:cNvSpPr>
            <a:spLocks noChangeArrowheads="1"/>
          </p:cNvSpPr>
          <p:nvPr/>
        </p:nvSpPr>
        <p:spPr bwMode="auto">
          <a:xfrm>
            <a:off x="428625" y="2143125"/>
            <a:ext cx="55006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b="1"/>
              <a:t>Cbonds Russia &amp; CIS Fixed Income Conference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TextBox 1"/>
          <p:cNvSpPr txBox="1">
            <a:spLocks noChangeArrowheads="1"/>
          </p:cNvSpPr>
          <p:nvPr/>
        </p:nvSpPr>
        <p:spPr bwMode="auto">
          <a:xfrm>
            <a:off x="1357313" y="857250"/>
            <a:ext cx="614362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/>
              <a:t>Инвесторы на рынке корпоративных облигаций</a:t>
            </a:r>
          </a:p>
        </p:txBody>
      </p:sp>
      <p:sp>
        <p:nvSpPr>
          <p:cNvPr id="23554" name="TextBox 2"/>
          <p:cNvSpPr txBox="1">
            <a:spLocks noChangeArrowheads="1"/>
          </p:cNvSpPr>
          <p:nvPr/>
        </p:nvSpPr>
        <p:spPr bwMode="auto">
          <a:xfrm>
            <a:off x="571500" y="5072063"/>
            <a:ext cx="4071938" cy="1477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/>
              <a:t>Как отражает график 1 на рынке высокая доля неинстуциональных локальных инвесторов, что может быть связано с высокими объемами еврооблигаций.</a:t>
            </a:r>
          </a:p>
        </p:txBody>
      </p:sp>
      <p:graphicFrame>
        <p:nvGraphicFramePr>
          <p:cNvPr id="5" name="Диаграмма 4"/>
          <p:cNvGraphicFramePr/>
          <p:nvPr/>
        </p:nvGraphicFramePr>
        <p:xfrm>
          <a:off x="214282" y="1357298"/>
          <a:ext cx="4143404" cy="35004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6" name="Диаграмма 5"/>
          <p:cNvGraphicFramePr/>
          <p:nvPr/>
        </p:nvGraphicFramePr>
        <p:xfrm>
          <a:off x="4505325" y="1285860"/>
          <a:ext cx="4638675" cy="35719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3557" name="TextBox 6"/>
          <p:cNvSpPr txBox="1">
            <a:spLocks noChangeArrowheads="1"/>
          </p:cNvSpPr>
          <p:nvPr/>
        </p:nvSpPr>
        <p:spPr bwMode="auto">
          <a:xfrm>
            <a:off x="4857750" y="5143500"/>
            <a:ext cx="4071938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/>
              <a:t>Постепенно рынок облигаций преобразуется в сторону равномерности влияния между институциональными инвесторами.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TextBox 1"/>
          <p:cNvSpPr txBox="1">
            <a:spLocks noChangeArrowheads="1"/>
          </p:cNvSpPr>
          <p:nvPr/>
        </p:nvSpPr>
        <p:spPr bwMode="auto">
          <a:xfrm>
            <a:off x="1357313" y="857250"/>
            <a:ext cx="614362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/>
              <a:t>Изменение структуры инвесторов</a:t>
            </a:r>
          </a:p>
        </p:txBody>
      </p:sp>
      <p:graphicFrame>
        <p:nvGraphicFramePr>
          <p:cNvPr id="9" name="Диаграмма 8"/>
          <p:cNvGraphicFramePr/>
          <p:nvPr/>
        </p:nvGraphicFramePr>
        <p:xfrm>
          <a:off x="4643438" y="4000504"/>
          <a:ext cx="4214842" cy="221457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0" name="Диаграмма 9"/>
          <p:cNvGraphicFramePr/>
          <p:nvPr/>
        </p:nvGraphicFramePr>
        <p:xfrm>
          <a:off x="142844" y="1214422"/>
          <a:ext cx="457200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1" name="Диаграмма 10"/>
          <p:cNvGraphicFramePr/>
          <p:nvPr/>
        </p:nvGraphicFramePr>
        <p:xfrm>
          <a:off x="4357686" y="1214422"/>
          <a:ext cx="4500594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2" name="Диаграмма 11"/>
          <p:cNvGraphicFramePr/>
          <p:nvPr/>
        </p:nvGraphicFramePr>
        <p:xfrm>
          <a:off x="214282" y="3857628"/>
          <a:ext cx="4500594" cy="24574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TextBox 1"/>
          <p:cNvSpPr txBox="1">
            <a:spLocks noChangeArrowheads="1"/>
          </p:cNvSpPr>
          <p:nvPr/>
        </p:nvSpPr>
        <p:spPr bwMode="auto">
          <a:xfrm>
            <a:off x="1357313" y="857250"/>
            <a:ext cx="614362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/>
              <a:t>Зарубежные инструменты на рынке</a:t>
            </a:r>
          </a:p>
        </p:txBody>
      </p:sp>
      <p:sp>
        <p:nvSpPr>
          <p:cNvPr id="18434" name="TextBox 2"/>
          <p:cNvSpPr txBox="1">
            <a:spLocks noChangeArrowheads="1"/>
          </p:cNvSpPr>
          <p:nvPr/>
        </p:nvSpPr>
        <p:spPr bwMode="auto">
          <a:xfrm>
            <a:off x="785813" y="4929188"/>
            <a:ext cx="7715250" cy="1477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/>
              <a:t>К сожалению облигации </a:t>
            </a:r>
            <a:r>
              <a:rPr lang="en-US"/>
              <a:t>Merrill Lynch </a:t>
            </a:r>
            <a:r>
              <a:rPr lang="ru-RU"/>
              <a:t>были подвергнуты делистингу с Казахстанской Фондовой Биржи по причине отсутствия маркет-мейкера.</a:t>
            </a:r>
            <a:endParaRPr lang="en-US"/>
          </a:p>
          <a:p>
            <a:pPr algn="ctr"/>
            <a:r>
              <a:rPr lang="ru-RU"/>
              <a:t>Данные облигации были интересны местным игрокам по причине высокого качества и привязке к инфляции.</a:t>
            </a: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785786" y="1500174"/>
          <a:ext cx="8069864" cy="3339302"/>
        </p:xfrm>
        <a:graphic>
          <a:graphicData uri="http://schemas.openxmlformats.org/drawingml/2006/table">
            <a:tbl>
              <a:tblPr>
                <a:tableStyleId>{3C2FFA5D-87B4-456A-9821-1D502468CF0F}</a:tableStyleId>
              </a:tblPr>
              <a:tblGrid>
                <a:gridCol w="1139952"/>
                <a:gridCol w="1478381"/>
                <a:gridCol w="1236690"/>
                <a:gridCol w="957782"/>
                <a:gridCol w="1097236"/>
                <a:gridCol w="2159823"/>
              </a:tblGrid>
              <a:tr h="937014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 dirty="0" smtClean="0"/>
                        <a:t>Название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144" marR="9144" marT="914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 dirty="0"/>
                        <a:t>Описание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144" marR="9144" marT="914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 dirty="0"/>
                        <a:t>Объем </a:t>
                      </a:r>
                      <a:r>
                        <a:rPr lang="ru-RU" sz="1400" b="1" u="none" strike="noStrike" dirty="0" smtClean="0"/>
                        <a:t>эмиссии, </a:t>
                      </a:r>
                      <a:r>
                        <a:rPr lang="en-US" sz="1400" b="1" u="none" strike="noStrike" dirty="0" smtClean="0"/>
                        <a:t>USD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144" marR="9144" marT="914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 dirty="0"/>
                        <a:t>Дата эмиссии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144" marR="9144" marT="914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 dirty="0"/>
                        <a:t>Дата погашения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144" marR="9144" marT="914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 dirty="0"/>
                        <a:t>Рейтинги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144" marR="9144" marT="9144" marB="0" anchor="b"/>
                </a:tc>
              </a:tr>
              <a:tr h="1634754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u="none" strike="noStrike" dirty="0" smtClean="0"/>
                        <a:t>JPMorgan       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144" marR="9144" marT="914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 dirty="0"/>
                        <a:t>CPI Linked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144" marR="9144" marT="914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 smtClean="0"/>
                        <a:t>105 000 000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144" marR="9144" marT="914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/>
                        <a:t>14.02.2006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144" marR="9144" marT="914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/>
                        <a:t>14.02.2016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144" marR="9144" marT="914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 dirty="0"/>
                        <a:t>Moody's Investors Service: Aa1/</a:t>
                      </a:r>
                      <a:r>
                        <a:rPr lang="ru-RU" sz="1400" u="none" strike="noStrike" dirty="0"/>
                        <a:t>негативный/</a:t>
                      </a:r>
                      <a:r>
                        <a:rPr lang="en-US" sz="1400" u="none" strike="noStrike" dirty="0"/>
                        <a:t>P-1 (04.03.09)</a:t>
                      </a:r>
                      <a:br>
                        <a:rPr lang="en-US" sz="1400" u="none" strike="noStrike" dirty="0"/>
                      </a:br>
                      <a:r>
                        <a:rPr lang="en-US" sz="1400" u="none" strike="noStrike" dirty="0"/>
                        <a:t>Standard &amp; Poor's: AA-/</a:t>
                      </a:r>
                      <a:r>
                        <a:rPr lang="ru-RU" sz="1400" u="none" strike="noStrike" dirty="0"/>
                        <a:t>негативный/</a:t>
                      </a:r>
                      <a:r>
                        <a:rPr lang="en-US" sz="1400" u="none" strike="noStrike" dirty="0"/>
                        <a:t>A-1+ (19.12.08)</a:t>
                      </a:r>
                      <a:br>
                        <a:rPr lang="en-US" sz="1400" u="none" strike="noStrike" dirty="0"/>
                      </a:br>
                      <a:r>
                        <a:rPr lang="en-US" sz="1400" u="none" strike="noStrike" dirty="0"/>
                        <a:t>Fitch Ratings: AA-/</a:t>
                      </a:r>
                      <a:r>
                        <a:rPr lang="ru-RU" sz="1400" u="none" strike="noStrike" dirty="0"/>
                        <a:t>стабильный/</a:t>
                      </a:r>
                      <a:r>
                        <a:rPr lang="en-US" sz="1400" u="none" strike="noStrike" dirty="0"/>
                        <a:t>F1+ (09.04.09</a:t>
                      </a:r>
                      <a:r>
                        <a:rPr lang="en-US" sz="1400" u="none" strike="noStrike" dirty="0" smtClean="0"/>
                        <a:t>)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144" marR="9144" marT="9144" marB="0" anchor="b"/>
                </a:tc>
              </a:tr>
              <a:tr h="686264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u="none" strike="noStrike" dirty="0" smtClean="0"/>
                        <a:t>Merrill </a:t>
                      </a:r>
                      <a:r>
                        <a:rPr lang="en-US" sz="1400" b="1" u="none" strike="noStrike" dirty="0"/>
                        <a:t>Lynch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144" marR="9144" marT="914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/>
                        <a:t>CPI Linked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144" marR="9144" marT="914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/>
                        <a:t>100 000 000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144" marR="9144" marT="914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/>
                        <a:t>05.01.2006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144" marR="9144" marT="914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/>
                        <a:t>11.01.2021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144" marR="9144" marT="914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 dirty="0"/>
                        <a:t>Standard &amp; Poor's: A                         A2 </a:t>
                      </a:r>
                      <a:r>
                        <a:rPr lang="en-US" sz="1400" u="none" strike="noStrike" dirty="0" err="1"/>
                        <a:t>рейтинг</a:t>
                      </a:r>
                      <a:r>
                        <a:rPr lang="en-US" sz="1400" u="none" strike="noStrike" dirty="0"/>
                        <a:t> </a:t>
                      </a:r>
                      <a:r>
                        <a:rPr lang="en-US" sz="1400" u="none" strike="noStrike" dirty="0" smtClean="0"/>
                        <a:t>Moody‘s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144" marR="9144" marT="9144" marB="0" anchor="b"/>
                </a:tc>
              </a:tr>
            </a:tbl>
          </a:graphicData>
        </a:graphic>
      </p:graphicFrame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TextBox 1"/>
          <p:cNvSpPr txBox="1">
            <a:spLocks noChangeArrowheads="1"/>
          </p:cNvSpPr>
          <p:nvPr/>
        </p:nvSpPr>
        <p:spPr bwMode="auto">
          <a:xfrm>
            <a:off x="571500" y="1071563"/>
            <a:ext cx="7858125" cy="4246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/>
              <a:t>Рынок облигаций Казахстана</a:t>
            </a:r>
          </a:p>
          <a:p>
            <a:pPr algn="ctr"/>
            <a:endParaRPr lang="ru-RU"/>
          </a:p>
          <a:p>
            <a:pPr algn="just"/>
            <a:r>
              <a:rPr lang="ru-RU"/>
              <a:t>Инвесторам: облигации Казахстана могут предложить различные инвестиционные возможности, как по кредитному качеству инструментов, так и по структуре выпусков. На рынке имеются облигации государственных компаний (с рейтингом выше ВВ), а также дочерних структур международных банков (</a:t>
            </a:r>
            <a:r>
              <a:rPr lang="en-US"/>
              <a:t>Unicredit, Sberbank, Kookmin)</a:t>
            </a:r>
            <a:r>
              <a:rPr lang="ru-RU"/>
              <a:t>.</a:t>
            </a:r>
          </a:p>
          <a:p>
            <a:pPr algn="just"/>
            <a:endParaRPr lang="ru-RU"/>
          </a:p>
          <a:p>
            <a:pPr algn="just"/>
            <a:r>
              <a:rPr lang="ru-RU"/>
              <a:t>Эмитентам: институциональные инвесторы сконцентрировали значительный инвестиционный потенциал для высококачественных выпусков в тенге, который послужит стимулом экономического роста в будущем.</a:t>
            </a:r>
          </a:p>
          <a:p>
            <a:pPr algn="ctr"/>
            <a:endParaRPr lang="ru-RU"/>
          </a:p>
          <a:p>
            <a:pPr algn="ctr"/>
            <a:endParaRPr lang="ru-RU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Содержимое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Arial" charset="0"/>
              <a:buNone/>
            </a:pPr>
            <a:r>
              <a:rPr lang="ru-RU" sz="1600" smtClean="0"/>
              <a:t>БТА Секьюритис – одна из крупнейших компаний на казахстанском рынке ценных бумаг.</a:t>
            </a:r>
          </a:p>
          <a:p>
            <a:pPr>
              <a:buFont typeface="Arial" charset="0"/>
              <a:buNone/>
            </a:pPr>
            <a:endParaRPr lang="ru-RU" sz="1600" smtClean="0"/>
          </a:p>
          <a:p>
            <a:pPr>
              <a:buFont typeface="Arial" charset="0"/>
              <a:buNone/>
            </a:pPr>
            <a:r>
              <a:rPr lang="ru-RU" sz="1600" smtClean="0"/>
              <a:t>Собственный капитал: более 330 млн. </a:t>
            </a:r>
            <a:r>
              <a:rPr lang="en-US" sz="1600" smtClean="0"/>
              <a:t>USD</a:t>
            </a:r>
          </a:p>
          <a:p>
            <a:pPr>
              <a:buFont typeface="Arial" charset="0"/>
              <a:buNone/>
            </a:pPr>
            <a:endParaRPr lang="en-US" sz="1600" smtClean="0"/>
          </a:p>
          <a:p>
            <a:pPr>
              <a:buFont typeface="Arial" charset="0"/>
              <a:buNone/>
            </a:pPr>
            <a:r>
              <a:rPr lang="ru-RU" sz="1600" smtClean="0"/>
              <a:t>Коэффициент ликвидности на 1 июля: 19,1 при среднем на рынке 4,17</a:t>
            </a:r>
          </a:p>
          <a:p>
            <a:pPr>
              <a:buFont typeface="Arial" charset="0"/>
              <a:buNone/>
            </a:pPr>
            <a:endParaRPr lang="ru-RU" sz="1600" smtClean="0"/>
          </a:p>
          <a:p>
            <a:pPr>
              <a:buFont typeface="Arial" charset="0"/>
              <a:buNone/>
            </a:pPr>
            <a:r>
              <a:rPr lang="ru-RU" sz="1600" smtClean="0"/>
              <a:t>Лидер на рынке акций 2009 года из 61 компании и банков.</a:t>
            </a:r>
          </a:p>
          <a:p>
            <a:pPr>
              <a:buFont typeface="Arial" charset="0"/>
              <a:buNone/>
            </a:pPr>
            <a:endParaRPr lang="ru-RU" sz="1600" smtClean="0"/>
          </a:p>
          <a:p>
            <a:pPr>
              <a:buFont typeface="Arial" charset="0"/>
              <a:buNone/>
            </a:pPr>
            <a:r>
              <a:rPr lang="ru-RU" sz="1600" smtClean="0"/>
              <a:t>Ведущее место на рынке облигаций 2009 года из 66 компаний и банков.</a:t>
            </a:r>
          </a:p>
          <a:p>
            <a:pPr>
              <a:buFont typeface="Arial" charset="0"/>
              <a:buNone/>
            </a:pPr>
            <a:endParaRPr lang="ru-RU" sz="1600" smtClean="0"/>
          </a:p>
          <a:p>
            <a:pPr>
              <a:buFont typeface="Arial" charset="0"/>
              <a:buNone/>
            </a:pPr>
            <a:r>
              <a:rPr lang="ru-RU" sz="1600" smtClean="0"/>
              <a:t>Шестое место на рынке государственных ценных бумаг из 62 компаний и банков.</a:t>
            </a:r>
          </a:p>
          <a:p>
            <a:pPr>
              <a:buFont typeface="Arial" charset="0"/>
              <a:buNone/>
            </a:pPr>
            <a:endParaRPr lang="ru-RU" sz="1600" smtClean="0"/>
          </a:p>
          <a:p>
            <a:pPr>
              <a:buFont typeface="Arial" charset="0"/>
              <a:buNone/>
            </a:pPr>
            <a:r>
              <a:rPr lang="ru-RU" sz="1600" smtClean="0"/>
              <a:t>Большая история по размещению облигаций на </a:t>
            </a:r>
            <a:r>
              <a:rPr lang="en-US" sz="1600" smtClean="0"/>
              <a:t>KASE </a:t>
            </a:r>
            <a:r>
              <a:rPr lang="ru-RU" sz="1600" smtClean="0"/>
              <a:t>и еврооблигаций.</a:t>
            </a:r>
          </a:p>
          <a:p>
            <a:pPr>
              <a:buFont typeface="Arial" charset="0"/>
              <a:buNone/>
            </a:pPr>
            <a:endParaRPr lang="ru-RU" sz="1600" smtClean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Picture 4" descr="buklet_verstka (fin) 021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 l="53873" t="33028" r="6113" b="8472"/>
          <a:stretch>
            <a:fillRect/>
          </a:stretch>
        </p:blipFill>
        <p:spPr>
          <a:xfrm>
            <a:off x="285750" y="785813"/>
            <a:ext cx="6643688" cy="5715000"/>
          </a:xfrm>
        </p:spPr>
      </p:pic>
      <p:sp>
        <p:nvSpPr>
          <p:cNvPr id="15362" name="Прямоугольник 5"/>
          <p:cNvSpPr>
            <a:spLocks noChangeArrowheads="1"/>
          </p:cNvSpPr>
          <p:nvPr/>
        </p:nvSpPr>
        <p:spPr bwMode="auto">
          <a:xfrm>
            <a:off x="3071813" y="214313"/>
            <a:ext cx="564356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ru-RU" b="1" u="sng">
                <a:solidFill>
                  <a:srgbClr val="FF0000"/>
                </a:solidFill>
                <a:latin typeface="Verdana" pitchFamily="34" charset="0"/>
              </a:rPr>
              <a:t>ДОСТИЖЕНИЯ ПО</a:t>
            </a:r>
          </a:p>
          <a:p>
            <a:pPr algn="r"/>
            <a:r>
              <a:rPr lang="ru-RU" b="1" u="sng">
                <a:solidFill>
                  <a:srgbClr val="FF0000"/>
                </a:solidFill>
                <a:latin typeface="Verdana" pitchFamily="34" charset="0"/>
              </a:rPr>
              <a:t>КОРПОРАТИВНОМУ ФИНАНСИРОВАНИЮ</a:t>
            </a:r>
            <a:endParaRPr lang="ru-RU" u="sng">
              <a:latin typeface="Calibri" pitchFamily="34" charset="0"/>
            </a:endParaRPr>
          </a:p>
        </p:txBody>
      </p:sp>
      <p:pic>
        <p:nvPicPr>
          <p:cNvPr id="15363" name="Рисунок 6" descr="2625862787_407216a2a3_o (копия)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43750" y="1071563"/>
            <a:ext cx="1785938" cy="1785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TextBox 1"/>
          <p:cNvSpPr txBox="1">
            <a:spLocks noChangeArrowheads="1"/>
          </p:cNvSpPr>
          <p:nvPr/>
        </p:nvSpPr>
        <p:spPr bwMode="auto">
          <a:xfrm>
            <a:off x="1357313" y="857250"/>
            <a:ext cx="614362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/>
              <a:t>Рынок облигаций в количестве</a:t>
            </a:r>
          </a:p>
        </p:txBody>
      </p:sp>
      <p:sp>
        <p:nvSpPr>
          <p:cNvPr id="16386" name="TextBox 2"/>
          <p:cNvSpPr txBox="1">
            <a:spLocks noChangeArrowheads="1"/>
          </p:cNvSpPr>
          <p:nvPr/>
        </p:nvSpPr>
        <p:spPr bwMode="auto">
          <a:xfrm>
            <a:off x="4429125" y="1643063"/>
            <a:ext cx="4429125" cy="1754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/>
              <a:t>Капитализация рынка корпоративных облигаций составляет 20,3 млрд. </a:t>
            </a:r>
            <a:r>
              <a:rPr lang="en-US"/>
              <a:t>USD</a:t>
            </a:r>
            <a:endParaRPr lang="ru-RU"/>
          </a:p>
          <a:p>
            <a:pPr algn="just"/>
            <a:r>
              <a:rPr lang="ru-RU"/>
              <a:t>Номинальная стоимость государственных ценных бумаг в размещении составляет</a:t>
            </a:r>
            <a:r>
              <a:rPr lang="en-US"/>
              <a:t>16 930 </a:t>
            </a:r>
            <a:r>
              <a:rPr lang="ru-RU"/>
              <a:t>млрд. </a:t>
            </a:r>
            <a:r>
              <a:rPr lang="en-US"/>
              <a:t>USD</a:t>
            </a:r>
            <a:endParaRPr lang="ru-RU"/>
          </a:p>
        </p:txBody>
      </p:sp>
      <p:graphicFrame>
        <p:nvGraphicFramePr>
          <p:cNvPr id="5" name="Диаграмма 4"/>
          <p:cNvGraphicFramePr/>
          <p:nvPr/>
        </p:nvGraphicFramePr>
        <p:xfrm>
          <a:off x="142844" y="1214422"/>
          <a:ext cx="4286280" cy="278608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6" name="Диаграмма 5"/>
          <p:cNvGraphicFramePr/>
          <p:nvPr/>
        </p:nvGraphicFramePr>
        <p:xfrm>
          <a:off x="4500562" y="3286124"/>
          <a:ext cx="4643438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6389" name="TextBox 6"/>
          <p:cNvSpPr txBox="1">
            <a:spLocks noChangeArrowheads="1"/>
          </p:cNvSpPr>
          <p:nvPr/>
        </p:nvSpPr>
        <p:spPr bwMode="auto">
          <a:xfrm>
            <a:off x="142875" y="4214813"/>
            <a:ext cx="4429125" cy="1477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/>
              <a:t>Объем торгов на вторичном рынке облигаций заметно снизился, но на этом фоне расширилось влияние физических лиц, что делает рынок более эффективным.</a:t>
            </a:r>
          </a:p>
        </p:txBody>
      </p:sp>
      <p:sp>
        <p:nvSpPr>
          <p:cNvPr id="16391" name="Oval 7"/>
          <p:cNvSpPr>
            <a:spLocks noChangeArrowheads="1"/>
          </p:cNvSpPr>
          <p:nvPr/>
        </p:nvSpPr>
        <p:spPr bwMode="auto">
          <a:xfrm>
            <a:off x="3132138" y="1989138"/>
            <a:ext cx="1152525" cy="1295400"/>
          </a:xfrm>
          <a:prstGeom prst="ellipse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6392" name="Line 8"/>
          <p:cNvSpPr>
            <a:spLocks noChangeShapeType="1"/>
          </p:cNvSpPr>
          <p:nvPr/>
        </p:nvSpPr>
        <p:spPr bwMode="auto">
          <a:xfrm>
            <a:off x="5435600" y="4221163"/>
            <a:ext cx="2449513" cy="11525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extBox 1"/>
          <p:cNvSpPr txBox="1">
            <a:spLocks noChangeArrowheads="1"/>
          </p:cNvSpPr>
          <p:nvPr/>
        </p:nvSpPr>
        <p:spPr bwMode="auto">
          <a:xfrm>
            <a:off x="1357313" y="857250"/>
            <a:ext cx="6143625" cy="5035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/>
              <a:t>Новые инструменты</a:t>
            </a:r>
          </a:p>
          <a:p>
            <a:pPr algn="ctr"/>
            <a:endParaRPr lang="ru-RU"/>
          </a:p>
          <a:p>
            <a:pPr algn="ctr"/>
            <a:endParaRPr lang="ru-RU"/>
          </a:p>
          <a:p>
            <a:pPr algn="ctr"/>
            <a:endParaRPr lang="ru-RU"/>
          </a:p>
          <a:p>
            <a:pPr algn="ctr"/>
            <a:endParaRPr lang="ru-RU"/>
          </a:p>
          <a:p>
            <a:pPr algn="ctr"/>
            <a:endParaRPr lang="ru-RU"/>
          </a:p>
          <a:p>
            <a:pPr algn="ctr"/>
            <a:endParaRPr lang="ru-RU"/>
          </a:p>
          <a:p>
            <a:pPr algn="ctr"/>
            <a:endParaRPr lang="ru-RU"/>
          </a:p>
          <a:p>
            <a:pPr algn="ctr"/>
            <a:endParaRPr lang="ru-RU"/>
          </a:p>
          <a:p>
            <a:pPr algn="ctr"/>
            <a:endParaRPr lang="ru-RU"/>
          </a:p>
          <a:p>
            <a:pPr algn="ctr"/>
            <a:endParaRPr lang="ru-RU"/>
          </a:p>
          <a:p>
            <a:pPr algn="ctr"/>
            <a:endParaRPr lang="ru-RU"/>
          </a:p>
          <a:p>
            <a:pPr algn="ctr"/>
            <a:endParaRPr lang="ru-RU"/>
          </a:p>
          <a:p>
            <a:pPr algn="ctr"/>
            <a:endParaRPr lang="ru-RU"/>
          </a:p>
          <a:p>
            <a:pPr algn="ctr"/>
            <a:endParaRPr lang="ru-RU"/>
          </a:p>
          <a:p>
            <a:pPr algn="ctr"/>
            <a:r>
              <a:rPr lang="ru-RU"/>
              <a:t>Количество новых инструментов на рынке продолжает оставаться очень низким, несмотря на рост ликвидности инвесторов</a:t>
            </a:r>
          </a:p>
        </p:txBody>
      </p:sp>
      <p:graphicFrame>
        <p:nvGraphicFramePr>
          <p:cNvPr id="5" name="Диаграмма 4"/>
          <p:cNvGraphicFramePr/>
          <p:nvPr/>
        </p:nvGraphicFramePr>
        <p:xfrm>
          <a:off x="1336653" y="1489071"/>
          <a:ext cx="6500858" cy="342902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6628" name="TextBox 3"/>
          <p:cNvSpPr txBox="1">
            <a:spLocks noChangeArrowheads="1"/>
          </p:cNvSpPr>
          <p:nvPr/>
        </p:nvSpPr>
        <p:spPr bwMode="auto">
          <a:xfrm>
            <a:off x="357188" y="1143000"/>
            <a:ext cx="82867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/>
              <a:t>. 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extBox 3"/>
          <p:cNvSpPr txBox="1">
            <a:spLocks noChangeArrowheads="1"/>
          </p:cNvSpPr>
          <p:nvPr/>
        </p:nvSpPr>
        <p:spPr bwMode="auto">
          <a:xfrm>
            <a:off x="755650" y="1125538"/>
            <a:ext cx="7000875" cy="4211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/>
              <a:t>Тренды, влияющие на капитализацию рынка облигаций:</a:t>
            </a:r>
          </a:p>
          <a:p>
            <a:endParaRPr lang="ru-RU" b="1"/>
          </a:p>
          <a:p>
            <a:pPr>
              <a:buFontTx/>
              <a:buChar char="-"/>
            </a:pPr>
            <a:r>
              <a:rPr lang="ru-RU"/>
              <a:t>Размещение крупных объемов облигаций компаний государственного сектора;</a:t>
            </a:r>
          </a:p>
          <a:p>
            <a:pPr>
              <a:buFontTx/>
              <a:buChar char="-"/>
            </a:pPr>
            <a:endParaRPr lang="ru-RU"/>
          </a:p>
          <a:p>
            <a:pPr>
              <a:buFontTx/>
              <a:buChar char="-"/>
            </a:pPr>
            <a:r>
              <a:rPr lang="ru-RU"/>
              <a:t> Листинг еврооблигаций, обращающихся на международных рынках;</a:t>
            </a:r>
          </a:p>
          <a:p>
            <a:pPr>
              <a:buFontTx/>
              <a:buChar char="-"/>
            </a:pPr>
            <a:endParaRPr lang="ru-RU"/>
          </a:p>
          <a:p>
            <a:pPr>
              <a:buFontTx/>
              <a:buChar char="-"/>
            </a:pPr>
            <a:r>
              <a:rPr lang="ru-RU"/>
              <a:t> Спрос на облигации высокого качества;</a:t>
            </a:r>
            <a:endParaRPr lang="en-GB"/>
          </a:p>
          <a:p>
            <a:pPr>
              <a:buFontTx/>
              <a:buChar char="-"/>
            </a:pPr>
            <a:endParaRPr lang="en-GB"/>
          </a:p>
          <a:p>
            <a:endParaRPr lang="ru-RU"/>
          </a:p>
          <a:p>
            <a:r>
              <a:rPr lang="ru-RU" b="1"/>
              <a:t>Причины снижения оборота на рынке облигаций:</a:t>
            </a:r>
          </a:p>
          <a:p>
            <a:endParaRPr lang="ru-RU" b="1"/>
          </a:p>
          <a:p>
            <a:pPr>
              <a:buFontTx/>
              <a:buChar char="-"/>
            </a:pPr>
            <a:r>
              <a:rPr lang="ru-RU"/>
              <a:t>Отстутствие новых инструментов;</a:t>
            </a:r>
          </a:p>
          <a:p>
            <a:pPr>
              <a:buFontTx/>
              <a:buChar char="-"/>
            </a:pPr>
            <a:r>
              <a:rPr lang="ru-RU"/>
              <a:t>Рост кредитного риска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TextBox 1"/>
          <p:cNvSpPr txBox="1">
            <a:spLocks noChangeArrowheads="1"/>
          </p:cNvSpPr>
          <p:nvPr/>
        </p:nvSpPr>
        <p:spPr bwMode="auto">
          <a:xfrm>
            <a:off x="1357313" y="857250"/>
            <a:ext cx="6143625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/>
              <a:t>Рынок облигаций после кризиса</a:t>
            </a:r>
          </a:p>
          <a:p>
            <a:pPr algn="ctr"/>
            <a:endParaRPr lang="ru-RU" sz="2400"/>
          </a:p>
        </p:txBody>
      </p:sp>
      <p:sp>
        <p:nvSpPr>
          <p:cNvPr id="19459" name="TextBox 3"/>
          <p:cNvSpPr txBox="1">
            <a:spLocks noChangeArrowheads="1"/>
          </p:cNvSpPr>
          <p:nvPr/>
        </p:nvSpPr>
        <p:spPr bwMode="auto">
          <a:xfrm>
            <a:off x="323850" y="1628775"/>
            <a:ext cx="8286750" cy="337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/>
              <a:t>С 2008 года на </a:t>
            </a:r>
            <a:r>
              <a:rPr lang="en-US" sz="2400"/>
              <a:t>KASE </a:t>
            </a:r>
            <a:r>
              <a:rPr lang="ru-RU" sz="2400"/>
              <a:t>дефолт по купонной выплате или номиналу допустило 27 компании по 74 выпускам из них:</a:t>
            </a:r>
          </a:p>
          <a:p>
            <a:endParaRPr lang="ru-RU" sz="2400"/>
          </a:p>
          <a:p>
            <a:endParaRPr lang="ru-RU" sz="2400"/>
          </a:p>
          <a:p>
            <a:pPr>
              <a:buFontTx/>
              <a:buChar char="•"/>
            </a:pPr>
            <a:r>
              <a:rPr lang="ru-RU" sz="2400"/>
              <a:t>5 компаний финансового сектора с 43 выпусками.</a:t>
            </a:r>
          </a:p>
          <a:p>
            <a:pPr>
              <a:buFontTx/>
              <a:buChar char="•"/>
            </a:pPr>
            <a:r>
              <a:rPr lang="ru-RU" sz="2400"/>
              <a:t>9 компаний строительного сектора с 11 выпусками.</a:t>
            </a:r>
          </a:p>
          <a:p>
            <a:pPr>
              <a:buFontTx/>
              <a:buChar char="•"/>
            </a:pPr>
            <a:r>
              <a:rPr lang="ru-RU" sz="2400"/>
              <a:t>5 компаний потребительского сектора и с/х сектора с 6 выпусками.</a:t>
            </a:r>
            <a:r>
              <a:rPr lang="ru-RU"/>
              <a:t> 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TextBox 1"/>
          <p:cNvSpPr txBox="1">
            <a:spLocks noChangeArrowheads="1"/>
          </p:cNvSpPr>
          <p:nvPr/>
        </p:nvSpPr>
        <p:spPr bwMode="auto">
          <a:xfrm>
            <a:off x="1357313" y="857250"/>
            <a:ext cx="614362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/>
              <a:t>Реструктуризация банков</a:t>
            </a:r>
          </a:p>
        </p:txBody>
      </p:sp>
      <p:sp>
        <p:nvSpPr>
          <p:cNvPr id="20482" name="TextBox 3"/>
          <p:cNvSpPr txBox="1">
            <a:spLocks noChangeArrowheads="1"/>
          </p:cNvSpPr>
          <p:nvPr/>
        </p:nvSpPr>
        <p:spPr bwMode="auto">
          <a:xfrm>
            <a:off x="785813" y="1714500"/>
            <a:ext cx="7000875" cy="869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/>
              <a:t>Результатом реструктуризации 3 банков стало</a:t>
            </a:r>
            <a:r>
              <a:rPr lang="en-US"/>
              <a:t> </a:t>
            </a:r>
            <a:r>
              <a:rPr lang="ru-RU"/>
              <a:t>оздоровление капитала и значительное снижение обязательств банков:</a:t>
            </a:r>
          </a:p>
          <a:p>
            <a:endParaRPr lang="ru-RU" sz="1500"/>
          </a:p>
        </p:txBody>
      </p:sp>
      <p:sp>
        <p:nvSpPr>
          <p:cNvPr id="20483" name="TextBox 6"/>
          <p:cNvSpPr txBox="1">
            <a:spLocks noChangeArrowheads="1"/>
          </p:cNvSpPr>
          <p:nvPr/>
        </p:nvSpPr>
        <p:spPr bwMode="auto">
          <a:xfrm>
            <a:off x="928688" y="4786313"/>
            <a:ext cx="7000875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/>
              <a:t>Доходности новых облигаций торгуются на уровне:</a:t>
            </a:r>
          </a:p>
          <a:p>
            <a:r>
              <a:rPr lang="en-US"/>
              <a:t>BTAS 10.7-9.6%</a:t>
            </a:r>
          </a:p>
          <a:p>
            <a:r>
              <a:rPr lang="en-US"/>
              <a:t>ALLB 10.8-11.2%</a:t>
            </a:r>
          </a:p>
          <a:p>
            <a:r>
              <a:rPr lang="en-US"/>
              <a:t>TEMIR: 12.4-12.6%</a:t>
            </a:r>
          </a:p>
        </p:txBody>
      </p:sp>
      <p:graphicFrame>
        <p:nvGraphicFramePr>
          <p:cNvPr id="20544" name="Group 64"/>
          <p:cNvGraphicFramePr>
            <a:graphicFrameLocks noGrp="1"/>
          </p:cNvGraphicFramePr>
          <p:nvPr/>
        </p:nvGraphicFramePr>
        <p:xfrm>
          <a:off x="323850" y="2636838"/>
          <a:ext cx="7993063" cy="1766887"/>
        </p:xfrm>
        <a:graphic>
          <a:graphicData uri="http://schemas.openxmlformats.org/drawingml/2006/table">
            <a:tbl>
              <a:tblPr/>
              <a:tblGrid>
                <a:gridCol w="1555750"/>
                <a:gridCol w="1554163"/>
                <a:gridCol w="1714500"/>
                <a:gridCol w="1511300"/>
                <a:gridCol w="1657350"/>
              </a:tblGrid>
              <a:tr h="39687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5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Млн. долл</a:t>
                      </a:r>
                      <a:endParaRPr kumimoji="0" lang="en-GB" sz="15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Обяз-ва 1 января 2010</a:t>
                      </a:r>
                      <a:endParaRPr kumimoji="0" lang="en-GB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Обяз-ва 1 сентября 2010</a:t>
                      </a:r>
                      <a:endParaRPr kumimoji="0" lang="en-GB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Капитал 1 января 2010</a:t>
                      </a:r>
                      <a:endParaRPr kumimoji="0" lang="en-GB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Капитал 1 сентября 2010</a:t>
                      </a:r>
                      <a:endParaRPr kumimoji="0" lang="en-GB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528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Альянс банк</a:t>
                      </a:r>
                      <a:endParaRPr kumimoji="0" lang="en-GB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GB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en-GB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635</a:t>
                      </a: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kumimoji="0" lang="en-GB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GB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2</a:t>
                      </a: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en-GB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865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GB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-3</a:t>
                      </a: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en-GB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023,597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GB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230</a:t>
                      </a: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,</a:t>
                      </a:r>
                      <a:r>
                        <a:rPr kumimoji="0" lang="en-GB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698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687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Темирбанк</a:t>
                      </a:r>
                      <a:endParaRPr kumimoji="0" lang="en-GB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GB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1780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GB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en-GB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GB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-565,8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GB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107,777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528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БТА Банк</a:t>
                      </a:r>
                      <a:endParaRPr kumimoji="0" lang="en-GB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GB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23</a:t>
                      </a: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en-GB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358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GB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en-GB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554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GB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-9</a:t>
                      </a: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en-GB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992,</a:t>
                      </a: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r>
                        <a:rPr kumimoji="0" lang="en-GB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GB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716,021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TextBox 1"/>
          <p:cNvSpPr txBox="1">
            <a:spLocks noChangeArrowheads="1"/>
          </p:cNvSpPr>
          <p:nvPr/>
        </p:nvSpPr>
        <p:spPr bwMode="auto">
          <a:xfrm>
            <a:off x="1357313" y="857250"/>
            <a:ext cx="614362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/>
              <a:t>Спрос на ГЦБ</a:t>
            </a:r>
          </a:p>
        </p:txBody>
      </p:sp>
      <p:sp>
        <p:nvSpPr>
          <p:cNvPr id="22530" name="TextBox 2"/>
          <p:cNvSpPr txBox="1">
            <a:spLocks noChangeArrowheads="1"/>
          </p:cNvSpPr>
          <p:nvPr/>
        </p:nvSpPr>
        <p:spPr bwMode="auto">
          <a:xfrm>
            <a:off x="785813" y="5143500"/>
            <a:ext cx="771525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/>
              <a:t>Как отражает график, 2010 году инвесторы продолжают предпочитать безрисковые инструменты в тенге. Спрос на ценные бумаги министерства финансов достиг 6 летнего максимума.</a:t>
            </a:r>
          </a:p>
        </p:txBody>
      </p:sp>
      <p:graphicFrame>
        <p:nvGraphicFramePr>
          <p:cNvPr id="5" name="Диаграмма 4"/>
          <p:cNvGraphicFramePr/>
          <p:nvPr/>
        </p:nvGraphicFramePr>
        <p:xfrm>
          <a:off x="0" y="1285860"/>
          <a:ext cx="4429124" cy="314327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6" name="Диаграмма 5"/>
          <p:cNvGraphicFramePr/>
          <p:nvPr/>
        </p:nvGraphicFramePr>
        <p:xfrm>
          <a:off x="4786314" y="1357298"/>
          <a:ext cx="3857652" cy="18573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7" name="Диаграмма 6"/>
          <p:cNvGraphicFramePr/>
          <p:nvPr/>
        </p:nvGraphicFramePr>
        <p:xfrm>
          <a:off x="4857752" y="3000372"/>
          <a:ext cx="3786214" cy="210025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4672</TotalTime>
  <Words>458</Words>
  <Application>Microsoft Office PowerPoint</Application>
  <PresentationFormat>On-screen Show (4:3)</PresentationFormat>
  <Paragraphs>100</Paragraphs>
  <Slides>13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Design Template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8" baseType="lpstr">
      <vt:lpstr>Arial</vt:lpstr>
      <vt:lpstr>Calibri</vt:lpstr>
      <vt:lpstr>Verdana</vt:lpstr>
      <vt:lpstr>Times New Roman</vt:lpstr>
      <vt:lpstr>Тема Office</vt:lpstr>
      <vt:lpstr>7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</vt:vector>
  </TitlesOfParts>
  <Company>user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a_kraskov</dc:creator>
  <cp:lastModifiedBy>lounge</cp:lastModifiedBy>
  <cp:revision>401</cp:revision>
  <dcterms:created xsi:type="dcterms:W3CDTF">2008-07-18T06:29:51Z</dcterms:created>
  <dcterms:modified xsi:type="dcterms:W3CDTF">2010-09-15T10:43:47Z</dcterms:modified>
</cp:coreProperties>
</file>