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2"/>
  </p:notesMasterIdLst>
  <p:handoutMasterIdLst>
    <p:handoutMasterId r:id="rId33"/>
  </p:handoutMasterIdLst>
  <p:sldIdLst>
    <p:sldId id="285" r:id="rId5"/>
    <p:sldId id="384" r:id="rId6"/>
    <p:sldId id="391" r:id="rId7"/>
    <p:sldId id="392" r:id="rId8"/>
    <p:sldId id="393" r:id="rId9"/>
    <p:sldId id="394" r:id="rId10"/>
    <p:sldId id="395" r:id="rId11"/>
    <p:sldId id="390" r:id="rId12"/>
    <p:sldId id="396" r:id="rId13"/>
    <p:sldId id="397" r:id="rId14"/>
    <p:sldId id="381" r:id="rId15"/>
    <p:sldId id="398" r:id="rId16"/>
    <p:sldId id="399" r:id="rId17"/>
    <p:sldId id="400" r:id="rId18"/>
    <p:sldId id="386" r:id="rId19"/>
    <p:sldId id="401" r:id="rId20"/>
    <p:sldId id="402" r:id="rId21"/>
    <p:sldId id="403" r:id="rId22"/>
    <p:sldId id="404" r:id="rId23"/>
    <p:sldId id="407" r:id="rId24"/>
    <p:sldId id="405" r:id="rId25"/>
    <p:sldId id="406" r:id="rId26"/>
    <p:sldId id="382" r:id="rId27"/>
    <p:sldId id="324" r:id="rId28"/>
    <p:sldId id="387" r:id="rId29"/>
    <p:sldId id="364" r:id="rId30"/>
    <p:sldId id="380" r:id="rId31"/>
  </p:sldIdLst>
  <p:sldSz cx="9144000" cy="6858000" type="screen4x3"/>
  <p:notesSz cx="7099300" cy="10234613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b="1" u="sng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u="sng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u="sng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u="sng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u="sng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u="sng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u="sng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u="sng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u="sng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B61"/>
    <a:srgbClr val="E3004A"/>
    <a:srgbClr val="9AB8D0"/>
    <a:srgbClr val="00A9E3"/>
    <a:srgbClr val="EDEBAA"/>
    <a:srgbClr val="949494"/>
    <a:srgbClr val="FFFFFF"/>
    <a:srgbClr val="D2DFEA"/>
    <a:srgbClr val="003767"/>
    <a:srgbClr val="F8003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549" autoAdjust="0"/>
    <p:restoredTop sz="95517" autoAdjust="0"/>
  </p:normalViewPr>
  <p:slideViewPr>
    <p:cSldViewPr>
      <p:cViewPr>
        <p:scale>
          <a:sx n="75" d="100"/>
          <a:sy n="75" d="100"/>
        </p:scale>
        <p:origin x="-1530" y="-750"/>
      </p:cViewPr>
      <p:guideLst>
        <p:guide orient="horz" pos="2568"/>
        <p:guide pos="48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9" d="100"/>
          <a:sy n="79" d="100"/>
        </p:scale>
        <p:origin x="-1290" y="-102"/>
      </p:cViewPr>
      <p:guideLst>
        <p:guide orient="horz" pos="3224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 b="0" u="none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 b="0" u="none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 b="0" u="none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 b="0" u="none">
                <a:latin typeface="Arial" charset="0"/>
              </a:defRPr>
            </a:lvl1pPr>
          </a:lstStyle>
          <a:p>
            <a:pPr>
              <a:defRPr/>
            </a:pPr>
            <a:fld id="{C973D7D2-1056-4677-A18F-0561F7A477E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 b="0" u="none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170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 b="0" u="none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70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2170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 b="0" u="none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170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 b="0" u="none">
                <a:latin typeface="Arial" charset="0"/>
              </a:defRPr>
            </a:lvl1pPr>
          </a:lstStyle>
          <a:p>
            <a:pPr>
              <a:defRPr/>
            </a:pPr>
            <a:fld id="{AC8922EF-C6D6-4004-8AA0-422033195D1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560" tIns="48281" rIns="96560" bIns="48281" anchor="b"/>
          <a:lstStyle/>
          <a:p>
            <a:pPr algn="r" defTabSz="964685"/>
            <a:fld id="{E780EA45-A951-4537-A648-A64360223B15}" type="slidenum">
              <a:rPr lang="cs-CZ" sz="1200" b="0" u="none"/>
              <a:pPr algn="r" defTabSz="964685"/>
              <a:t>1</a:t>
            </a:fld>
            <a:endParaRPr lang="cs-CZ" sz="1200" b="0" u="none" dirty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9938"/>
            <a:ext cx="5113338" cy="3835400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8288" y="4859665"/>
            <a:ext cx="5682727" cy="4605576"/>
          </a:xfrm>
          <a:noFill/>
          <a:ln/>
        </p:spPr>
        <p:txBody>
          <a:bodyPr lIns="96560" tIns="48281" rIns="96560" bIns="48281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Obrázek 23" descr="JT-prezentace-18-03-10-01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61" y="0"/>
            <a:ext cx="9143078" cy="6858000"/>
          </a:xfrm>
          <a:prstGeom prst="rect">
            <a:avLst/>
          </a:prstGeom>
        </p:spPr>
      </p:pic>
      <p:sp>
        <p:nvSpPr>
          <p:cNvPr id="6" name="Text Box 8"/>
          <p:cNvSpPr txBox="1">
            <a:spLocks noChangeArrowheads="1"/>
          </p:cNvSpPr>
          <p:nvPr userDrawn="1"/>
        </p:nvSpPr>
        <p:spPr bwMode="auto">
          <a:xfrm>
            <a:off x="684213" y="2565400"/>
            <a:ext cx="4967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cs-CZ" sz="2400" b="0" u="none">
              <a:latin typeface="Times New Roman" pitchFamily="18" charset="0"/>
            </a:endParaRP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142976" y="3143248"/>
            <a:ext cx="4895850" cy="1071570"/>
          </a:xfrm>
          <a:ln/>
        </p:spPr>
        <p:txBody>
          <a:bodyPr anchor="ctr"/>
          <a:lstStyle>
            <a:lvl1pPr marL="0" indent="0">
              <a:buClrTx/>
              <a:buFontTx/>
              <a:buNone/>
              <a:defRPr sz="2800">
                <a:solidFill>
                  <a:schemeClr val="bg1"/>
                </a:solidFill>
                <a:latin typeface="EurostileT" pitchFamily="2" charset="-18"/>
              </a:defRPr>
            </a:lvl1pPr>
          </a:lstStyle>
          <a:p>
            <a:r>
              <a:rPr lang="cs-CZ" dirty="0"/>
              <a:t>KLEPNUTÍM LZE UPRAVIT STYL PŘEDLOHY PODNADPISŮ.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072198" y="3786190"/>
            <a:ext cx="2928926" cy="571504"/>
          </a:xfrm>
        </p:spPr>
        <p:txBody>
          <a:bodyPr anchor="ctr"/>
          <a:lstStyle>
            <a:lvl1pPr algn="r">
              <a:defRPr sz="1400" b="0">
                <a:solidFill>
                  <a:schemeClr val="bg1"/>
                </a:solidFill>
                <a:latin typeface="EurostileT" pitchFamily="2" charset="-18"/>
              </a:defRPr>
            </a:lvl1pPr>
          </a:lstStyle>
          <a:p>
            <a:r>
              <a:rPr lang="cs-CZ" dirty="0"/>
              <a:t>KLEPNUTÍM LZE UPRAVIT STYL PŘEDLOHY NADPISŮ.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FBC5F-17E5-44AC-B752-4C86B2C4FAA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23063" y="333375"/>
            <a:ext cx="1963737" cy="575945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27088" y="333375"/>
            <a:ext cx="5743575" cy="575945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FE8C2D-4681-4ED8-A95A-888AC67C112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Nadpis a 4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sz="quarter"/>
          </p:nvPr>
        </p:nvSpPr>
        <p:spPr>
          <a:xfrm>
            <a:off x="539750" y="188913"/>
            <a:ext cx="7848600" cy="4318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539750" y="1196975"/>
            <a:ext cx="3852863" cy="2371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4545013" y="1196975"/>
            <a:ext cx="3854450" cy="2371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539750" y="3721100"/>
            <a:ext cx="3852863" cy="2371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545013" y="3721100"/>
            <a:ext cx="3854450" cy="2371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3C63AE-F858-46DE-A051-0D7B1BD6B7B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392C99-755B-44CD-BE4B-CA0419EFA98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41602-F744-4903-B98A-0DB07456299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27088" y="1341438"/>
            <a:ext cx="3852862" cy="4751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832350" y="1341438"/>
            <a:ext cx="3854450" cy="4751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A6778D-F2DC-4647-84BF-CD765150F08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BC7F5-F3D9-4C3C-BD7F-2CA0EA68EF8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FCF9F-A9C1-49DB-AC72-7E3D74ABF13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43966" y="6578624"/>
            <a:ext cx="358775" cy="2794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55F64-2D53-4ED0-B5C6-A84D709E3A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1868" y="100488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buClr>
                <a:srgbClr val="E3004A"/>
              </a:buClr>
              <a:defRPr sz="2800"/>
            </a:lvl2pPr>
            <a:lvl3pPr>
              <a:buClr>
                <a:srgbClr val="E3004A"/>
              </a:buClr>
              <a:defRPr sz="2400"/>
            </a:lvl3pPr>
            <a:lvl4pPr>
              <a:buClr>
                <a:srgbClr val="E3004A"/>
              </a:buClr>
              <a:defRPr sz="2000"/>
            </a:lvl4pPr>
            <a:lvl5pPr>
              <a:buClr>
                <a:srgbClr val="E3004A"/>
              </a:buCl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974FD1-C87D-4962-ACFD-DFCFFA220A2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F11B7-8C0A-48F7-A7E2-12290D39867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rázek 14" descr="JT-prezentace-18-03-10-013.jpg"/>
          <p:cNvPicPr>
            <a:picLocks noChangeAspect="1"/>
          </p:cNvPicPr>
          <p:nvPr/>
        </p:nvPicPr>
        <p:blipFill>
          <a:blip r:embed="rId14" cstate="print"/>
          <a:srcRect l="9371" b="89616"/>
          <a:stretch>
            <a:fillRect/>
          </a:stretch>
        </p:blipFill>
        <p:spPr>
          <a:xfrm>
            <a:off x="0" y="-1"/>
            <a:ext cx="9143539" cy="785795"/>
          </a:xfrm>
          <a:prstGeom prst="rect">
            <a:avLst/>
          </a:prstGeom>
        </p:spPr>
      </p:pic>
      <p:sp>
        <p:nvSpPr>
          <p:cNvPr id="614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282556"/>
            <a:ext cx="78486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dirty="0" smtClean="0"/>
              <a:t>KLEPNUTÍM LZE UPRAVIT STYL PŘEDLOHY NADPISŮ.</a:t>
            </a:r>
          </a:p>
        </p:txBody>
      </p:sp>
      <p:sp>
        <p:nvSpPr>
          <p:cNvPr id="6147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42910" y="1000108"/>
            <a:ext cx="8143932" cy="52149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43966" y="6572272"/>
            <a:ext cx="3587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 u="none">
                <a:solidFill>
                  <a:srgbClr val="072B61"/>
                </a:solidFill>
                <a:latin typeface="+mn-lt"/>
              </a:defRPr>
            </a:lvl1pPr>
          </a:lstStyle>
          <a:p>
            <a:pPr>
              <a:defRPr/>
            </a:pPr>
            <a:fld id="{13AEA020-C124-4A34-8267-ABE4E8795DAD}" type="slidenum">
              <a:rPr lang="cs-CZ" smtClean="0"/>
              <a:pPr>
                <a:defRPr/>
              </a:pPr>
              <a:t>‹#›</a:t>
            </a:fld>
            <a:endParaRPr lang="cs-CZ" dirty="0"/>
          </a:p>
        </p:txBody>
      </p:sp>
      <p:pic>
        <p:nvPicPr>
          <p:cNvPr id="11" name="Obrázek 10" descr="Log_na podkaldech.jp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999999"/>
              </a:clrFrom>
              <a:clrTo>
                <a:srgbClr val="999999">
                  <a:alpha val="0"/>
                </a:srgbClr>
              </a:clrTo>
            </a:clrChange>
          </a:blip>
          <a:srcRect l="15498" t="8669" r="15844" b="61991"/>
          <a:stretch>
            <a:fillRect/>
          </a:stretch>
        </p:blipFill>
        <p:spPr>
          <a:xfrm>
            <a:off x="7915984" y="22793"/>
            <a:ext cx="942296" cy="834439"/>
          </a:xfrm>
          <a:prstGeom prst="rect">
            <a:avLst/>
          </a:prstGeom>
        </p:spPr>
      </p:pic>
      <p:cxnSp>
        <p:nvCxnSpPr>
          <p:cNvPr id="17" name="Přímá spojovací čára 16"/>
          <p:cNvCxnSpPr/>
          <p:nvPr/>
        </p:nvCxnSpPr>
        <p:spPr bwMode="auto">
          <a:xfrm rot="5400000">
            <a:off x="-107177" y="392897"/>
            <a:ext cx="785794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Přímá spojovací čára 17"/>
          <p:cNvCxnSpPr/>
          <p:nvPr/>
        </p:nvCxnSpPr>
        <p:spPr bwMode="auto">
          <a:xfrm rot="5400000">
            <a:off x="-2607519" y="3679033"/>
            <a:ext cx="5786478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9AB8D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  <p:sldLayoutId id="2147483865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EurostileT" pitchFamily="2" charset="-18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072B61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072B61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072B61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072B61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80039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80039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80039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80039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A9E3"/>
        </a:buClr>
        <a:buFont typeface="Arial" charset="0"/>
        <a:defRPr sz="1400">
          <a:solidFill>
            <a:srgbClr val="072B61"/>
          </a:solidFill>
          <a:latin typeface="EurostileT" pitchFamily="2" charset="-18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E3004A"/>
        </a:buClr>
        <a:buFont typeface="Arial" charset="0"/>
        <a:buChar char="─"/>
        <a:defRPr sz="1200">
          <a:solidFill>
            <a:schemeClr val="tx1"/>
          </a:solidFill>
          <a:latin typeface="EurostileT" pitchFamily="2" charset="-1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3004A"/>
        </a:buClr>
        <a:buFont typeface="Arial" charset="0"/>
        <a:buChar char="─"/>
        <a:defRPr sz="1000">
          <a:solidFill>
            <a:schemeClr val="tx1"/>
          </a:solidFill>
          <a:latin typeface="EurostileT" pitchFamily="2" charset="-1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E3004A"/>
        </a:buClr>
        <a:buFont typeface="Arial" charset="0"/>
        <a:buChar char="─"/>
        <a:defRPr sz="1000">
          <a:solidFill>
            <a:schemeClr val="tx1"/>
          </a:solidFill>
          <a:latin typeface="EurostileT" pitchFamily="2" charset="-1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3004A"/>
        </a:buClr>
        <a:buFont typeface="Arial" charset="0"/>
        <a:buChar char="─"/>
        <a:defRPr sz="1000">
          <a:solidFill>
            <a:schemeClr val="tx1"/>
          </a:solidFill>
          <a:latin typeface="EurostileT" pitchFamily="2" charset="-1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80039"/>
        </a:buClr>
        <a:buFont typeface="Arial" charset="0"/>
        <a:buChar char="─"/>
        <a:defRPr sz="1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80039"/>
        </a:buClr>
        <a:buFont typeface="Arial" charset="0"/>
        <a:buChar char="─"/>
        <a:defRPr sz="1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80039"/>
        </a:buClr>
        <a:buFont typeface="Arial" charset="0"/>
        <a:buChar char="─"/>
        <a:defRPr sz="1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80039"/>
        </a:buClr>
        <a:buFont typeface="Arial" charset="0"/>
        <a:buChar char="─"/>
        <a:defRPr sz="1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xb-plus.com/catalog/imgbig/1224747744_0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1142976" y="2928934"/>
            <a:ext cx="7572428" cy="1071570"/>
          </a:xfrm>
        </p:spPr>
        <p:txBody>
          <a:bodyPr/>
          <a:lstStyle/>
          <a:p>
            <a:pPr algn="r"/>
            <a:r>
              <a:rPr lang="ru-RU" sz="3600" dirty="0" smtClean="0"/>
              <a:t>                       Взгляд Инвестора на информационную прозрачность Эмитента</a:t>
            </a:r>
            <a:endParaRPr lang="ru-RU" sz="3500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cs-CZ" dirty="0" smtClean="0">
                <a:solidFill>
                  <a:schemeClr val="bg1"/>
                </a:solidFill>
              </a:rPr>
              <a:t/>
            </a:r>
            <a:br>
              <a:rPr lang="cs-CZ" dirty="0" smtClean="0">
                <a:solidFill>
                  <a:schemeClr val="bg1"/>
                </a:solidFill>
              </a:rPr>
            </a:br>
            <a:r>
              <a:rPr lang="cs-CZ" sz="1800" dirty="0" smtClean="0">
                <a:solidFill>
                  <a:schemeClr val="bg1"/>
                </a:solidFill>
              </a:rPr>
              <a:t/>
            </a:r>
            <a:br>
              <a:rPr lang="cs-CZ" sz="1800" dirty="0" smtClean="0">
                <a:solidFill>
                  <a:schemeClr val="bg1"/>
                </a:solidFill>
              </a:rPr>
            </a:br>
            <a:r>
              <a:rPr lang="cs-CZ" b="1" dirty="0" smtClean="0"/>
              <a:t/>
            </a:r>
            <a:br>
              <a:rPr lang="cs-CZ" b="1" dirty="0" smtClean="0"/>
            </a:br>
            <a:endParaRPr lang="en-GB" b="1" dirty="0" smtClean="0"/>
          </a:p>
        </p:txBody>
      </p:sp>
      <p:sp>
        <p:nvSpPr>
          <p:cNvPr id="4" name="TextovéPole 3"/>
          <p:cNvSpPr txBox="1"/>
          <p:nvPr/>
        </p:nvSpPr>
        <p:spPr>
          <a:xfrm>
            <a:off x="1000100" y="3929066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u="none" dirty="0" smtClean="0">
                <a:solidFill>
                  <a:schemeClr val="bg1"/>
                </a:solidFill>
                <a:latin typeface="EurostileT" pitchFamily="2" charset="-18"/>
              </a:rPr>
              <a:t>Сентябрь </a:t>
            </a:r>
            <a:r>
              <a:rPr lang="en-US" sz="1500" u="none" dirty="0" smtClean="0">
                <a:solidFill>
                  <a:schemeClr val="bg1"/>
                </a:solidFill>
                <a:latin typeface="EurostileT" pitchFamily="2" charset="-18"/>
              </a:rPr>
              <a:t>2010</a:t>
            </a:r>
            <a:endParaRPr lang="cs-CZ" sz="1500" u="none" dirty="0">
              <a:solidFill>
                <a:schemeClr val="bg1"/>
              </a:solidFill>
              <a:latin typeface="EurostileT" pitchFamily="2" charset="-1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5589240"/>
            <a:ext cx="30678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lvl="1" indent="-266700">
              <a:spcBef>
                <a:spcPts val="1200"/>
              </a:spcBef>
              <a:buClr>
                <a:srgbClr val="E3004A"/>
              </a:buClr>
              <a:buSzPct val="150000"/>
            </a:pPr>
            <a:r>
              <a:rPr lang="ru-RU" sz="1600" u="none" dirty="0" smtClean="0">
                <a:solidFill>
                  <a:srgbClr val="072B61"/>
                </a:solidFill>
                <a:latin typeface="EurostileT" pitchFamily="2" charset="-18"/>
              </a:rPr>
              <a:t>Надежда Пискунова</a:t>
            </a:r>
          </a:p>
          <a:p>
            <a:pPr marL="266700" lvl="1" indent="-266700">
              <a:spcBef>
                <a:spcPts val="1200"/>
              </a:spcBef>
              <a:buClr>
                <a:srgbClr val="E3004A"/>
              </a:buClr>
              <a:buSzPct val="150000"/>
            </a:pPr>
            <a:endParaRPr lang="ru-RU" sz="1400" u="none" dirty="0" smtClean="0">
              <a:solidFill>
                <a:srgbClr val="072B61"/>
              </a:solidFill>
              <a:latin typeface="EurostileT" pitchFamily="2" charset="-18"/>
            </a:endParaRPr>
          </a:p>
        </p:txBody>
      </p:sp>
      <p:pic>
        <p:nvPicPr>
          <p:cNvPr id="6" name="Obrázek 6" descr="logo_JTBank_CMYK_ne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A4A4A4"/>
              </a:clrFrom>
              <a:clrTo>
                <a:srgbClr val="A4A4A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3214686"/>
            <a:ext cx="2468880" cy="57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000108"/>
            <a:ext cx="5873306" cy="5214974"/>
          </a:xfrm>
        </p:spPr>
        <p:txBody>
          <a:bodyPr/>
          <a:lstStyle/>
          <a:p>
            <a:pPr marL="0" indent="0"/>
            <a:r>
              <a:rPr lang="ru-RU" sz="1800" b="1" dirty="0" smtClean="0">
                <a:solidFill>
                  <a:srgbClr val="FF0000"/>
                </a:solidFill>
              </a:rPr>
              <a:t>Кто вы,  акционеры? И где вас искать?</a:t>
            </a:r>
          </a:p>
          <a:p>
            <a:pPr marL="0" indent="0"/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dirty="0" smtClean="0"/>
              <a:t>С одной стороны, мы наблюдаем улучшение  данного фактора раскрытия информации (Эмитенты стали раскрывать структуру владения), с другой стороны  все еще остается проблема  раскрытия реального  контроля над  голосами  с учетом фактора </a:t>
            </a:r>
            <a:r>
              <a:rPr lang="ru-RU" sz="1800" dirty="0" err="1" smtClean="0"/>
              <a:t>аффилированности</a:t>
            </a:r>
            <a:r>
              <a:rPr lang="ru-RU" sz="1800" dirty="0" smtClean="0"/>
              <a:t>, что зачастую доказать  достаточно сложно, а соответственно остаются белые пятна в понимании реальной  структуры собственности. 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А так хочется знать, кто же стоит за компанией, желающей привлечь наши деньги. </a:t>
            </a:r>
            <a:r>
              <a:rPr lang="ru-RU" sz="1800" b="1" i="1" dirty="0" smtClean="0"/>
              <a:t>В идеале, неплохо бы встретиться и посмотреть в глаза. </a:t>
            </a:r>
            <a:r>
              <a:rPr lang="ru-RU" sz="1800" dirty="0" smtClean="0"/>
              <a:t>Но, на данном этапе, пусть это будет просто подробное описание реальных владельцев.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392C99-755B-44CD-BE4B-CA0419EFA98D}" type="slidenum">
              <a:rPr lang="cs-CZ" smtClean="0"/>
              <a:pPr>
                <a:defRPr/>
              </a:pPr>
              <a:t>10</a:t>
            </a:fld>
            <a:endParaRPr lang="cs-CZ"/>
          </a:p>
        </p:txBody>
      </p:sp>
      <p:pic>
        <p:nvPicPr>
          <p:cNvPr id="4098" name="Picture 2" descr="Картинка 3 из 36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1052736"/>
            <a:ext cx="2202724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1000108"/>
            <a:ext cx="8429684" cy="5214974"/>
          </a:xfrm>
        </p:spPr>
        <p:txBody>
          <a:bodyPr/>
          <a:lstStyle/>
          <a:p>
            <a:pPr marL="0" indent="0"/>
            <a:r>
              <a:rPr lang="ru-RU" sz="1800" b="1" dirty="0" smtClean="0">
                <a:solidFill>
                  <a:srgbClr val="FF0000"/>
                </a:solidFill>
              </a:rPr>
              <a:t>Чем вы вообще занимались всё это время?</a:t>
            </a:r>
          </a:p>
          <a:p>
            <a:pPr marL="0" indent="0"/>
            <a:endParaRPr lang="ru-RU" sz="1800" b="1" dirty="0" smtClean="0"/>
          </a:p>
          <a:p>
            <a:pPr marL="0" indent="0"/>
            <a:r>
              <a:rPr lang="ru-RU" sz="1800" dirty="0" smtClean="0"/>
              <a:t>Финансовая отчетность эмитента является одним из основных элементов, который  подвергается анализу при оценке кредитоспособности компании, привлекательности ее ценных бумаг в качестве объекта инвестиций. 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В этой связи Инвесторы должны уделять особое внимание </a:t>
            </a:r>
            <a:r>
              <a:rPr lang="ru-RU" sz="1800" b="1" i="1" dirty="0" smtClean="0"/>
              <a:t>доступности, понятности и достоверности</a:t>
            </a:r>
            <a:r>
              <a:rPr lang="ru-RU" sz="1800" dirty="0" smtClean="0"/>
              <a:t> финансовой информации, раскрываемой Эмитентом. 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Отчетность, составленная по российским правилам бухгалтерского учета, не содержит всей необходимой пользователям информации, ее данные несопоставимы по многим параметрам с отчетностью компаний из других стран, что создает значительные препятствия для полноценного анализа компаний и принятия инвесторами обоснованных экономических решений.</a:t>
            </a: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8549D9-2AE3-4544-88D2-6194FE22C023}" type="slidenum">
              <a:rPr lang="cs-CZ"/>
              <a:pPr>
                <a:defRPr/>
              </a:pPr>
              <a:t>11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ru-RU" sz="1800" dirty="0" smtClean="0"/>
              <a:t>27 июля 2010 года был принят Федеральный Закон № 208 «О консолидированной финансовой отчетности»,  что является важным шагом в части закрепления на уровне законодательства стандартов составления консолидированной отчетности  и ее раскрытия. Здесь же  установлены требования по обязательному аудиту сводной отчетности, что значительно повышает надежность и ценность представленной финансовой информации для принятия инвестиционного решения. 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Несмотря на то, что многие крупные российские компании составляют отчетность по МСФО или USGAAP, более половины всех компаний, раскрывающих отчетность по МСФО, не укладываются в 6-месячный срок с момента окончания финансового года, что снижает полезность такой информации с точки зрения принятия инвестиционных решений  (сейчас законодательно определили 120 дней после окончания года+30 дней на публикацию). </a:t>
            </a:r>
          </a:p>
          <a:p>
            <a:pPr marL="0" indent="0"/>
            <a:endParaRPr lang="ru-RU" sz="1800" b="1" i="1" dirty="0" smtClean="0"/>
          </a:p>
          <a:p>
            <a:pPr marL="0" indent="0"/>
            <a:r>
              <a:rPr lang="ru-RU" sz="1800" b="1" i="1" dirty="0" smtClean="0"/>
              <a:t>Ну что ж, посмотрим, как этот закон будет работать на наше всеобщее благо!</a:t>
            </a:r>
          </a:p>
          <a:p>
            <a:pPr marL="0" indent="0"/>
            <a:endParaRPr lang="ru-RU" dirty="0" smtClean="0"/>
          </a:p>
          <a:p>
            <a:pPr marL="0" indent="0"/>
            <a:endParaRPr lang="en-US" sz="11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392C99-755B-44CD-BE4B-CA0419EFA98D}" type="slidenum">
              <a:rPr lang="cs-CZ" smtClean="0"/>
              <a:pPr>
                <a:defRPr/>
              </a:pPr>
              <a:t>12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ru-RU" sz="1800" b="1" dirty="0" smtClean="0">
                <a:solidFill>
                  <a:srgbClr val="FF0000"/>
                </a:solidFill>
              </a:rPr>
              <a:t>Скажи мне, кто твой директор и я скажу – кто ты!</a:t>
            </a:r>
            <a:r>
              <a:rPr lang="ru-RU" sz="1800" dirty="0" smtClean="0">
                <a:solidFill>
                  <a:srgbClr val="FF0000"/>
                </a:solidFill>
              </a:rPr>
              <a:t/>
            </a:r>
            <a:br>
              <a:rPr lang="ru-RU" sz="1800" dirty="0" smtClean="0">
                <a:solidFill>
                  <a:srgbClr val="FF0000"/>
                </a:solidFill>
              </a:rPr>
            </a:br>
            <a:endParaRPr lang="ru-RU" sz="1800" dirty="0" smtClean="0">
              <a:solidFill>
                <a:srgbClr val="FF0000"/>
              </a:solidFill>
            </a:endParaRPr>
          </a:p>
          <a:p>
            <a:pPr marL="0" indent="0"/>
            <a:r>
              <a:rPr lang="ru-RU" sz="1800" dirty="0" smtClean="0"/>
              <a:t>Несвоевременно, а зачастую совсем не раскрываются внутренние документы компаний, информация о  вознаграждениях собственников и исполнительных органов, отсутствует  статистика о работе Совета директоров.</a:t>
            </a:r>
          </a:p>
          <a:p>
            <a:pPr marL="0" indent="0"/>
            <a:r>
              <a:rPr lang="ru-RU" sz="1800" dirty="0" smtClean="0"/>
              <a:t>    </a:t>
            </a:r>
          </a:p>
          <a:p>
            <a:pPr marL="0" indent="0"/>
            <a:r>
              <a:rPr lang="ru-RU" sz="1800" dirty="0" smtClean="0"/>
              <a:t>Вроде бы незначительный такой факт. </a:t>
            </a:r>
          </a:p>
          <a:p>
            <a:pPr marL="0" indent="0"/>
            <a:r>
              <a:rPr lang="ru-RU" sz="1800" dirty="0" smtClean="0"/>
              <a:t>     </a:t>
            </a:r>
          </a:p>
          <a:p>
            <a:pPr marL="0" indent="0"/>
            <a:r>
              <a:rPr lang="ru-RU" sz="1800" dirty="0" smtClean="0"/>
              <a:t>Но разве сможет полезно распорядиться деньгами инвесторов компания с «неодаренным» руководством. </a:t>
            </a:r>
          </a:p>
          <a:p>
            <a:pPr marL="0" indent="0"/>
            <a:endParaRPr lang="ru-RU" sz="1800" b="1" i="1" dirty="0" smtClean="0"/>
          </a:p>
          <a:p>
            <a:pPr marL="0" indent="0"/>
            <a:r>
              <a:rPr lang="ru-RU" sz="1800" b="1" i="1" dirty="0" smtClean="0"/>
              <a:t>Наверное сможет, но недолго.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392C99-755B-44CD-BE4B-CA0419EFA98D}" type="slidenum">
              <a:rPr lang="cs-CZ" smtClean="0"/>
              <a:pPr>
                <a:defRPr/>
              </a:pPr>
              <a:t>13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ru-RU" sz="1800" b="1" dirty="0" smtClean="0">
                <a:solidFill>
                  <a:srgbClr val="FF0000"/>
                </a:solidFill>
              </a:rPr>
              <a:t>Гадание на сайте…...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Важным источником раскрытия информации является – </a:t>
            </a:r>
            <a:r>
              <a:rPr lang="en-US" sz="1800" dirty="0" smtClean="0"/>
              <a:t>web</a:t>
            </a:r>
            <a:r>
              <a:rPr lang="ru-RU" sz="1800" dirty="0" smtClean="0"/>
              <a:t>-сайт эмитента: </a:t>
            </a:r>
          </a:p>
          <a:p>
            <a:pPr marL="723900" indent="-368300">
              <a:buClr>
                <a:srgbClr val="FF0000"/>
              </a:buClr>
              <a:buSzPct val="150000"/>
              <a:buFont typeface="Wingdings" pitchFamily="2" charset="2"/>
              <a:buChar char="§"/>
              <a:tabLst>
                <a:tab pos="533400" algn="l"/>
              </a:tabLst>
            </a:pPr>
            <a:r>
              <a:rPr lang="ru-RU" sz="1800" dirty="0" smtClean="0"/>
              <a:t>оценивается удобство навигации и четкость ее правил, </a:t>
            </a:r>
          </a:p>
          <a:p>
            <a:pPr marL="723900" indent="-368300">
              <a:buClr>
                <a:srgbClr val="FF0000"/>
              </a:buClr>
              <a:buSzPct val="150000"/>
              <a:buFont typeface="Wingdings" pitchFamily="2" charset="2"/>
              <a:buChar char="§"/>
              <a:tabLst>
                <a:tab pos="533400" algn="l"/>
              </a:tabLst>
            </a:pPr>
            <a:r>
              <a:rPr lang="ru-RU" sz="1800" dirty="0" smtClean="0"/>
              <a:t>эффективность отражения главной идеи, </a:t>
            </a:r>
          </a:p>
          <a:p>
            <a:pPr marL="723900" indent="-368300">
              <a:buClr>
                <a:srgbClr val="FF0000"/>
              </a:buClr>
              <a:buSzPct val="150000"/>
              <a:buFont typeface="Wingdings" pitchFamily="2" charset="2"/>
              <a:buChar char="§"/>
              <a:tabLst>
                <a:tab pos="533400" algn="l"/>
              </a:tabLst>
            </a:pPr>
            <a:r>
              <a:rPr lang="ru-RU" sz="1800" dirty="0" smtClean="0"/>
              <a:t>легкость установления контакта, ответы на вопросы,</a:t>
            </a:r>
          </a:p>
          <a:p>
            <a:pPr marL="723900" indent="-368300">
              <a:buClr>
                <a:srgbClr val="FF0000"/>
              </a:buClr>
              <a:buSzPct val="150000"/>
              <a:buFont typeface="Wingdings" pitchFamily="2" charset="2"/>
              <a:buChar char="§"/>
              <a:tabLst>
                <a:tab pos="533400" algn="l"/>
              </a:tabLst>
            </a:pPr>
            <a:r>
              <a:rPr lang="ru-RU" sz="1800" dirty="0" smtClean="0"/>
              <a:t>насколько хорошо сайт обслуживает интересы различных сегментов целевой аудитории (общества в целом, инвесторов, прессы, потребителей и людей, ищущих работу). </a:t>
            </a:r>
          </a:p>
          <a:p>
            <a:pPr marL="355600" indent="0"/>
            <a:endParaRPr lang="ru-RU" sz="1800" dirty="0" smtClean="0"/>
          </a:p>
          <a:p>
            <a:pPr marL="0" indent="0"/>
            <a:r>
              <a:rPr lang="ru-RU" sz="1800" dirty="0" smtClean="0"/>
              <a:t>Важным является также эффективное использование технологий – видео, </a:t>
            </a:r>
            <a:r>
              <a:rPr lang="ru-RU" sz="1800" dirty="0" err="1" smtClean="0"/>
              <a:t>подкастов</a:t>
            </a:r>
            <a:r>
              <a:rPr lang="ru-RU" sz="1800" dirty="0" smtClean="0"/>
              <a:t>, форумов.</a:t>
            </a:r>
          </a:p>
          <a:p>
            <a:pPr marL="0" indent="0"/>
            <a:r>
              <a:rPr lang="ru-RU" sz="1800" dirty="0" smtClean="0"/>
              <a:t>Перефразируя классика: </a:t>
            </a:r>
            <a:r>
              <a:rPr lang="ru-RU" sz="1800" b="1" i="1" dirty="0" smtClean="0"/>
              <a:t>у эмитента всё должно быть прекрасно…</a:t>
            </a:r>
          </a:p>
          <a:p>
            <a:pPr marL="0" indent="0"/>
            <a:r>
              <a:rPr lang="ru-RU" sz="1800" b="1" i="1" dirty="0" smtClean="0"/>
              <a:t>и сайт тоже.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392C99-755B-44CD-BE4B-CA0419EFA98D}" type="slidenum">
              <a:rPr lang="cs-CZ" smtClean="0"/>
              <a:pPr>
                <a:defRPr/>
              </a:pPr>
              <a:t>14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1000108"/>
            <a:ext cx="8429684" cy="5214974"/>
          </a:xfrm>
        </p:spPr>
        <p:txBody>
          <a:bodyPr/>
          <a:lstStyle/>
          <a:p>
            <a:pPr marL="0" indent="0"/>
            <a:r>
              <a:rPr lang="ru-RU" dirty="0" smtClean="0"/>
              <a:t>    </a:t>
            </a:r>
          </a:p>
          <a:p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2000" kern="1200" dirty="0" smtClean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8549D9-2AE3-4544-88D2-6194FE22C023}" type="slidenum">
              <a:rPr lang="cs-CZ"/>
              <a:pPr>
                <a:defRPr/>
              </a:pPr>
              <a:t>15</a:t>
            </a:fld>
            <a:endParaRPr lang="cs-CZ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67544" y="1334381"/>
            <a:ext cx="7848872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u="none" dirty="0" smtClean="0">
                <a:solidFill>
                  <a:srgbClr val="FF0000"/>
                </a:solidFill>
                <a:latin typeface="EurostileT" pitchFamily="2" charset="-18"/>
              </a:rPr>
              <a:t>А есть ли у вас «дочка»?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u="none" dirty="0" smtClean="0">
              <a:solidFill>
                <a:srgbClr val="072B61"/>
              </a:solidFill>
              <a:latin typeface="EurostileT" pitchFamily="2" charset="-18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0" u="none" dirty="0" smtClean="0">
                <a:solidFill>
                  <a:srgbClr val="072B61"/>
                </a:solidFill>
                <a:latin typeface="EurostileT" pitchFamily="2" charset="-18"/>
              </a:rPr>
              <a:t>Еще одной проблемой раскрытия информации является тот факт, что многие эмитенты облигаций, по сути, являются «техническими компаниями", или «</a:t>
            </a:r>
            <a:r>
              <a:rPr lang="en-US" u="none" dirty="0" smtClean="0">
                <a:solidFill>
                  <a:srgbClr val="072B61"/>
                </a:solidFill>
                <a:latin typeface="EurostileT" pitchFamily="2" charset="-18"/>
              </a:rPr>
              <a:t>S</a:t>
            </a:r>
            <a:r>
              <a:rPr lang="ru-RU" b="0" u="none" dirty="0" err="1" smtClean="0">
                <a:solidFill>
                  <a:srgbClr val="072B61"/>
                </a:solidFill>
                <a:latin typeface="EurostileT" pitchFamily="2" charset="-18"/>
              </a:rPr>
              <a:t>pecial</a:t>
            </a:r>
            <a:r>
              <a:rPr lang="ru-RU" b="0" u="none" dirty="0" smtClean="0">
                <a:solidFill>
                  <a:srgbClr val="072B61"/>
                </a:solidFill>
                <a:latin typeface="EurostileT" pitchFamily="2" charset="-18"/>
              </a:rPr>
              <a:t> </a:t>
            </a:r>
            <a:r>
              <a:rPr lang="en-US" u="none" dirty="0" smtClean="0">
                <a:solidFill>
                  <a:srgbClr val="072B61"/>
                </a:solidFill>
                <a:latin typeface="EurostileT" pitchFamily="2" charset="-18"/>
              </a:rPr>
              <a:t>P</a:t>
            </a:r>
            <a:r>
              <a:rPr lang="ru-RU" b="0" u="none" dirty="0" err="1" smtClean="0">
                <a:solidFill>
                  <a:srgbClr val="072B61"/>
                </a:solidFill>
                <a:latin typeface="EurostileT" pitchFamily="2" charset="-18"/>
              </a:rPr>
              <a:t>urpose</a:t>
            </a:r>
            <a:r>
              <a:rPr lang="ru-RU" b="0" u="none" dirty="0" smtClean="0">
                <a:solidFill>
                  <a:srgbClr val="072B61"/>
                </a:solidFill>
                <a:latin typeface="EurostileT" pitchFamily="2" charset="-18"/>
              </a:rPr>
              <a:t> </a:t>
            </a:r>
            <a:r>
              <a:rPr lang="en-US" u="none" dirty="0" smtClean="0">
                <a:solidFill>
                  <a:srgbClr val="072B61"/>
                </a:solidFill>
                <a:latin typeface="EurostileT" pitchFamily="2" charset="-18"/>
              </a:rPr>
              <a:t>V</a:t>
            </a:r>
            <a:r>
              <a:rPr lang="ru-RU" b="0" u="none" dirty="0" err="1" smtClean="0">
                <a:solidFill>
                  <a:srgbClr val="072B61"/>
                </a:solidFill>
                <a:latin typeface="EurostileT" pitchFamily="2" charset="-18"/>
              </a:rPr>
              <a:t>ehicle</a:t>
            </a:r>
            <a:r>
              <a:rPr lang="ru-RU" b="0" u="none" dirty="0" smtClean="0">
                <a:solidFill>
                  <a:srgbClr val="072B61"/>
                </a:solidFill>
                <a:latin typeface="EurostileT" pitchFamily="2" charset="-18"/>
              </a:rPr>
              <a:t>» и, не имея на балансе никакого имущества и не ведя никакого бизнеса, выпускают облигации с поручительством тех компаний, которые реально ведут деятельность или являются собственниками имущества.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0" u="none" dirty="0" smtClean="0">
              <a:solidFill>
                <a:srgbClr val="072B61"/>
              </a:solidFill>
              <a:latin typeface="EurostileT" pitchFamily="2" charset="-18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0" u="none" dirty="0" smtClean="0">
                <a:solidFill>
                  <a:srgbClr val="072B61"/>
                </a:solidFill>
                <a:latin typeface="EurostileT" pitchFamily="2" charset="-18"/>
              </a:rPr>
              <a:t>Сама по себе схема не является проблемной и применяется довольно часто, но вот с точки зрения раскрытия информации получается  как-то тревожно: у </a:t>
            </a:r>
            <a:r>
              <a:rPr lang="ru-RU" b="0" u="none" dirty="0" err="1" smtClean="0">
                <a:solidFill>
                  <a:srgbClr val="072B61"/>
                </a:solidFill>
                <a:latin typeface="EurostileT" pitchFamily="2" charset="-18"/>
              </a:rPr>
              <a:t>обеспечителя</a:t>
            </a:r>
            <a:r>
              <a:rPr lang="ru-RU" b="0" u="none" dirty="0" smtClean="0">
                <a:solidFill>
                  <a:srgbClr val="072B61"/>
                </a:solidFill>
                <a:latin typeface="EurostileT" pitchFamily="2" charset="-18"/>
              </a:rPr>
              <a:t> облигаций не возникает обязанности раскрытия информации, а данные, публикуемые SPV-компаниями, носят сугубо «</a:t>
            </a:r>
            <a:r>
              <a:rPr lang="ru-RU" b="0" i="1" u="none" dirty="0" smtClean="0">
                <a:solidFill>
                  <a:srgbClr val="072B61"/>
                </a:solidFill>
                <a:latin typeface="EurostileT" pitchFamily="2" charset="-18"/>
              </a:rPr>
              <a:t>формальный</a:t>
            </a:r>
            <a:r>
              <a:rPr lang="ru-RU" b="0" u="none" dirty="0" smtClean="0">
                <a:solidFill>
                  <a:srgbClr val="072B61"/>
                </a:solidFill>
                <a:latin typeface="EurostileT" pitchFamily="2" charset="-18"/>
              </a:rPr>
              <a:t>» характер и не позволяют оценивать кредитные риски по такому облигационному займу.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1000108"/>
            <a:ext cx="8429684" cy="5214974"/>
          </a:xfrm>
        </p:spPr>
        <p:txBody>
          <a:bodyPr/>
          <a:lstStyle/>
          <a:p>
            <a:pPr marL="0" indent="0"/>
            <a:r>
              <a:rPr lang="ru-RU" sz="1800" dirty="0" smtClean="0"/>
              <a:t>Все перечисленные выше факторы лежат на поверхности и оказывают непосредственное влияние на принятие решения о покупке облигаций.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Как правило, облигации - это инструмент долгосрочного инвестирования, и в данном случае особое значение имеет надежность Эмитента, его желание и способность рассчитаться по своим обязательствам. Важно не только наличие финансовых документов, но и желание Эмитента сотрудничать с инвесторами, повысить привлекательность своей компании в долгосрочном периоде. 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b="1" i="1" dirty="0" smtClean="0"/>
              <a:t>Поэтому информационная прозрачность Эмитента играет существенную роль как </a:t>
            </a:r>
            <a:r>
              <a:rPr lang="ru-RU" sz="1800" b="1" i="1" u="sng" dirty="0" smtClean="0"/>
              <a:t>до размещения </a:t>
            </a:r>
            <a:r>
              <a:rPr lang="ru-RU" sz="1800" b="1" i="1" dirty="0" smtClean="0"/>
              <a:t>займа, так </a:t>
            </a:r>
            <a:r>
              <a:rPr lang="ru-RU" sz="1800" b="1" i="1" u="sng" dirty="0" smtClean="0"/>
              <a:t>и после </a:t>
            </a:r>
            <a:r>
              <a:rPr lang="ru-RU" sz="1800" b="1" i="1" dirty="0" smtClean="0"/>
              <a:t>него. </a:t>
            </a:r>
          </a:p>
          <a:p>
            <a:pPr marL="0" indent="0"/>
            <a:endParaRPr lang="ru-RU" sz="1600" dirty="0" smtClean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8549D9-2AE3-4544-88D2-6194FE22C023}" type="slidenum">
              <a:rPr lang="cs-CZ"/>
              <a:pPr>
                <a:defRPr/>
              </a:pPr>
              <a:t>16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1000108"/>
            <a:ext cx="8429684" cy="5214974"/>
          </a:xfrm>
        </p:spPr>
        <p:txBody>
          <a:bodyPr/>
          <a:lstStyle/>
          <a:p>
            <a:pPr marL="0" indent="0"/>
            <a:r>
              <a:rPr lang="ru-RU" sz="1800" dirty="0" smtClean="0"/>
              <a:t>А теперь давайте представим, что все мы с вами – члены жюри по составлению хит-парада и нам надо определить победителя. При этом есть три группы претендентов со следующими параметрами: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- к </a:t>
            </a:r>
            <a:r>
              <a:rPr lang="ru-RU" sz="1800" b="1" i="1" dirty="0" smtClean="0"/>
              <a:t>первой</a:t>
            </a:r>
            <a:r>
              <a:rPr lang="ru-RU" sz="1800" dirty="0" smtClean="0"/>
              <a:t> относятся наиболее крупные эмитенты, </a:t>
            </a:r>
          </a:p>
          <a:p>
            <a:pPr marL="0" indent="0"/>
            <a:r>
              <a:rPr lang="ru-RU" sz="1800" dirty="0" smtClean="0"/>
              <a:t>- ко </a:t>
            </a:r>
            <a:r>
              <a:rPr lang="ru-RU" sz="1800" b="1" i="1" dirty="0" smtClean="0"/>
              <a:t>второй</a:t>
            </a:r>
            <a:r>
              <a:rPr lang="ru-RU" sz="1800" dirty="0" smtClean="0"/>
              <a:t> - компании со средней капитализацией,  </a:t>
            </a:r>
          </a:p>
          <a:p>
            <a:pPr marL="0" indent="0"/>
            <a:r>
              <a:rPr lang="ru-RU" sz="1800" dirty="0" smtClean="0"/>
              <a:t>- </a:t>
            </a:r>
            <a:r>
              <a:rPr lang="ru-RU" sz="1800" b="1" i="1" dirty="0" smtClean="0"/>
              <a:t>третьи</a:t>
            </a:r>
            <a:r>
              <a:rPr lang="ru-RU" sz="1800" dirty="0" smtClean="0"/>
              <a:t> – компании с  небольшой капитализацией. </a:t>
            </a:r>
          </a:p>
          <a:p>
            <a:pPr marL="0" indent="0"/>
            <a:endParaRPr lang="ru-RU" sz="1800" dirty="0" smtClean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8549D9-2AE3-4544-88D2-6194FE22C023}" type="slidenum">
              <a:rPr lang="cs-CZ"/>
              <a:pPr>
                <a:defRPr/>
              </a:pPr>
              <a:t>17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1000108"/>
            <a:ext cx="8429684" cy="5214974"/>
          </a:xfrm>
        </p:spPr>
        <p:txBody>
          <a:bodyPr/>
          <a:lstStyle/>
          <a:p>
            <a:pPr marL="0" indent="0"/>
            <a:r>
              <a:rPr lang="ru-RU" sz="1800" b="1" dirty="0" smtClean="0"/>
              <a:t>Первая и вторая группа</a:t>
            </a:r>
            <a:r>
              <a:rPr lang="ru-RU" sz="1800" dirty="0" smtClean="0"/>
              <a:t>  -  это надежные эмитенты -  для которых характерен высокий уровень информационной прозрачности. При первичном размещении долговых бумаг таких компаний качество информации, включенной в проспект эмиссии, отвечает международным стандартам. 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Характерными признаками этих эмитентов является наличие отчетности по МСФО, своевременное ее предоставление, четкие и ясные цели облигационного займа, наличие аудиторского заключения о деятельности компании, свободный доступ к интересующей информации инвесторов, наличие рейтинга международных рейтинговых агентств.  Как правило, для долговых бумаг эмитентов этой категории характерны крупные объемы займов, значительные сроки обращения. </a:t>
            </a: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8549D9-2AE3-4544-88D2-6194FE22C023}" type="slidenum">
              <a:rPr lang="cs-CZ"/>
              <a:pPr>
                <a:defRPr/>
              </a:pPr>
              <a:t>18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1000108"/>
            <a:ext cx="8429684" cy="5214974"/>
          </a:xfrm>
        </p:spPr>
        <p:txBody>
          <a:bodyPr/>
          <a:lstStyle/>
          <a:p>
            <a:pPr marL="0" indent="0"/>
            <a:r>
              <a:rPr lang="ru-RU" sz="1800" dirty="0" smtClean="0"/>
              <a:t>На вторичном рынке большинство выпусков этих эмитентов являются высоко ликвидными, что повышает спрос инвесторов и способствует не только получению фиксированного дохода, но и росту цены облигации. 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Облигации включены  в котировальные листы 1-го, 2-го уровня, что повышает их привлекательность для институциональных инвесторов, инвестиционные декларации которых жестко регламентируются законом, а также для иностранных инвесторов, принимающих на себя риски развивающихся рынков. 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Данные бумаги представляют интерес для инвесторов, стремящихся сохранить средства при принятии на себя невысоких рисков. 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Забегая вперед скажу, что самые высокие показатели информационной прозрачности  присущи телекоммуникационной и нефтяной отраслям, а также банковскому сектору.    </a:t>
            </a:r>
          </a:p>
          <a:p>
            <a:endParaRPr lang="ru-RU" sz="2000" dirty="0" smtClean="0"/>
          </a:p>
          <a:p>
            <a:pPr marL="0" indent="0"/>
            <a:endParaRPr lang="ru-RU" sz="1600" dirty="0" smtClean="0"/>
          </a:p>
          <a:p>
            <a:endParaRPr lang="ru-RU" sz="1600" dirty="0" smtClean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8549D9-2AE3-4544-88D2-6194FE22C023}" type="slidenum">
              <a:rPr lang="cs-CZ"/>
              <a:pPr>
                <a:defRPr/>
              </a:pPr>
              <a:t>19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1000108"/>
            <a:ext cx="8429684" cy="5214974"/>
          </a:xfrm>
        </p:spPr>
        <p:txBody>
          <a:bodyPr/>
          <a:lstStyle/>
          <a:p>
            <a:pPr marL="0" indent="0"/>
            <a:r>
              <a:rPr lang="ru-RU" sz="1800" dirty="0" smtClean="0"/>
              <a:t>Если сравнить облигационный рынок России сейчас и даже не 10, а хотя бы 5 лет назад, мы увидим, насколько широкий шаг сделан в целях его развития. Не будем углубляться в сухие цифры статистики, с которыми знаком наверняка любой из собравшихся здесь. 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Достаточно просто посмотреть каждому в свою электронную почту и умилиться от количества предложений об участии в первичных размещениях и сделках на вторичном рынке. Сиди, торгуй и радуйся. Вроде бы. 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b="1" dirty="0" smtClean="0"/>
              <a:t>Но! 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Облигационный рынок был бы гораздо более велик и </a:t>
            </a:r>
            <a:r>
              <a:rPr lang="ru-RU" sz="1800" dirty="0" err="1" smtClean="0"/>
              <a:t>ликвиден</a:t>
            </a:r>
            <a:r>
              <a:rPr lang="ru-RU" sz="1800" dirty="0" smtClean="0"/>
              <a:t>, на наш взгляд, если бы критерии, которыми руководствуются инвесторы при выборе объекта своих инвестиций, были бы несколько другими. Хочу развить свою мысль.</a:t>
            </a:r>
          </a:p>
          <a:p>
            <a:pPr marL="0" indent="0"/>
            <a:endParaRPr lang="ru-RU" sz="1600" dirty="0" smtClean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8549D9-2AE3-4544-88D2-6194FE22C023}" type="slidenum">
              <a:rPr lang="cs-CZ"/>
              <a:pPr>
                <a:defRPr/>
              </a:pPr>
              <a:t>2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Индекс прозрачности 2009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043608" y="980728"/>
          <a:ext cx="7776864" cy="3983601"/>
        </p:xfrm>
        <a:graphic>
          <a:graphicData uri="http://schemas.openxmlformats.org/drawingml/2006/table">
            <a:tbl>
              <a:tblPr/>
              <a:tblGrid>
                <a:gridCol w="4241926"/>
                <a:gridCol w="2006167"/>
                <a:gridCol w="1528771"/>
              </a:tblGrid>
              <a:tr h="10081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сектор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Индекс , %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Изменение к предыдущему </a:t>
                      </a:r>
                      <a:r>
                        <a:rPr lang="ru-RU" sz="18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году,%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телекоммуникации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72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-2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20095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металлургия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67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-3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95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банки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66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14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20095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нефть и газ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64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969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пищевая промышленность, потребительские товары и розничная торговля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61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3798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девелоперская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 деятельность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54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-2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95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электроэнергетика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51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-4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20095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машиностроение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46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457200" algn="l"/>
                          <a:tab pos="44958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</a:t>
                      </a:r>
                      <a:endParaRPr lang="ru-RU" sz="1800" dirty="0">
                        <a:solidFill>
                          <a:srgbClr val="365F9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392C99-755B-44CD-BE4B-CA0419EFA98D}" type="slidenum">
              <a:rPr lang="cs-CZ" smtClean="0"/>
              <a:pPr>
                <a:defRPr/>
              </a:pPr>
              <a:t>20</a:t>
            </a:fld>
            <a:endParaRPr lang="cs-CZ"/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5733256"/>
            <a:ext cx="74888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0" i="1" u="none" dirty="0" smtClean="0"/>
              <a:t>Источник: Совместное исследование </a:t>
            </a:r>
            <a:r>
              <a:rPr lang="en-US" sz="1600" b="0" i="1" u="none" dirty="0" smtClean="0"/>
              <a:t>Standard and Poor’s </a:t>
            </a:r>
            <a:r>
              <a:rPr lang="ru-RU" sz="1600" b="0" i="1" u="none" dirty="0" smtClean="0"/>
              <a:t>и ЦЭФИР РЭШ</a:t>
            </a:r>
            <a:endParaRPr lang="en-US" sz="1600" b="0" i="1" u="none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1000108"/>
            <a:ext cx="8429684" cy="5214974"/>
          </a:xfrm>
        </p:spPr>
        <p:txBody>
          <a:bodyPr/>
          <a:lstStyle/>
          <a:p>
            <a:pPr marL="0" indent="0"/>
            <a:r>
              <a:rPr lang="ru-RU" sz="1800" b="1" dirty="0" smtClean="0"/>
              <a:t>К третьей группе</a:t>
            </a:r>
            <a:r>
              <a:rPr lang="ru-RU" sz="1800" dirty="0" smtClean="0"/>
              <a:t> можно отнести эмитентов, отличающиеся  небольшим объемом  эмиссии,   достаточно полно раскрывается финансовая и операционная информация, информация о составе акционеров и вознаграждении руководства редко представлена в полном объеме.</a:t>
            </a:r>
          </a:p>
          <a:p>
            <a:pPr marL="0" indent="0"/>
            <a:r>
              <a:rPr lang="ru-RU" sz="1800" dirty="0" smtClean="0"/>
              <a:t>     </a:t>
            </a:r>
          </a:p>
          <a:p>
            <a:pPr marL="0" indent="0"/>
            <a:r>
              <a:rPr lang="ru-RU" sz="1800" dirty="0" smtClean="0"/>
              <a:t>Компании этой группы не всегда предоставляют финансовую отчетность по МСФО и часто опаздывают со сроками, цели займа расплывчаты, рейтинг как правило отсутствует. Для облигаций этих эмитентов на вторичном рынке характерно наличие премии за риск. 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Несмотря на то что у таких эмитентов возможны крупные выпуски, обеспечивающие ликвидность бумаг, факт недостаточной прозрачности компании говорит не в пользу привлекательности для инвесторов. </a:t>
            </a:r>
          </a:p>
          <a:p>
            <a:pPr marL="0" indent="0"/>
            <a:r>
              <a:rPr lang="ru-RU" sz="1800" dirty="0" smtClean="0"/>
              <a:t> </a:t>
            </a:r>
          </a:p>
          <a:p>
            <a:pPr marL="0" indent="0"/>
            <a:endParaRPr lang="ru-RU" sz="1600" dirty="0" smtClean="0"/>
          </a:p>
          <a:p>
            <a:endParaRPr lang="ru-RU" sz="1600" dirty="0" smtClean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8549D9-2AE3-4544-88D2-6194FE22C023}" type="slidenum">
              <a:rPr lang="cs-CZ"/>
              <a:pPr>
                <a:defRPr/>
              </a:pPr>
              <a:t>21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1000108"/>
            <a:ext cx="8429684" cy="5214974"/>
          </a:xfrm>
        </p:spPr>
        <p:txBody>
          <a:bodyPr/>
          <a:lstStyle/>
          <a:p>
            <a:pPr marL="0" indent="0"/>
            <a:r>
              <a:rPr lang="ru-RU" sz="1800" dirty="0" smtClean="0"/>
              <a:t>Хочется </a:t>
            </a:r>
            <a:r>
              <a:rPr lang="ru-RU" sz="1800" smtClean="0"/>
              <a:t>всё же </a:t>
            </a:r>
            <a:r>
              <a:rPr lang="ru-RU" sz="1800" dirty="0" smtClean="0"/>
              <a:t>отдать должное рейтинговому агентству </a:t>
            </a:r>
            <a:r>
              <a:rPr lang="en-US" sz="1800" dirty="0" smtClean="0"/>
              <a:t>S</a:t>
            </a:r>
            <a:r>
              <a:rPr lang="ru-RU" sz="1800" dirty="0" smtClean="0"/>
              <a:t>&amp;</a:t>
            </a:r>
            <a:r>
              <a:rPr lang="en-US" sz="1800" dirty="0" smtClean="0"/>
              <a:t>P</a:t>
            </a:r>
            <a:r>
              <a:rPr lang="ru-RU" sz="1800" dirty="0" smtClean="0"/>
              <a:t>, которое осуществляет исследование уровня информационной прозрачности и ежегодно публикует информацию об Индексе информационной прозрачности. 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Согласно проведенному исследованию, индекс информационной прозрачности, который рассчитывается как средний  балл по 90 крупнейшим российским публичным компаниям, по итогам исследования 2009 г. остался на уровне 2008 года, составив примерно 56%. В группе из 76 компаний, которые были включены в исследование как в 2008-м, так и в 2009 г., индекс также остался на прежнем уровне — 58%. При этом 39 компаний улучшили свой балл, 37 компаний — ухудшили. Разница между компаниями с наибольшим и наименьшим уровнем информационной прозрачности  увеличилась. 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Баллы компаний в 2009-м году варьируются от 80% (78% — в 2008 г.) у первой компании выборки до 20% (28% в 2008 г.) у последней. Средний балл 10 лидирующих компаний  практически не изменился, составив 75,6%.</a:t>
            </a:r>
          </a:p>
          <a:p>
            <a:r>
              <a:rPr lang="ru-RU" sz="2000" dirty="0" smtClean="0"/>
              <a:t> </a:t>
            </a:r>
          </a:p>
          <a:p>
            <a:pPr marL="0" indent="0"/>
            <a:endParaRPr lang="ru-RU" sz="1600" dirty="0" smtClean="0"/>
          </a:p>
          <a:p>
            <a:endParaRPr lang="ru-RU" sz="1600" dirty="0" smtClean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8549D9-2AE3-4544-88D2-6194FE22C023}" type="slidenum">
              <a:rPr lang="cs-CZ"/>
              <a:pPr>
                <a:defRPr/>
              </a:pPr>
              <a:t>22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214290"/>
            <a:ext cx="7848600" cy="431800"/>
          </a:xfrm>
        </p:spPr>
        <p:txBody>
          <a:bodyPr/>
          <a:lstStyle/>
          <a:p>
            <a:r>
              <a:rPr lang="ru-RU" dirty="0" smtClean="0"/>
              <a:t>Распределение компаний по уровню прозрачности</a:t>
            </a:r>
            <a:endParaRPr lang="cs-CZ" dirty="0" smtClean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8549D9-2AE3-4544-88D2-6194FE22C023}" type="slidenum">
              <a:rPr lang="cs-CZ"/>
              <a:pPr>
                <a:defRPr/>
              </a:pPr>
              <a:t>23</a:t>
            </a:fld>
            <a:endParaRPr lang="cs-CZ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i="1" dirty="0" smtClean="0"/>
              <a:t>Источник: Совместное исследование </a:t>
            </a:r>
            <a:r>
              <a:rPr lang="en-US" i="1" dirty="0" smtClean="0"/>
              <a:t>Standard and Poor’s </a:t>
            </a:r>
            <a:r>
              <a:rPr lang="ru-RU" i="1" dirty="0" smtClean="0"/>
              <a:t>и ЦЭФИР РЭШ</a:t>
            </a:r>
            <a:endParaRPr lang="en-US" i="1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6867665" cy="4586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8549D9-2AE3-4544-88D2-6194FE22C023}" type="slidenum">
              <a:rPr lang="cs-CZ"/>
              <a:pPr>
                <a:defRPr/>
              </a:pPr>
              <a:t>24</a:t>
            </a:fld>
            <a:endParaRPr lang="cs-CZ"/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71472" y="857232"/>
            <a:ext cx="7528920" cy="5715039"/>
          </a:xfrm>
          <a:noFill/>
        </p:spPr>
        <p:txBody>
          <a:bodyPr/>
          <a:lstStyle/>
          <a:p>
            <a:pPr marL="0" lvl="1" indent="0" eaLnBrk="1" hangingPunct="1">
              <a:spcBef>
                <a:spcPts val="1200"/>
              </a:spcBef>
              <a:buSzPct val="150000"/>
              <a:buNone/>
            </a:pPr>
            <a:r>
              <a:rPr lang="ru-RU" sz="1800" dirty="0" smtClean="0">
                <a:solidFill>
                  <a:srgbClr val="072B61"/>
                </a:solidFill>
              </a:rPr>
              <a:t>Итак, принимая во внимание результаты этих исследований, </a:t>
            </a:r>
            <a:r>
              <a:rPr lang="ru-RU" sz="1800" b="1" dirty="0" smtClean="0">
                <a:solidFill>
                  <a:srgbClr val="072B61"/>
                </a:solidFill>
              </a:rPr>
              <a:t>лидерами хит-парада </a:t>
            </a:r>
            <a:r>
              <a:rPr lang="ru-RU" sz="1800" dirty="0" smtClean="0">
                <a:solidFill>
                  <a:srgbClr val="072B61"/>
                </a:solidFill>
              </a:rPr>
              <a:t>по раскрытию информации перед инвесторами являются</a:t>
            </a:r>
            <a:r>
              <a:rPr lang="ru-RU" sz="1800" dirty="0" smtClean="0"/>
              <a:t>:</a:t>
            </a:r>
          </a:p>
          <a:p>
            <a:pPr marL="723900" lvl="1" indent="-368300" eaLnBrk="1" hangingPunct="1">
              <a:spcBef>
                <a:spcPts val="1200"/>
              </a:spcBef>
              <a:buSzPct val="150000"/>
              <a:buFont typeface="Wingdings" pitchFamily="2" charset="2"/>
              <a:buChar char="§"/>
            </a:pPr>
            <a:r>
              <a:rPr lang="ru-RU" sz="1800" dirty="0" smtClean="0">
                <a:solidFill>
                  <a:srgbClr val="072B61"/>
                </a:solidFill>
                <a:ea typeface="+mn-ea"/>
                <a:cs typeface="+mn-cs"/>
              </a:rPr>
              <a:t>РОСНЕФТЬ</a:t>
            </a:r>
          </a:p>
          <a:p>
            <a:pPr marL="723900" lvl="1" indent="-368300" eaLnBrk="1" hangingPunct="1">
              <a:spcBef>
                <a:spcPts val="1200"/>
              </a:spcBef>
              <a:buSzPct val="150000"/>
              <a:buFont typeface="Wingdings" pitchFamily="2" charset="2"/>
              <a:buChar char="§"/>
            </a:pPr>
            <a:r>
              <a:rPr lang="ru-RU" sz="1800" dirty="0" smtClean="0">
                <a:solidFill>
                  <a:srgbClr val="072B61"/>
                </a:solidFill>
                <a:ea typeface="+mn-ea"/>
                <a:cs typeface="+mn-cs"/>
              </a:rPr>
              <a:t>ОАО Трубная </a:t>
            </a:r>
            <a:r>
              <a:rPr lang="ru-RU" sz="1800" dirty="0" err="1" smtClean="0">
                <a:solidFill>
                  <a:srgbClr val="072B61"/>
                </a:solidFill>
                <a:ea typeface="+mn-ea"/>
                <a:cs typeface="+mn-cs"/>
              </a:rPr>
              <a:t>металургическая</a:t>
            </a:r>
            <a:r>
              <a:rPr lang="ru-RU" sz="1800" dirty="0" smtClean="0">
                <a:solidFill>
                  <a:srgbClr val="072B61"/>
                </a:solidFill>
                <a:ea typeface="+mn-ea"/>
                <a:cs typeface="+mn-cs"/>
              </a:rPr>
              <a:t> компания</a:t>
            </a:r>
          </a:p>
          <a:p>
            <a:pPr marL="723900" lvl="1" indent="-368300" eaLnBrk="1" hangingPunct="1">
              <a:spcBef>
                <a:spcPts val="1200"/>
              </a:spcBef>
              <a:buSzPct val="150000"/>
              <a:buFont typeface="Wingdings" pitchFamily="2" charset="2"/>
              <a:buChar char="§"/>
            </a:pPr>
            <a:r>
              <a:rPr lang="ru-RU" sz="1800" dirty="0" smtClean="0">
                <a:solidFill>
                  <a:srgbClr val="072B61"/>
                </a:solidFill>
                <a:ea typeface="+mn-ea"/>
                <a:cs typeface="+mn-cs"/>
              </a:rPr>
              <a:t>ОАО </a:t>
            </a:r>
            <a:r>
              <a:rPr lang="ru-RU" sz="1800" dirty="0" err="1" smtClean="0">
                <a:solidFill>
                  <a:srgbClr val="072B61"/>
                </a:solidFill>
                <a:ea typeface="+mn-ea"/>
                <a:cs typeface="+mn-cs"/>
              </a:rPr>
              <a:t>Новолипецкий</a:t>
            </a:r>
            <a:r>
              <a:rPr lang="ru-RU" sz="1800" dirty="0" smtClean="0">
                <a:solidFill>
                  <a:srgbClr val="072B61"/>
                </a:solidFill>
                <a:ea typeface="+mn-ea"/>
                <a:cs typeface="+mn-cs"/>
              </a:rPr>
              <a:t> металлургический комбинат</a:t>
            </a:r>
          </a:p>
          <a:p>
            <a:pPr marL="723900" lvl="1" indent="-368300" eaLnBrk="1" hangingPunct="1">
              <a:spcBef>
                <a:spcPts val="1200"/>
              </a:spcBef>
              <a:buSzPct val="150000"/>
              <a:buFont typeface="Wingdings" pitchFamily="2" charset="2"/>
              <a:buChar char="§"/>
            </a:pPr>
            <a:r>
              <a:rPr lang="ru-RU" sz="1800" dirty="0" err="1" smtClean="0">
                <a:solidFill>
                  <a:srgbClr val="072B61"/>
                </a:solidFill>
                <a:ea typeface="+mn-ea"/>
                <a:cs typeface="+mn-cs"/>
              </a:rPr>
              <a:t>СТС-Медиа</a:t>
            </a:r>
            <a:endParaRPr lang="ru-RU" sz="1800" dirty="0" smtClean="0">
              <a:solidFill>
                <a:srgbClr val="072B61"/>
              </a:solidFill>
              <a:ea typeface="+mn-ea"/>
              <a:cs typeface="+mn-cs"/>
            </a:endParaRPr>
          </a:p>
          <a:p>
            <a:pPr marL="723900" lvl="1" indent="-368300" eaLnBrk="1" hangingPunct="1">
              <a:spcBef>
                <a:spcPts val="1200"/>
              </a:spcBef>
              <a:buSzPct val="150000"/>
              <a:buFont typeface="Wingdings" pitchFamily="2" charset="2"/>
              <a:buChar char="§"/>
            </a:pPr>
            <a:r>
              <a:rPr lang="ru-RU" sz="1800" dirty="0" smtClean="0">
                <a:solidFill>
                  <a:srgbClr val="072B61"/>
                </a:solidFill>
                <a:ea typeface="+mn-ea"/>
                <a:cs typeface="+mn-cs"/>
              </a:rPr>
              <a:t>ОАО </a:t>
            </a:r>
            <a:r>
              <a:rPr lang="ru-RU" sz="1800" dirty="0" err="1" smtClean="0">
                <a:solidFill>
                  <a:srgbClr val="072B61"/>
                </a:solidFill>
                <a:ea typeface="+mn-ea"/>
                <a:cs typeface="+mn-cs"/>
              </a:rPr>
              <a:t>Мечел</a:t>
            </a:r>
            <a:endParaRPr lang="ru-RU" sz="1800" dirty="0" smtClean="0">
              <a:solidFill>
                <a:srgbClr val="072B61"/>
              </a:solidFill>
              <a:ea typeface="+mn-ea"/>
              <a:cs typeface="+mn-cs"/>
            </a:endParaRPr>
          </a:p>
          <a:p>
            <a:pPr marL="723900" lvl="1" indent="-368300" eaLnBrk="1" hangingPunct="1">
              <a:spcBef>
                <a:spcPts val="1200"/>
              </a:spcBef>
              <a:buSzPct val="150000"/>
              <a:buFont typeface="Wingdings" pitchFamily="2" charset="2"/>
              <a:buChar char="§"/>
            </a:pPr>
            <a:r>
              <a:rPr lang="ru-RU" sz="1800" dirty="0" smtClean="0">
                <a:solidFill>
                  <a:srgbClr val="072B61"/>
                </a:solidFill>
                <a:ea typeface="+mn-ea"/>
                <a:cs typeface="+mn-cs"/>
              </a:rPr>
              <a:t>ОАО Мобильные </a:t>
            </a:r>
            <a:r>
              <a:rPr lang="ru-RU" sz="1800" dirty="0" err="1" smtClean="0">
                <a:solidFill>
                  <a:srgbClr val="072B61"/>
                </a:solidFill>
                <a:ea typeface="+mn-ea"/>
                <a:cs typeface="+mn-cs"/>
              </a:rPr>
              <a:t>телесистемы</a:t>
            </a:r>
            <a:r>
              <a:rPr lang="ru-RU" sz="1800" dirty="0" smtClean="0">
                <a:solidFill>
                  <a:srgbClr val="072B61"/>
                </a:solidFill>
                <a:ea typeface="+mn-ea"/>
                <a:cs typeface="+mn-cs"/>
              </a:rPr>
              <a:t> </a:t>
            </a:r>
          </a:p>
          <a:p>
            <a:pPr marL="723900" lvl="1" indent="-368300" eaLnBrk="1" hangingPunct="1">
              <a:spcBef>
                <a:spcPts val="1200"/>
              </a:spcBef>
              <a:buSzPct val="150000"/>
              <a:buFont typeface="Wingdings" pitchFamily="2" charset="2"/>
              <a:buChar char="§"/>
            </a:pPr>
            <a:r>
              <a:rPr lang="ru-RU" sz="1800" dirty="0" smtClean="0">
                <a:solidFill>
                  <a:srgbClr val="072B61"/>
                </a:solidFill>
                <a:ea typeface="+mn-ea"/>
                <a:cs typeface="+mn-cs"/>
              </a:rPr>
              <a:t>ОАО </a:t>
            </a:r>
            <a:r>
              <a:rPr lang="ru-RU" sz="1800" dirty="0" err="1" smtClean="0">
                <a:solidFill>
                  <a:srgbClr val="072B61"/>
                </a:solidFill>
                <a:ea typeface="+mn-ea"/>
                <a:cs typeface="+mn-cs"/>
              </a:rPr>
              <a:t>Вымпел-Коммуникации</a:t>
            </a:r>
            <a:endParaRPr lang="ru-RU" sz="1800" dirty="0" smtClean="0">
              <a:solidFill>
                <a:srgbClr val="072B61"/>
              </a:solidFill>
              <a:ea typeface="+mn-ea"/>
              <a:cs typeface="+mn-cs"/>
            </a:endParaRPr>
          </a:p>
          <a:p>
            <a:pPr marL="723900" lvl="1" indent="-368300" eaLnBrk="1" hangingPunct="1">
              <a:spcBef>
                <a:spcPts val="1200"/>
              </a:spcBef>
              <a:buSzPct val="150000"/>
              <a:buFont typeface="Wingdings" pitchFamily="2" charset="2"/>
              <a:buChar char="§"/>
            </a:pPr>
            <a:r>
              <a:rPr lang="ru-RU" sz="1800" dirty="0" smtClean="0">
                <a:solidFill>
                  <a:srgbClr val="072B61"/>
                </a:solidFill>
                <a:ea typeface="+mn-ea"/>
                <a:cs typeface="+mn-cs"/>
              </a:rPr>
              <a:t>ОАО </a:t>
            </a:r>
            <a:r>
              <a:rPr lang="ru-RU" sz="1800" dirty="0" err="1" smtClean="0">
                <a:solidFill>
                  <a:srgbClr val="072B61"/>
                </a:solidFill>
                <a:ea typeface="+mn-ea"/>
                <a:cs typeface="+mn-cs"/>
              </a:rPr>
              <a:t>Ростелеком</a:t>
            </a:r>
            <a:endParaRPr lang="ru-RU" sz="1800" dirty="0" smtClean="0">
              <a:solidFill>
                <a:srgbClr val="072B61"/>
              </a:solidFill>
              <a:ea typeface="+mn-ea"/>
              <a:cs typeface="+mn-cs"/>
            </a:endParaRPr>
          </a:p>
          <a:p>
            <a:pPr marL="723900" lvl="1" indent="-368300" eaLnBrk="1" hangingPunct="1">
              <a:spcBef>
                <a:spcPts val="1200"/>
              </a:spcBef>
              <a:buSzPct val="150000"/>
              <a:buFont typeface="Wingdings" pitchFamily="2" charset="2"/>
              <a:buChar char="§"/>
            </a:pPr>
            <a:r>
              <a:rPr lang="ru-RU" sz="1800" dirty="0" smtClean="0">
                <a:solidFill>
                  <a:srgbClr val="072B61"/>
                </a:solidFill>
                <a:ea typeface="+mn-ea"/>
                <a:cs typeface="+mn-cs"/>
              </a:rPr>
              <a:t>ОАО Магнитогорский металлургический комбинат</a:t>
            </a:r>
          </a:p>
          <a:p>
            <a:pPr marL="723900" lvl="1" indent="-368300" eaLnBrk="1" hangingPunct="1">
              <a:spcBef>
                <a:spcPts val="1200"/>
              </a:spcBef>
              <a:buSzPct val="150000"/>
              <a:buFont typeface="Wingdings" pitchFamily="2" charset="2"/>
              <a:buChar char="§"/>
            </a:pPr>
            <a:r>
              <a:rPr lang="ru-RU" sz="1800" dirty="0" smtClean="0">
                <a:solidFill>
                  <a:srgbClr val="072B61"/>
                </a:solidFill>
                <a:ea typeface="+mn-ea"/>
                <a:cs typeface="+mn-cs"/>
              </a:rPr>
              <a:t>ОАО </a:t>
            </a:r>
            <a:r>
              <a:rPr lang="ru-RU" sz="1800" dirty="0" err="1" smtClean="0">
                <a:solidFill>
                  <a:srgbClr val="072B61"/>
                </a:solidFill>
                <a:ea typeface="+mn-ea"/>
                <a:cs typeface="+mn-cs"/>
              </a:rPr>
              <a:t>Акрон</a:t>
            </a:r>
            <a:r>
              <a:rPr lang="ru-RU" sz="1800" dirty="0" smtClean="0">
                <a:solidFill>
                  <a:srgbClr val="072B61"/>
                </a:solidFill>
                <a:ea typeface="+mn-ea"/>
                <a:cs typeface="+mn-cs"/>
              </a:rPr>
              <a:t> </a:t>
            </a:r>
          </a:p>
          <a:p>
            <a:pPr marL="266700" lvl="1" indent="-266700" eaLnBrk="1" hangingPunct="1">
              <a:spcBef>
                <a:spcPts val="1200"/>
              </a:spcBef>
              <a:buSzPct val="150000"/>
              <a:buFont typeface="Wingdings" pitchFamily="2" charset="2"/>
              <a:buChar char="Ø"/>
            </a:pPr>
            <a:endParaRPr lang="ru-RU" sz="1100" dirty="0" smtClean="0">
              <a:solidFill>
                <a:srgbClr val="072B6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1000108"/>
            <a:ext cx="5582994" cy="5214974"/>
          </a:xfrm>
        </p:spPr>
        <p:txBody>
          <a:bodyPr/>
          <a:lstStyle/>
          <a:p>
            <a:pPr marL="0" indent="0"/>
            <a:r>
              <a:rPr lang="ru-RU" sz="1800" dirty="0" smtClean="0"/>
              <a:t>И в заключение, хотим взять на себя смелость и предложить следующие рекомендации эмитентам, выходящим на рынок, как в первый раз, так и более опытным:</a:t>
            </a:r>
          </a:p>
          <a:p>
            <a:pPr marL="723900" indent="-368300">
              <a:buClr>
                <a:srgbClr val="FF0000"/>
              </a:buClr>
              <a:buSzPct val="150000"/>
              <a:buFont typeface="Wingdings" pitchFamily="2" charset="2"/>
              <a:buChar char="§"/>
              <a:tabLst>
                <a:tab pos="723900" algn="l"/>
              </a:tabLst>
            </a:pPr>
            <a:r>
              <a:rPr lang="ru-RU" sz="1800" dirty="0" smtClean="0"/>
              <a:t>повышение  заинтересованности руководства эмитента в прозрачности  компании;</a:t>
            </a:r>
          </a:p>
          <a:p>
            <a:pPr marL="723900" indent="-368300">
              <a:buClr>
                <a:srgbClr val="FF0000"/>
              </a:buClr>
              <a:buSzPct val="150000"/>
              <a:buFont typeface="Wingdings" pitchFamily="2" charset="2"/>
              <a:buChar char="§"/>
              <a:tabLst>
                <a:tab pos="723900" algn="l"/>
              </a:tabLst>
            </a:pPr>
            <a:r>
              <a:rPr lang="ru-RU" sz="1800" dirty="0" smtClean="0"/>
              <a:t>следование эмитентов кодексу корпоративного поведения</a:t>
            </a:r>
            <a:r>
              <a:rPr lang="en-US" sz="1800" dirty="0" smtClean="0"/>
              <a:t>;</a:t>
            </a:r>
            <a:endParaRPr lang="ru-RU" sz="1800" dirty="0" smtClean="0"/>
          </a:p>
          <a:p>
            <a:pPr marL="723900" indent="-368300">
              <a:buClr>
                <a:srgbClr val="FF0000"/>
              </a:buClr>
              <a:buSzPct val="150000"/>
              <a:buFont typeface="Wingdings" pitchFamily="2" charset="2"/>
              <a:buChar char="§"/>
              <a:tabLst>
                <a:tab pos="723900" algn="l"/>
              </a:tabLst>
            </a:pPr>
            <a:r>
              <a:rPr lang="ru-RU" sz="1800" dirty="0" smtClean="0"/>
              <a:t>публикация эмитентом корпоративного календаря событий</a:t>
            </a:r>
            <a:r>
              <a:rPr lang="en-US" sz="1800" dirty="0" smtClean="0"/>
              <a:t>;</a:t>
            </a:r>
            <a:endParaRPr lang="ru-RU" sz="1800" dirty="0" smtClean="0"/>
          </a:p>
          <a:p>
            <a:pPr marL="723900" indent="-368300">
              <a:buClr>
                <a:srgbClr val="FF0000"/>
              </a:buClr>
              <a:buSzPct val="150000"/>
              <a:buFont typeface="Wingdings" pitchFamily="2" charset="2"/>
              <a:buChar char="§"/>
              <a:tabLst>
                <a:tab pos="723900" algn="l"/>
              </a:tabLst>
            </a:pPr>
            <a:r>
              <a:rPr lang="ru-RU" sz="1800" dirty="0" smtClean="0"/>
              <a:t>сокращение сроков публикации МСФО</a:t>
            </a:r>
            <a:r>
              <a:rPr lang="en-US" sz="1800" dirty="0" smtClean="0"/>
              <a:t>;</a:t>
            </a:r>
            <a:endParaRPr lang="ru-RU" sz="1800" dirty="0" smtClean="0"/>
          </a:p>
          <a:p>
            <a:pPr marL="723900" indent="-368300">
              <a:buClr>
                <a:srgbClr val="FF0000"/>
              </a:buClr>
              <a:buSzPct val="150000"/>
              <a:buFont typeface="Wingdings" pitchFamily="2" charset="2"/>
              <a:buChar char="§"/>
              <a:tabLst>
                <a:tab pos="723900" algn="l"/>
              </a:tabLst>
            </a:pPr>
            <a:r>
              <a:rPr lang="ru-RU" sz="1800" dirty="0" smtClean="0"/>
              <a:t>упрощение доступа инвесторов к финансовой и управленческой информации</a:t>
            </a:r>
            <a:r>
              <a:rPr lang="en-US" sz="1800" dirty="0" smtClean="0"/>
              <a:t>;</a:t>
            </a:r>
            <a:endParaRPr lang="ru-RU" sz="1800" dirty="0" smtClean="0"/>
          </a:p>
          <a:p>
            <a:pPr marL="723900" indent="-368300">
              <a:buClr>
                <a:srgbClr val="FF0000"/>
              </a:buClr>
              <a:buSzPct val="150000"/>
              <a:buFont typeface="Wingdings" pitchFamily="2" charset="2"/>
              <a:buChar char="§"/>
              <a:tabLst>
                <a:tab pos="723900" algn="l"/>
              </a:tabLst>
            </a:pPr>
            <a:r>
              <a:rPr lang="ru-RU" sz="1800" dirty="0" smtClean="0"/>
              <a:t>регулярное озвучивание планов компании (их реализации)</a:t>
            </a:r>
            <a:r>
              <a:rPr lang="en-US" sz="1800" dirty="0" smtClean="0"/>
              <a:t>.</a:t>
            </a:r>
            <a:endParaRPr lang="ru-RU" sz="1800" dirty="0" smtClean="0"/>
          </a:p>
          <a:p>
            <a:pPr>
              <a:buClr>
                <a:srgbClr val="FF0000"/>
              </a:buClr>
              <a:buSzPct val="150000"/>
            </a:pPr>
            <a:r>
              <a:rPr lang="ru-RU" sz="1600" dirty="0" smtClean="0"/>
              <a:t>      </a:t>
            </a: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8549D9-2AE3-4544-88D2-6194FE22C023}" type="slidenum">
              <a:rPr lang="cs-CZ"/>
              <a:pPr>
                <a:defRPr/>
              </a:pPr>
              <a:t>25</a:t>
            </a:fld>
            <a:endParaRPr lang="cs-CZ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124744"/>
            <a:ext cx="1915160" cy="475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1000108"/>
            <a:ext cx="8429684" cy="5214974"/>
          </a:xfrm>
        </p:spPr>
        <p:txBody>
          <a:bodyPr/>
          <a:lstStyle/>
          <a:p>
            <a:pPr marL="0" lvl="0" indent="0"/>
            <a:r>
              <a:rPr lang="ru-RU" sz="1800" b="1" dirty="0" smtClean="0">
                <a:solidFill>
                  <a:srgbClr val="FF0000"/>
                </a:solidFill>
              </a:rPr>
              <a:t>А вот и обещанный список нормативных документов:</a:t>
            </a:r>
          </a:p>
          <a:p>
            <a:pPr marL="0" indent="0"/>
            <a:endParaRPr lang="ru-RU" sz="1600" dirty="0" smtClean="0"/>
          </a:p>
          <a:p>
            <a:pPr marL="723900" indent="-368300">
              <a:buClr>
                <a:srgbClr val="FF0000"/>
              </a:buClr>
              <a:buSzPct val="150000"/>
              <a:buFont typeface="Wingdings" pitchFamily="2" charset="2"/>
              <a:buChar char="§"/>
            </a:pPr>
            <a:r>
              <a:rPr lang="ru-RU" sz="1600" dirty="0" smtClean="0"/>
              <a:t>ФЗ № 208  «Об акционерных обществах» от 26.12.1995 ;</a:t>
            </a:r>
          </a:p>
          <a:p>
            <a:pPr marL="723900" indent="-368300">
              <a:buClr>
                <a:srgbClr val="FF0000"/>
              </a:buClr>
              <a:buSzPct val="150000"/>
              <a:buFont typeface="Wingdings" pitchFamily="2" charset="2"/>
              <a:buChar char="§"/>
            </a:pPr>
            <a:r>
              <a:rPr lang="ru-RU" sz="1600" dirty="0" smtClean="0"/>
              <a:t>ФЗ № 39 «О рынке ценных бумаг» от 22 апреля 1996 г.; </a:t>
            </a:r>
          </a:p>
          <a:p>
            <a:pPr marL="723900" lvl="0" indent="-368300">
              <a:buClr>
                <a:srgbClr val="FF0000"/>
              </a:buClr>
              <a:buSzPct val="150000"/>
              <a:buFont typeface="Wingdings" pitchFamily="2" charset="2"/>
              <a:buChar char="§"/>
            </a:pPr>
            <a:r>
              <a:rPr lang="ru-RU" sz="1600" dirty="0" smtClean="0"/>
              <a:t>Приказ ФСФР № 06-117/</a:t>
            </a:r>
            <a:r>
              <a:rPr lang="ru-RU" sz="1600" dirty="0" err="1" smtClean="0"/>
              <a:t>пз-н</a:t>
            </a:r>
            <a:r>
              <a:rPr lang="ru-RU" sz="1600" dirty="0" smtClean="0"/>
              <a:t> «Об утверждении положения о раскрытии информации эмитентами эмиссионных ценных бумаг» от 10 октября 2006 г.; </a:t>
            </a:r>
          </a:p>
          <a:p>
            <a:pPr marL="723900" lvl="0" indent="-368300">
              <a:buClr>
                <a:srgbClr val="FF0000"/>
              </a:buClr>
              <a:buSzPct val="150000"/>
              <a:buFont typeface="Wingdings" pitchFamily="2" charset="2"/>
              <a:buChar char="§"/>
            </a:pPr>
            <a:r>
              <a:rPr lang="ru-RU" sz="1600" dirty="0" smtClean="0"/>
              <a:t>Постановление Правительства РФ от 9 апреля 2004 г. № 206  «Вопросы Финансовой службы по финансовым рынкам»; </a:t>
            </a:r>
          </a:p>
          <a:p>
            <a:pPr marL="723900" lvl="0" indent="-368300">
              <a:buClr>
                <a:srgbClr val="FF0000"/>
              </a:buClr>
              <a:buSzPct val="150000"/>
              <a:buFont typeface="Wingdings" pitchFamily="2" charset="2"/>
              <a:buChar char="§"/>
            </a:pPr>
            <a:r>
              <a:rPr lang="ru-RU" sz="1600" dirty="0" smtClean="0"/>
              <a:t>ФЗ от 5 марта 1999 г. № 46-ФЗ «О защите прав и законных интересов инвесторов на рынке ценных бумаг»; </a:t>
            </a:r>
          </a:p>
          <a:p>
            <a:pPr marL="723900" lvl="0" indent="-368300">
              <a:buClr>
                <a:srgbClr val="FF0000"/>
              </a:buClr>
              <a:buSzPct val="150000"/>
              <a:buFont typeface="Wingdings" pitchFamily="2" charset="2"/>
              <a:buChar char="§"/>
            </a:pPr>
            <a:r>
              <a:rPr lang="ru-RU" sz="1600" dirty="0" smtClean="0"/>
              <a:t>Распоряжение ФКЦБ РФ от 03.03.2004 N 04-637/</a:t>
            </a:r>
            <a:r>
              <a:rPr lang="ru-RU" sz="1600" dirty="0" err="1" smtClean="0"/>
              <a:t>р</a:t>
            </a:r>
            <a:r>
              <a:rPr lang="ru-RU" sz="1600" dirty="0" smtClean="0"/>
              <a:t> «Об утверждении Квалификационного минимума по специализированному квалификационному экзамену для специалистов рынка ценных бумаг по корпоративным финансам»; </a:t>
            </a:r>
          </a:p>
          <a:p>
            <a:pPr marL="723900" lvl="0" indent="-368300">
              <a:buClr>
                <a:srgbClr val="FF0000"/>
              </a:buClr>
              <a:buSzPct val="150000"/>
              <a:buFont typeface="Wingdings" pitchFamily="2" charset="2"/>
              <a:buChar char="§"/>
            </a:pPr>
            <a:r>
              <a:rPr lang="ru-RU" sz="1600" dirty="0" smtClean="0"/>
              <a:t>Федеральный закон от 27.07.2010 N 224-ФЗ «О противодействии неправомерному использованию </a:t>
            </a:r>
            <a:r>
              <a:rPr lang="ru-RU" sz="1600" dirty="0" err="1" smtClean="0"/>
              <a:t>инсайдерской</a:t>
            </a:r>
            <a:r>
              <a:rPr lang="ru-RU" sz="1600" dirty="0" smtClean="0"/>
              <a:t> информации и манипулированию рынком»</a:t>
            </a:r>
          </a:p>
          <a:p>
            <a:pPr marL="723900" indent="-368300">
              <a:buClr>
                <a:srgbClr val="FF0000"/>
              </a:buClr>
              <a:buSzPct val="150000"/>
              <a:buFont typeface="Wingdings" pitchFamily="2" charset="2"/>
              <a:buChar char="§"/>
            </a:pPr>
            <a:r>
              <a:rPr lang="ru-RU" sz="1600" dirty="0" smtClean="0"/>
              <a:t>Федеральный закон от 27.07.2010 N 208-ФЗ «О консолидированной финансовой отчетности»</a:t>
            </a:r>
          </a:p>
          <a:p>
            <a:pPr marL="0" indent="0"/>
            <a:endParaRPr lang="ru-RU" sz="1600" dirty="0" smtClean="0"/>
          </a:p>
          <a:p>
            <a:pPr marL="0" indent="0"/>
            <a:endParaRPr lang="en-US" sz="1200" dirty="0" smtClean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8549D9-2AE3-4544-88D2-6194FE22C023}" type="slidenum">
              <a:rPr lang="cs-CZ"/>
              <a:pPr>
                <a:defRPr/>
              </a:pPr>
              <a:t>26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8549D9-2AE3-4544-88D2-6194FE22C023}" type="slidenum">
              <a:rPr lang="cs-CZ"/>
              <a:pPr>
                <a:defRPr/>
              </a:pPr>
              <a:t>27</a:t>
            </a:fld>
            <a:endParaRPr lang="cs-CZ"/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00034" y="857232"/>
            <a:ext cx="4500594" cy="5500726"/>
          </a:xfrm>
        </p:spPr>
        <p:txBody>
          <a:bodyPr/>
          <a:lstStyle/>
          <a:p>
            <a:pPr marL="438150" indent="-319088"/>
            <a:endParaRPr lang="en-US" sz="1050" dirty="0" smtClean="0"/>
          </a:p>
          <a:p>
            <a:pPr marL="438150" indent="-319088"/>
            <a:r>
              <a:rPr lang="ru-RU" sz="1600" b="1" dirty="0" smtClean="0">
                <a:solidFill>
                  <a:srgbClr val="FF0000"/>
                </a:solidFill>
              </a:rPr>
              <a:t>Спасибо за внимание!</a:t>
            </a:r>
          </a:p>
          <a:p>
            <a:pPr marL="438150" indent="-319088"/>
            <a:endParaRPr lang="en-US" sz="1600" b="1" dirty="0" smtClean="0"/>
          </a:p>
          <a:p>
            <a:pPr marL="438150" indent="-319088"/>
            <a:r>
              <a:rPr lang="en-US" dirty="0" smtClean="0">
                <a:solidFill>
                  <a:srgbClr val="E3004A"/>
                </a:solidFill>
              </a:rPr>
              <a:t>Russia</a:t>
            </a:r>
            <a:endParaRPr lang="cs-CZ" dirty="0" smtClean="0">
              <a:solidFill>
                <a:srgbClr val="E3004A"/>
              </a:solidFill>
            </a:endParaRPr>
          </a:p>
          <a:p>
            <a:pPr marL="438150" indent="-319088"/>
            <a:r>
              <a:rPr lang="cs-CZ" dirty="0" smtClean="0"/>
              <a:t>J</a:t>
            </a:r>
            <a:r>
              <a:rPr lang="en-US" dirty="0" smtClean="0"/>
              <a:t>&amp;</a:t>
            </a:r>
            <a:r>
              <a:rPr lang="cs-CZ" dirty="0" smtClean="0"/>
              <a:t>T </a:t>
            </a:r>
            <a:r>
              <a:rPr lang="en-US" dirty="0" smtClean="0"/>
              <a:t>Bank</a:t>
            </a:r>
            <a:r>
              <a:rPr lang="ru-RU" dirty="0" smtClean="0"/>
              <a:t>, </a:t>
            </a:r>
            <a:r>
              <a:rPr lang="en-US" dirty="0" smtClean="0"/>
              <a:t>zao</a:t>
            </a:r>
            <a:endParaRPr lang="ru-RU" dirty="0" smtClean="0"/>
          </a:p>
          <a:p>
            <a:pPr marL="438150" indent="-319088"/>
            <a:r>
              <a:rPr lang="en-US" dirty="0" smtClean="0"/>
              <a:t>26 </a:t>
            </a:r>
            <a:r>
              <a:rPr lang="cs-CZ" dirty="0" smtClean="0"/>
              <a:t>Kadashevskaya </a:t>
            </a:r>
            <a:r>
              <a:rPr lang="en-US" dirty="0" err="1" smtClean="0"/>
              <a:t>emb</a:t>
            </a:r>
            <a:r>
              <a:rPr lang="cs-CZ" dirty="0" smtClean="0"/>
              <a:t>. </a:t>
            </a:r>
          </a:p>
          <a:p>
            <a:pPr marL="438150" indent="-319088"/>
            <a:r>
              <a:rPr lang="en-US" dirty="0" smtClean="0"/>
              <a:t>1</a:t>
            </a:r>
            <a:r>
              <a:rPr lang="cs-CZ" dirty="0" smtClean="0"/>
              <a:t>15035 </a:t>
            </a:r>
            <a:r>
              <a:rPr lang="en-US" dirty="0" smtClean="0"/>
              <a:t> </a:t>
            </a:r>
            <a:r>
              <a:rPr lang="cs-CZ" dirty="0" smtClean="0"/>
              <a:t>Moskva</a:t>
            </a:r>
          </a:p>
          <a:p>
            <a:pPr marL="438150" indent="-319088"/>
            <a:r>
              <a:rPr lang="ru-RU" dirty="0" smtClean="0"/>
              <a:t>те</a:t>
            </a:r>
            <a:r>
              <a:rPr lang="cs-CZ" dirty="0" smtClean="0"/>
              <a:t>l.: +7 495 </a:t>
            </a:r>
            <a:r>
              <a:rPr lang="en-US" dirty="0" smtClean="0"/>
              <a:t> 662 45 45</a:t>
            </a:r>
          </a:p>
          <a:p>
            <a:pPr marL="438150" indent="-319088"/>
            <a:r>
              <a:rPr lang="en-US" dirty="0" smtClean="0"/>
              <a:t>fax</a:t>
            </a:r>
            <a:r>
              <a:rPr lang="ru-RU" dirty="0" smtClean="0"/>
              <a:t>:  +7 495  662 45 44</a:t>
            </a:r>
            <a:endParaRPr lang="cs-CZ" dirty="0" smtClean="0"/>
          </a:p>
          <a:p>
            <a:pPr marL="438150" indent="-319088"/>
            <a:endParaRPr lang="cs-CZ" dirty="0" smtClean="0"/>
          </a:p>
          <a:p>
            <a:pPr marL="438150" indent="-319088"/>
            <a:endParaRPr lang="cs-CZ" dirty="0" smtClean="0"/>
          </a:p>
          <a:p>
            <a:pPr marL="438150" indent="-319088"/>
            <a:r>
              <a:rPr lang="en-US" b="1" dirty="0" smtClean="0">
                <a:solidFill>
                  <a:srgbClr val="0C1B68"/>
                </a:solidFill>
              </a:rPr>
              <a:t>www.jtbank.ru</a:t>
            </a:r>
          </a:p>
          <a:p>
            <a:pPr marL="438150" indent="-319088"/>
            <a:endParaRPr lang="cs-CZ" sz="1050" dirty="0" smtClean="0"/>
          </a:p>
          <a:p>
            <a:pPr marL="438150" indent="-319088"/>
            <a:endParaRPr lang="cs-CZ" sz="1050" dirty="0" smtClean="0"/>
          </a:p>
          <a:p>
            <a:pPr marL="438150" indent="-319088"/>
            <a:endParaRPr lang="cs-CZ" sz="1050" dirty="0" smtClean="0"/>
          </a:p>
          <a:p>
            <a:pPr marL="438150" indent="-319088"/>
            <a:endParaRPr lang="en-US" sz="1050" dirty="0" smtClean="0"/>
          </a:p>
          <a:p>
            <a:pPr marL="438150" indent="-319088"/>
            <a:endParaRPr lang="cs-CZ" sz="1050" dirty="0" smtClean="0"/>
          </a:p>
          <a:p>
            <a:pPr marL="438150" indent="-319088"/>
            <a:endParaRPr lang="cs-CZ" sz="1050" dirty="0" smtClean="0"/>
          </a:p>
          <a:p>
            <a:pPr marL="438150" indent="-319088"/>
            <a:endParaRPr lang="cs-CZ" sz="1050" dirty="0" smtClean="0"/>
          </a:p>
          <a:p>
            <a:pPr eaLnBrk="1" hangingPunct="1">
              <a:spcBef>
                <a:spcPts val="1200"/>
              </a:spcBef>
              <a:buClr>
                <a:srgbClr val="E3004A"/>
              </a:buClr>
              <a:buSzPct val="125000"/>
            </a:pPr>
            <a:endParaRPr lang="cs-CZ" sz="1050" dirty="0" smtClean="0">
              <a:solidFill>
                <a:srgbClr val="0C1B68"/>
              </a:solidFill>
            </a:endParaRPr>
          </a:p>
        </p:txBody>
      </p:sp>
      <p:pic>
        <p:nvPicPr>
          <p:cNvPr id="6" name="Obrázek 5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1000108"/>
            <a:ext cx="3444588" cy="5286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392C99-755B-44CD-BE4B-CA0419EFA98D}" type="slidenum">
              <a:rPr lang="cs-CZ" smtClean="0"/>
              <a:pPr>
                <a:defRPr/>
              </a:pPr>
              <a:t>3</a:t>
            </a:fld>
            <a:endParaRPr lang="cs-CZ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908720"/>
            <a:ext cx="7488832" cy="4635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  <a:buClr>
                <a:srgbClr val="00A9E3"/>
              </a:buClr>
              <a:buFont typeface="Arial" charset="0"/>
            </a:pPr>
            <a:endParaRPr lang="ru-RU" b="0" u="none" dirty="0" smtClean="0">
              <a:solidFill>
                <a:srgbClr val="072B61"/>
              </a:solidFill>
              <a:latin typeface="EurostileT" pitchFamily="2" charset="-18"/>
            </a:endParaRPr>
          </a:p>
          <a:p>
            <a:pPr eaLnBrk="0" hangingPunct="0">
              <a:spcBef>
                <a:spcPct val="20000"/>
              </a:spcBef>
              <a:buClr>
                <a:srgbClr val="00A9E3"/>
              </a:buClr>
              <a:buFont typeface="Arial" charset="0"/>
            </a:pPr>
            <a:r>
              <a:rPr lang="ru-RU" b="0" u="none" dirty="0" smtClean="0">
                <a:solidFill>
                  <a:srgbClr val="072B61"/>
                </a:solidFill>
                <a:latin typeface="EurostileT" pitchFamily="2" charset="-18"/>
              </a:rPr>
              <a:t>Как известно, ликвидности, существующей на внутреннем рынке  порой недостаточно для того, чтобы активность в любом направлении была удовлетворительной. Как исправить ситуацию? </a:t>
            </a:r>
          </a:p>
          <a:p>
            <a:pPr eaLnBrk="0" hangingPunct="0">
              <a:spcBef>
                <a:spcPct val="20000"/>
              </a:spcBef>
              <a:buClr>
                <a:srgbClr val="00A9E3"/>
              </a:buClr>
              <a:buFont typeface="Arial" charset="0"/>
            </a:pPr>
            <a:r>
              <a:rPr lang="ru-RU" b="0" u="none" dirty="0" smtClean="0">
                <a:solidFill>
                  <a:srgbClr val="072B61"/>
                </a:solidFill>
                <a:latin typeface="EurostileT" pitchFamily="2" charset="-18"/>
              </a:rPr>
              <a:t>Конечно же, все с нетерпением ждут вливаний средств иностранных инвесторов.</a:t>
            </a:r>
          </a:p>
          <a:p>
            <a:pPr eaLnBrk="0" hangingPunct="0">
              <a:spcBef>
                <a:spcPct val="20000"/>
              </a:spcBef>
              <a:buClr>
                <a:srgbClr val="00A9E3"/>
              </a:buClr>
              <a:buFont typeface="Arial" charset="0"/>
            </a:pPr>
            <a:endParaRPr lang="ru-RU" b="0" u="none" dirty="0" smtClean="0">
              <a:solidFill>
                <a:srgbClr val="072B61"/>
              </a:solidFill>
              <a:latin typeface="EurostileT" pitchFamily="2" charset="-18"/>
            </a:endParaRPr>
          </a:p>
          <a:p>
            <a:pPr eaLnBrk="0" hangingPunct="0">
              <a:spcBef>
                <a:spcPct val="20000"/>
              </a:spcBef>
              <a:buClr>
                <a:srgbClr val="00A9E3"/>
              </a:buClr>
              <a:buFont typeface="Arial" charset="0"/>
            </a:pPr>
            <a:r>
              <a:rPr lang="ru-RU" b="0" u="none" dirty="0" smtClean="0">
                <a:solidFill>
                  <a:srgbClr val="072B61"/>
                </a:solidFill>
                <a:latin typeface="EurostileT" pitchFamily="2" charset="-18"/>
              </a:rPr>
              <a:t>Но, порой кажется, что как до сих пор некоторые думают, что в России всегда идет снег и по улицам бродят медведи, так и инвестировать надо только в облигации эмитентов, которые имеют международный рейтинг одного из уважаемых агентств.</a:t>
            </a:r>
            <a:r>
              <a:rPr lang="ru-RU" dirty="0" smtClean="0"/>
              <a:t> </a:t>
            </a:r>
          </a:p>
          <a:p>
            <a:pPr eaLnBrk="0" hangingPunct="0">
              <a:spcBef>
                <a:spcPct val="20000"/>
              </a:spcBef>
              <a:buClr>
                <a:srgbClr val="00A9E3"/>
              </a:buClr>
              <a:buFont typeface="Arial" charset="0"/>
            </a:pPr>
            <a:endParaRPr lang="ru-RU" dirty="0" smtClean="0"/>
          </a:p>
          <a:p>
            <a:pPr eaLnBrk="0" hangingPunct="0">
              <a:spcBef>
                <a:spcPct val="20000"/>
              </a:spcBef>
              <a:buClr>
                <a:srgbClr val="00A9E3"/>
              </a:buClr>
              <a:buFont typeface="Arial" charset="0"/>
            </a:pPr>
            <a:r>
              <a:rPr lang="ru-RU" b="0" u="none" dirty="0" smtClean="0">
                <a:solidFill>
                  <a:srgbClr val="072B61"/>
                </a:solidFill>
                <a:latin typeface="EurostileT" pitchFamily="2" charset="-18"/>
              </a:rPr>
              <a:t>А как в этой ситуации ведут себя эмитенты, желающие выйти с «премьерным» выпуском на долговой рынок? </a:t>
            </a:r>
          </a:p>
          <a:p>
            <a:pPr eaLnBrk="0" hangingPunct="0">
              <a:spcBef>
                <a:spcPct val="20000"/>
              </a:spcBef>
              <a:buClr>
                <a:srgbClr val="00A9E3"/>
              </a:buClr>
              <a:buFont typeface="Arial" charset="0"/>
            </a:pPr>
            <a:endParaRPr lang="en-US" b="0" u="none" dirty="0" smtClean="0">
              <a:solidFill>
                <a:srgbClr val="072B61"/>
              </a:solidFill>
              <a:latin typeface="EurostileT" pitchFamily="2" charset="-1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7920880" cy="5214974"/>
          </a:xfrm>
        </p:spPr>
        <p:txBody>
          <a:bodyPr/>
          <a:lstStyle/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Правильно, они стараются всеми возможными способами рейтинг получить, поскольку, наученные опытными организаторами понимают, что от этого зависит количество и, не побоюсь этого слова,  качество привлеченных инвесторов. </a:t>
            </a:r>
          </a:p>
          <a:p>
            <a:pPr marL="0" indent="0"/>
            <a:r>
              <a:rPr lang="ru-RU" sz="1800" dirty="0" smtClean="0"/>
              <a:t>     </a:t>
            </a:r>
          </a:p>
          <a:p>
            <a:pPr marL="0" indent="0"/>
            <a:r>
              <a:rPr lang="ru-RU" sz="1800" dirty="0" smtClean="0"/>
              <a:t>То есть получается, что иностранные инвесторы вроде принимают решения сами, но с другой стороны, делегирую эти полномочия рейтинговым агентствам, поскольку безоглядно им доверяют. 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b="1" i="1" dirty="0" smtClean="0"/>
              <a:t>Есть рейтинг - купим, нет рейтинга – до свидания.</a:t>
            </a:r>
            <a:endParaRPr lang="ru-RU" sz="1800" b="1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392C99-755B-44CD-BE4B-CA0419EFA98D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392C99-755B-44CD-BE4B-CA0419EFA98D}" type="slidenum">
              <a:rPr lang="cs-CZ" smtClean="0"/>
              <a:pPr>
                <a:defRPr/>
              </a:pPr>
              <a:t>5</a:t>
            </a:fld>
            <a:endParaRPr lang="cs-CZ"/>
          </a:p>
        </p:txBody>
      </p:sp>
      <p:pic>
        <p:nvPicPr>
          <p:cNvPr id="5" name="Содержимое 4" descr="http://openmarket.zerich.ru/pic/pic_0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7128791" cy="45365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ru-RU" sz="1800" dirty="0" smtClean="0"/>
              <a:t>Я говорю «доверяют» в настоящем времени, потому что пресловутый кризис мало что изменил в этом направлении. Разве что агентства теперь могут не присвоить рейтинг, не взирая ни на что. Ну, или стали более оперативно реагировать на какие–либо изменения в процессах, происходящих с компанией-эмитентом, а не как раньше, застывали в ужасе перед уже свершившимся дефолтом. Я сейчас говорю не о каких-то конкретных примерах, а об общей картине, которая в ярких красках предстала перед участниками облигационного рынка не далее как в прошлом году. 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Но разве это панацея, когда на рынок приходят средства, решения о вложении которых принимались скоропалительно и мягко скажем, не совсем самостоятельно. И которые также стремительно «бегут» с рынка, руководствуясь опять же не совсем своим мнением.</a:t>
            </a:r>
          </a:p>
          <a:p>
            <a:pPr marL="0" indent="0"/>
            <a:r>
              <a:rPr lang="ru-RU" sz="2000" dirty="0" smtClean="0"/>
              <a:t>    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392C99-755B-44CD-BE4B-CA0419EFA98D}" type="slidenum">
              <a:rPr lang="cs-CZ" smtClean="0"/>
              <a:pPr>
                <a:defRPr/>
              </a:pPr>
              <a:t>6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392C99-755B-44CD-BE4B-CA0419EFA98D}" type="slidenum">
              <a:rPr lang="cs-CZ" smtClean="0"/>
              <a:pPr>
                <a:defRPr/>
              </a:pPr>
              <a:t>7</a:t>
            </a:fld>
            <a:endParaRPr lang="cs-CZ"/>
          </a:p>
        </p:txBody>
      </p:sp>
      <p:pic>
        <p:nvPicPr>
          <p:cNvPr id="5" name="Содержимое 4" descr="http://farm4.static.flickr.com/3023/2941322912_f5d3dc2290_o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80728"/>
            <a:ext cx="7344816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1000108"/>
            <a:ext cx="8429684" cy="5214974"/>
          </a:xfrm>
        </p:spPr>
        <p:txBody>
          <a:bodyPr/>
          <a:lstStyle/>
          <a:p>
            <a:pPr marL="0" indent="0"/>
            <a:r>
              <a:rPr lang="ru-RU" sz="1800" dirty="0" smtClean="0"/>
              <a:t>На наш взгляд, ситуация «ориентирования на рейтинг» складывается из-за недостаточной прозрачности российских эмитентов, что  является одной из важнейших проблем, от решения которой зависит приток инвестиций (в том числе -  иностранных) на российский долговой рынок. 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dirty="0" smtClean="0"/>
              <a:t>К причинам невысокого уровня прозрачности  можно отнести:</a:t>
            </a:r>
          </a:p>
          <a:p>
            <a:pPr marL="723900" lvl="0" indent="-368300">
              <a:lnSpc>
                <a:spcPct val="200000"/>
              </a:lnSpc>
              <a:buClr>
                <a:srgbClr val="FF0000"/>
              </a:buClr>
              <a:buSzPct val="150000"/>
              <a:buFont typeface="Wingdings" pitchFamily="2" charset="2"/>
              <a:buChar char="§"/>
            </a:pPr>
            <a:r>
              <a:rPr lang="ru-RU" sz="1800" dirty="0" smtClean="0"/>
              <a:t>низкий уровень корпоративного управления, </a:t>
            </a:r>
          </a:p>
          <a:p>
            <a:pPr marL="723900" lvl="0" indent="-368300">
              <a:lnSpc>
                <a:spcPct val="200000"/>
              </a:lnSpc>
              <a:buClr>
                <a:srgbClr val="FF0000"/>
              </a:buClr>
              <a:buSzPct val="150000"/>
              <a:buFont typeface="Wingdings" pitchFamily="2" charset="2"/>
              <a:buChar char="§"/>
            </a:pPr>
            <a:r>
              <a:rPr lang="ru-RU" sz="1800" dirty="0" smtClean="0"/>
              <a:t>невысокий уровень  корпоративной культуры и этики,</a:t>
            </a:r>
          </a:p>
          <a:p>
            <a:pPr marL="723900" lvl="0" indent="-368300">
              <a:lnSpc>
                <a:spcPct val="200000"/>
              </a:lnSpc>
              <a:buClr>
                <a:srgbClr val="FF0000"/>
              </a:buClr>
              <a:buSzPct val="150000"/>
              <a:buFont typeface="Wingdings" pitchFamily="2" charset="2"/>
              <a:buChar char="§"/>
            </a:pPr>
            <a:r>
              <a:rPr lang="ru-RU" sz="1800" dirty="0" smtClean="0"/>
              <a:t>неисполнение  стандартов раскрытия информации,</a:t>
            </a:r>
          </a:p>
          <a:p>
            <a:pPr marL="723900" lvl="0" indent="-368300">
              <a:lnSpc>
                <a:spcPct val="200000"/>
              </a:lnSpc>
              <a:buClr>
                <a:srgbClr val="FF0000"/>
              </a:buClr>
              <a:buSzPct val="150000"/>
              <a:buFont typeface="Wingdings" pitchFamily="2" charset="2"/>
              <a:buChar char="§"/>
            </a:pPr>
            <a:r>
              <a:rPr lang="ru-RU" sz="1800" dirty="0" smtClean="0"/>
              <a:t>недостаточная защищенность информации;</a:t>
            </a:r>
          </a:p>
          <a:p>
            <a:pPr marL="723900" lvl="0" indent="-368300">
              <a:lnSpc>
                <a:spcPct val="200000"/>
              </a:lnSpc>
              <a:buClr>
                <a:srgbClr val="FF0000"/>
              </a:buClr>
              <a:buSzPct val="150000"/>
              <a:buFont typeface="Wingdings" pitchFamily="2" charset="2"/>
              <a:buChar char="§"/>
            </a:pPr>
            <a:r>
              <a:rPr lang="ru-RU" sz="1800" dirty="0" smtClean="0"/>
              <a:t>урезание бюджета на финансирование </a:t>
            </a:r>
            <a:r>
              <a:rPr lang="en-US" sz="1800" dirty="0" smtClean="0"/>
              <a:t>IR-</a:t>
            </a:r>
            <a:r>
              <a:rPr lang="ru-RU" sz="1800" dirty="0" smtClean="0"/>
              <a:t>отделов. </a:t>
            </a:r>
          </a:p>
          <a:p>
            <a:pPr marL="0" indent="0"/>
            <a:endParaRPr lang="ru-RU" sz="1600" dirty="0" smtClean="0"/>
          </a:p>
          <a:p>
            <a:pPr marL="0" indent="0"/>
            <a:endParaRPr lang="en-US" sz="1200" dirty="0" smtClean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8549D9-2AE3-4544-88D2-6194FE22C023}" type="slidenum">
              <a:rPr lang="cs-CZ"/>
              <a:pPr>
                <a:defRPr/>
              </a:pPr>
              <a:t>8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ru-RU" sz="1800" b="1" i="1" dirty="0" smtClean="0"/>
              <a:t>Как же исправить ситуацию?</a:t>
            </a:r>
          </a:p>
          <a:p>
            <a:pPr marL="0" indent="0"/>
            <a:r>
              <a:rPr lang="ru-RU" sz="1800" dirty="0" smtClean="0"/>
              <a:t>Как сделать долговой рынок более «здоровым» и «красивым»? Мы несколько идеализировали своё видение, в надежде, что такие времена когда-нибудь наступят.</a:t>
            </a:r>
          </a:p>
          <a:p>
            <a:pPr marL="0" indent="0"/>
            <a:endParaRPr lang="ru-RU" sz="1800" dirty="0" smtClean="0"/>
          </a:p>
          <a:p>
            <a:pPr marL="0" indent="0"/>
            <a:r>
              <a:rPr lang="ru-RU" sz="1800" b="1" i="1" dirty="0" smtClean="0"/>
              <a:t>Итак, чего мы ждем? </a:t>
            </a:r>
          </a:p>
          <a:p>
            <a:pPr marL="0" indent="0"/>
            <a:r>
              <a:rPr lang="ru-RU" sz="1800" dirty="0" smtClean="0"/>
              <a:t>     </a:t>
            </a:r>
          </a:p>
          <a:p>
            <a:pPr marL="0" indent="0"/>
            <a:r>
              <a:rPr lang="ru-RU" sz="1800" dirty="0" smtClean="0"/>
              <a:t>Да </a:t>
            </a:r>
            <a:r>
              <a:rPr lang="ru-RU" sz="1800" u="sng" dirty="0" smtClean="0"/>
              <a:t>не ждем</a:t>
            </a:r>
            <a:r>
              <a:rPr lang="ru-RU" sz="1800" dirty="0" smtClean="0"/>
              <a:t>, мы просто </a:t>
            </a:r>
            <a:r>
              <a:rPr lang="ru-RU" sz="1800" u="sng" dirty="0" smtClean="0">
                <a:solidFill>
                  <a:srgbClr val="FF0000"/>
                </a:solidFill>
              </a:rPr>
              <a:t>жаждем</a:t>
            </a:r>
            <a:r>
              <a:rPr lang="ru-RU" sz="1800" dirty="0" smtClean="0"/>
              <a:t> получить  от эмитентов облигаций информационную прозрачность такой степени, чтобы любой инвестор, невзирая на свое </a:t>
            </a:r>
            <a:r>
              <a:rPr lang="ru-RU" sz="1800" dirty="0" err="1" smtClean="0"/>
              <a:t>резидентство</a:t>
            </a:r>
            <a:r>
              <a:rPr lang="ru-RU" sz="1800" dirty="0" smtClean="0"/>
              <a:t>, не усомнился в надежности своих инвестиций. </a:t>
            </a:r>
          </a:p>
          <a:p>
            <a:pPr marL="0" indent="0"/>
            <a:r>
              <a:rPr lang="ru-RU" sz="1800" dirty="0" smtClean="0"/>
              <a:t>     </a:t>
            </a:r>
          </a:p>
          <a:p>
            <a:pPr marL="0" indent="0"/>
            <a:r>
              <a:rPr lang="ru-RU" sz="1800" dirty="0" smtClean="0"/>
              <a:t>В конце презентации, если кому интересно, будет приведен список нормативных документов, которые тоже вроде жаждут того же. Но все мы понимаем, что это формальности. А реалии таковы.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392C99-755B-44CD-BE4B-CA0419EFA98D}" type="slidenum">
              <a:rPr lang="cs-CZ" smtClean="0"/>
              <a:pPr>
                <a:defRPr/>
              </a:pPr>
              <a:t>9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adpis">
  <a:themeElements>
    <a:clrScheme name="Nadpi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adpi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adpi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dpi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dpi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dpi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dpi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dpi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dpi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dpi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dpi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dpi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dpi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dpi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259C6D9A977BC649892F9925A8FB09D5" ma:contentTypeVersion="0" ma:contentTypeDescription="Создание документа." ma:contentTypeScope="" ma:versionID="89def0a7b1f309909f539a9968ae30e4">
  <xsd:schema xmlns:xsd="http://www.w3.org/2001/XMLSchema" xmlns:p="http://schemas.microsoft.com/office/2006/metadata/properties" targetNamespace="http://schemas.microsoft.com/office/2006/metadata/properties" ma:root="true" ma:fieldsID="53974d1da0c14f073d2cc649cae9f3e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содержимого" ma:readOnly="true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7541ACBD-4825-4DDC-B2AE-AF48E57DE4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B659CBD-B0C6-41A9-A1E4-6820B199DCEF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64BD7C90-28EF-454E-BE96-4F898E6879A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32984</TotalTime>
  <Words>2001</Words>
  <Application>Microsoft Office PowerPoint</Application>
  <PresentationFormat>Экран (4:3)</PresentationFormat>
  <Paragraphs>264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Nadpis</vt:lpstr>
      <vt:lpstr>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 </vt:lpstr>
      <vt:lpstr>Слайд 15</vt:lpstr>
      <vt:lpstr>Слайд 16</vt:lpstr>
      <vt:lpstr>Слайд 17</vt:lpstr>
      <vt:lpstr>Слайд 18</vt:lpstr>
      <vt:lpstr>Слайд 19</vt:lpstr>
      <vt:lpstr>      Индекс прозрачности 2009</vt:lpstr>
      <vt:lpstr>Слайд 21</vt:lpstr>
      <vt:lpstr>Слайд 22</vt:lpstr>
      <vt:lpstr>Распределение компаний по уровню прозрачности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Podklad pro studii investora</dc:title>
  <dc:creator>Martin Klimpar / www.zkutnehory.com</dc:creator>
  <dc:description>vyrobil: Martin Klimpar / www.zkutnehory.com 2007</dc:description>
  <cp:lastModifiedBy> </cp:lastModifiedBy>
  <cp:revision>425</cp:revision>
  <dcterms:created xsi:type="dcterms:W3CDTF">2007-03-09T15:00:11Z</dcterms:created>
  <dcterms:modified xsi:type="dcterms:W3CDTF">2010-09-06T12:47:25Z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atum dokončení">
    <vt:filetime>2007-03-08T23:00:00Z</vt:filetime>
  </property>
  <property fmtid="{D5CDD505-2E9C-101B-9397-08002B2CF9AE}" pid="3" name="Vydavatel">
    <vt:lpwstr>Martin Klimpar / www.zkutnehory.com</vt:lpwstr>
  </property>
  <property fmtid="{D5CDD505-2E9C-101B-9397-08002B2CF9AE}" pid="4" name="ContentTypeId">
    <vt:lpwstr>0x010100259C6D9A977BC649892F9925A8FB09D5</vt:lpwstr>
  </property>
</Properties>
</file>