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2"/>
  </p:notesMasterIdLst>
  <p:sldIdLst>
    <p:sldId id="256" r:id="rId2"/>
    <p:sldId id="366" r:id="rId3"/>
    <p:sldId id="367" r:id="rId4"/>
    <p:sldId id="368" r:id="rId5"/>
    <p:sldId id="369" r:id="rId6"/>
    <p:sldId id="370" r:id="rId7"/>
    <p:sldId id="351" r:id="rId8"/>
    <p:sldId id="357" r:id="rId9"/>
    <p:sldId id="348" r:id="rId10"/>
    <p:sldId id="353" r:id="rId11"/>
    <p:sldId id="354" r:id="rId12"/>
    <p:sldId id="362" r:id="rId13"/>
    <p:sldId id="355" r:id="rId14"/>
    <p:sldId id="363" r:id="rId15"/>
    <p:sldId id="358" r:id="rId16"/>
    <p:sldId id="364" r:id="rId17"/>
    <p:sldId id="359" r:id="rId18"/>
    <p:sldId id="365" r:id="rId19"/>
    <p:sldId id="360" r:id="rId20"/>
    <p:sldId id="361" r:id="rId21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709" autoAdjust="0"/>
  </p:normalViewPr>
  <p:slideViewPr>
    <p:cSldViewPr>
      <p:cViewPr>
        <p:scale>
          <a:sx n="75" d="100"/>
          <a:sy n="75" d="100"/>
        </p:scale>
        <p:origin x="-122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Bloomberg\S%20H%20A%20R%20E%20%20B%20L%20O%20M%20B%20E%20R%20G\&#1080;&#1075;&#1086;&#1088;&#1100;\&#1075;&#1088;&#1072;&#1092;&#1080;&#1082;&#1080;%20&#1074;&#1086;&#1083;&#1072;&#1090;&#1080;&#1083;&#1100;&#1085;&#1086;&#1089;&#1090;&#1080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User\&#1056;&#1072;&#1073;&#1086;&#1095;&#1080;&#1081;%20&#1089;&#1090;&#1086;&#1083;\&#1053;&#1077;&#1092;&#1090;&#1077;&#1075;&#1072;&#1079;&#1086;&#1074;&#1099;&#1081;%20&#1089;&#1077;&#1082;&#1090;&#1086;&#1088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User\&#1056;&#1072;&#1073;&#1086;&#1095;&#1080;&#1081;%20&#1089;&#1090;&#1086;&#1083;\&#1052;&#1072;&#1096;&#1080;&#1085;&#1086;&#1089;&#1090;&#1088;&#1086;&#1080;&#1090;&#1077;&#1083;&#1100;&#1085;&#1099;&#1081;%20&#1089;&#1077;&#1082;&#1090;&#1086;&#1088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Documents%20and%20Settings\User\&#1056;&#1072;&#1073;&#1086;&#1095;&#1080;&#1081;%20&#1089;&#1090;&#1086;&#1083;\&#1041;&#1072;&#1085;&#1082;&#1086;&#1074;&#1089;&#1082;&#1080;&#1081;%20&#1089;&#1077;&#1082;&#1090;&#1086;&#1088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Documents%20and%20Settings\User\&#1056;&#1072;&#1073;&#1086;&#1095;&#1080;&#1081;%20&#1089;&#1090;&#1086;&#1083;\&#1052;&#1077;&#1090;&#1072;&#1083;&#1083;&#1091;&#1088;&#1075;&#1080;&#1095;&#1077;&#1089;&#1082;&#1080;&#1081;%20&#1089;&#1077;&#1082;&#1090;&#1086;&#108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en-US" sz="1200"/>
              <a:t>US</a:t>
            </a:r>
            <a:r>
              <a:rPr lang="en-US" sz="1200" baseline="0"/>
              <a:t> Bloomberg Fanni</a:t>
            </a:r>
            <a:r>
              <a:rPr lang="ru-RU" sz="1200" baseline="0"/>
              <a:t>у </a:t>
            </a:r>
            <a:r>
              <a:rPr lang="en-US" sz="1200" baseline="0"/>
              <a:t>to Govt Spread 10y</a:t>
            </a:r>
            <a:endParaRPr lang="en-US" sz="1200"/>
          </a:p>
        </c:rich>
      </c:tx>
    </c:title>
    <c:plotArea>
      <c:layout>
        <c:manualLayout>
          <c:layoutTarget val="inner"/>
          <c:xMode val="edge"/>
          <c:yMode val="edge"/>
          <c:x val="7.9352697161146499E-2"/>
          <c:y val="9.4066606463760721E-2"/>
          <c:w val="0.88730257303005677"/>
          <c:h val="0.67333358508304808"/>
        </c:manualLayout>
      </c:layout>
      <c:lineChart>
        <c:grouping val="standard"/>
        <c:ser>
          <c:idx val="0"/>
          <c:order val="0"/>
          <c:tx>
            <c:strRef>
              <c:f>Лист2!$B$1</c:f>
              <c:strCache>
                <c:ptCount val="1"/>
                <c:pt idx="0">
                  <c:v>Mid Line</c:v>
                </c:pt>
              </c:strCache>
            </c:strRef>
          </c:tx>
          <c:marker>
            <c:symbol val="none"/>
          </c:marker>
          <c:cat>
            <c:numRef>
              <c:f>Лист2!$A$2:$A$639</c:f>
              <c:numCache>
                <c:formatCode>dd/mm/yyyy</c:formatCode>
                <c:ptCount val="638"/>
                <c:pt idx="0">
                  <c:v>40359</c:v>
                </c:pt>
                <c:pt idx="1">
                  <c:v>40354</c:v>
                </c:pt>
                <c:pt idx="2">
                  <c:v>40347</c:v>
                </c:pt>
                <c:pt idx="3">
                  <c:v>40340</c:v>
                </c:pt>
                <c:pt idx="4">
                  <c:v>40333</c:v>
                </c:pt>
                <c:pt idx="5">
                  <c:v>40326</c:v>
                </c:pt>
                <c:pt idx="6">
                  <c:v>40319</c:v>
                </c:pt>
                <c:pt idx="7">
                  <c:v>40312</c:v>
                </c:pt>
                <c:pt idx="8">
                  <c:v>40305</c:v>
                </c:pt>
                <c:pt idx="9">
                  <c:v>40298</c:v>
                </c:pt>
                <c:pt idx="10">
                  <c:v>40291</c:v>
                </c:pt>
                <c:pt idx="11">
                  <c:v>40284</c:v>
                </c:pt>
                <c:pt idx="12">
                  <c:v>40277</c:v>
                </c:pt>
                <c:pt idx="13">
                  <c:v>40270</c:v>
                </c:pt>
                <c:pt idx="14">
                  <c:v>40263</c:v>
                </c:pt>
                <c:pt idx="15">
                  <c:v>40256</c:v>
                </c:pt>
                <c:pt idx="16">
                  <c:v>40249</c:v>
                </c:pt>
                <c:pt idx="17">
                  <c:v>40242</c:v>
                </c:pt>
                <c:pt idx="18">
                  <c:v>40235</c:v>
                </c:pt>
                <c:pt idx="19">
                  <c:v>40228</c:v>
                </c:pt>
                <c:pt idx="20">
                  <c:v>40221</c:v>
                </c:pt>
                <c:pt idx="21">
                  <c:v>40214</c:v>
                </c:pt>
                <c:pt idx="22">
                  <c:v>40207</c:v>
                </c:pt>
                <c:pt idx="23">
                  <c:v>40200</c:v>
                </c:pt>
                <c:pt idx="24">
                  <c:v>40193</c:v>
                </c:pt>
                <c:pt idx="25">
                  <c:v>40186</c:v>
                </c:pt>
                <c:pt idx="26">
                  <c:v>40179</c:v>
                </c:pt>
                <c:pt idx="27">
                  <c:v>40172</c:v>
                </c:pt>
                <c:pt idx="28">
                  <c:v>40165</c:v>
                </c:pt>
                <c:pt idx="29">
                  <c:v>40158</c:v>
                </c:pt>
                <c:pt idx="30">
                  <c:v>40151</c:v>
                </c:pt>
                <c:pt idx="31">
                  <c:v>40144</c:v>
                </c:pt>
                <c:pt idx="32">
                  <c:v>40137</c:v>
                </c:pt>
                <c:pt idx="33">
                  <c:v>40130</c:v>
                </c:pt>
                <c:pt idx="34">
                  <c:v>40123</c:v>
                </c:pt>
                <c:pt idx="35">
                  <c:v>40116</c:v>
                </c:pt>
                <c:pt idx="36">
                  <c:v>40109</c:v>
                </c:pt>
                <c:pt idx="37">
                  <c:v>40102</c:v>
                </c:pt>
                <c:pt idx="38">
                  <c:v>40095</c:v>
                </c:pt>
                <c:pt idx="39">
                  <c:v>40088</c:v>
                </c:pt>
                <c:pt idx="40">
                  <c:v>40081</c:v>
                </c:pt>
                <c:pt idx="41">
                  <c:v>40074</c:v>
                </c:pt>
                <c:pt idx="42">
                  <c:v>40067</c:v>
                </c:pt>
                <c:pt idx="43">
                  <c:v>40060</c:v>
                </c:pt>
                <c:pt idx="44">
                  <c:v>40053</c:v>
                </c:pt>
                <c:pt idx="45">
                  <c:v>40046</c:v>
                </c:pt>
                <c:pt idx="46">
                  <c:v>40039</c:v>
                </c:pt>
                <c:pt idx="47">
                  <c:v>40032</c:v>
                </c:pt>
                <c:pt idx="48">
                  <c:v>40025</c:v>
                </c:pt>
                <c:pt idx="49">
                  <c:v>40018</c:v>
                </c:pt>
                <c:pt idx="50">
                  <c:v>40011</c:v>
                </c:pt>
                <c:pt idx="51">
                  <c:v>40004</c:v>
                </c:pt>
                <c:pt idx="52">
                  <c:v>39997</c:v>
                </c:pt>
                <c:pt idx="53">
                  <c:v>39990</c:v>
                </c:pt>
                <c:pt idx="54">
                  <c:v>39983</c:v>
                </c:pt>
                <c:pt idx="55">
                  <c:v>39976</c:v>
                </c:pt>
                <c:pt idx="56">
                  <c:v>39969</c:v>
                </c:pt>
                <c:pt idx="57">
                  <c:v>39962</c:v>
                </c:pt>
                <c:pt idx="58">
                  <c:v>39955</c:v>
                </c:pt>
                <c:pt idx="59">
                  <c:v>39948</c:v>
                </c:pt>
                <c:pt idx="60">
                  <c:v>39941</c:v>
                </c:pt>
                <c:pt idx="61">
                  <c:v>39934</c:v>
                </c:pt>
                <c:pt idx="62">
                  <c:v>39927</c:v>
                </c:pt>
                <c:pt idx="63">
                  <c:v>39920</c:v>
                </c:pt>
                <c:pt idx="64">
                  <c:v>39913</c:v>
                </c:pt>
                <c:pt idx="65">
                  <c:v>39906</c:v>
                </c:pt>
                <c:pt idx="66">
                  <c:v>39899</c:v>
                </c:pt>
                <c:pt idx="67">
                  <c:v>39892</c:v>
                </c:pt>
                <c:pt idx="68">
                  <c:v>39885</c:v>
                </c:pt>
                <c:pt idx="69">
                  <c:v>39878</c:v>
                </c:pt>
                <c:pt idx="70">
                  <c:v>39871</c:v>
                </c:pt>
                <c:pt idx="71">
                  <c:v>39864</c:v>
                </c:pt>
                <c:pt idx="72">
                  <c:v>39857</c:v>
                </c:pt>
                <c:pt idx="73">
                  <c:v>39850</c:v>
                </c:pt>
                <c:pt idx="74">
                  <c:v>39843</c:v>
                </c:pt>
                <c:pt idx="75">
                  <c:v>39836</c:v>
                </c:pt>
                <c:pt idx="76">
                  <c:v>39829</c:v>
                </c:pt>
                <c:pt idx="77">
                  <c:v>39822</c:v>
                </c:pt>
                <c:pt idx="78">
                  <c:v>39815</c:v>
                </c:pt>
                <c:pt idx="79">
                  <c:v>39808</c:v>
                </c:pt>
                <c:pt idx="80">
                  <c:v>39801</c:v>
                </c:pt>
                <c:pt idx="81">
                  <c:v>39794</c:v>
                </c:pt>
                <c:pt idx="82">
                  <c:v>39787</c:v>
                </c:pt>
                <c:pt idx="83">
                  <c:v>39780</c:v>
                </c:pt>
                <c:pt idx="84">
                  <c:v>39773</c:v>
                </c:pt>
                <c:pt idx="85">
                  <c:v>39766</c:v>
                </c:pt>
                <c:pt idx="86">
                  <c:v>39759</c:v>
                </c:pt>
                <c:pt idx="87">
                  <c:v>39752</c:v>
                </c:pt>
                <c:pt idx="88">
                  <c:v>39745</c:v>
                </c:pt>
                <c:pt idx="89">
                  <c:v>39738</c:v>
                </c:pt>
                <c:pt idx="90">
                  <c:v>39731</c:v>
                </c:pt>
                <c:pt idx="91">
                  <c:v>39724</c:v>
                </c:pt>
                <c:pt idx="92">
                  <c:v>39717</c:v>
                </c:pt>
                <c:pt idx="93">
                  <c:v>39710</c:v>
                </c:pt>
                <c:pt idx="94">
                  <c:v>39703</c:v>
                </c:pt>
                <c:pt idx="95">
                  <c:v>39696</c:v>
                </c:pt>
                <c:pt idx="96">
                  <c:v>39689</c:v>
                </c:pt>
                <c:pt idx="97">
                  <c:v>39682</c:v>
                </c:pt>
                <c:pt idx="98">
                  <c:v>39675</c:v>
                </c:pt>
                <c:pt idx="99">
                  <c:v>39668</c:v>
                </c:pt>
                <c:pt idx="100">
                  <c:v>39661</c:v>
                </c:pt>
                <c:pt idx="101">
                  <c:v>39654</c:v>
                </c:pt>
                <c:pt idx="102">
                  <c:v>39647</c:v>
                </c:pt>
                <c:pt idx="103">
                  <c:v>39640</c:v>
                </c:pt>
                <c:pt idx="104">
                  <c:v>39633</c:v>
                </c:pt>
                <c:pt idx="105">
                  <c:v>39626</c:v>
                </c:pt>
                <c:pt idx="106">
                  <c:v>39619</c:v>
                </c:pt>
                <c:pt idx="107">
                  <c:v>39612</c:v>
                </c:pt>
                <c:pt idx="108">
                  <c:v>39605</c:v>
                </c:pt>
                <c:pt idx="109">
                  <c:v>39598</c:v>
                </c:pt>
                <c:pt idx="110">
                  <c:v>39591</c:v>
                </c:pt>
                <c:pt idx="111">
                  <c:v>39584</c:v>
                </c:pt>
                <c:pt idx="112">
                  <c:v>39577</c:v>
                </c:pt>
                <c:pt idx="113">
                  <c:v>39570</c:v>
                </c:pt>
                <c:pt idx="114">
                  <c:v>39563</c:v>
                </c:pt>
                <c:pt idx="115">
                  <c:v>39556</c:v>
                </c:pt>
                <c:pt idx="116">
                  <c:v>39549</c:v>
                </c:pt>
                <c:pt idx="117">
                  <c:v>39542</c:v>
                </c:pt>
                <c:pt idx="118">
                  <c:v>39535</c:v>
                </c:pt>
                <c:pt idx="119">
                  <c:v>39528</c:v>
                </c:pt>
                <c:pt idx="120">
                  <c:v>39521</c:v>
                </c:pt>
                <c:pt idx="121">
                  <c:v>39514</c:v>
                </c:pt>
                <c:pt idx="122">
                  <c:v>39507</c:v>
                </c:pt>
                <c:pt idx="123">
                  <c:v>39500</c:v>
                </c:pt>
                <c:pt idx="124">
                  <c:v>39493</c:v>
                </c:pt>
                <c:pt idx="125">
                  <c:v>39486</c:v>
                </c:pt>
                <c:pt idx="126">
                  <c:v>39479</c:v>
                </c:pt>
                <c:pt idx="127">
                  <c:v>39472</c:v>
                </c:pt>
                <c:pt idx="128">
                  <c:v>39465</c:v>
                </c:pt>
                <c:pt idx="129">
                  <c:v>39458</c:v>
                </c:pt>
                <c:pt idx="130">
                  <c:v>39451</c:v>
                </c:pt>
                <c:pt idx="131">
                  <c:v>39444</c:v>
                </c:pt>
                <c:pt idx="132">
                  <c:v>39437</c:v>
                </c:pt>
                <c:pt idx="133">
                  <c:v>39430</c:v>
                </c:pt>
                <c:pt idx="134">
                  <c:v>39423</c:v>
                </c:pt>
                <c:pt idx="135">
                  <c:v>39416</c:v>
                </c:pt>
                <c:pt idx="136">
                  <c:v>39409</c:v>
                </c:pt>
                <c:pt idx="137">
                  <c:v>39402</c:v>
                </c:pt>
                <c:pt idx="138">
                  <c:v>39395</c:v>
                </c:pt>
                <c:pt idx="139">
                  <c:v>39388</c:v>
                </c:pt>
                <c:pt idx="140">
                  <c:v>39381</c:v>
                </c:pt>
                <c:pt idx="141">
                  <c:v>39374</c:v>
                </c:pt>
                <c:pt idx="142">
                  <c:v>39367</c:v>
                </c:pt>
                <c:pt idx="143">
                  <c:v>39360</c:v>
                </c:pt>
                <c:pt idx="144">
                  <c:v>39353</c:v>
                </c:pt>
                <c:pt idx="145">
                  <c:v>39346</c:v>
                </c:pt>
                <c:pt idx="146">
                  <c:v>39339</c:v>
                </c:pt>
                <c:pt idx="147">
                  <c:v>39332</c:v>
                </c:pt>
                <c:pt idx="148">
                  <c:v>39325</c:v>
                </c:pt>
                <c:pt idx="149">
                  <c:v>39318</c:v>
                </c:pt>
                <c:pt idx="150">
                  <c:v>39311</c:v>
                </c:pt>
                <c:pt idx="151">
                  <c:v>39304</c:v>
                </c:pt>
                <c:pt idx="152">
                  <c:v>39297</c:v>
                </c:pt>
                <c:pt idx="153">
                  <c:v>39290</c:v>
                </c:pt>
                <c:pt idx="154">
                  <c:v>39283</c:v>
                </c:pt>
                <c:pt idx="155">
                  <c:v>39276</c:v>
                </c:pt>
                <c:pt idx="156">
                  <c:v>39269</c:v>
                </c:pt>
                <c:pt idx="157">
                  <c:v>39262</c:v>
                </c:pt>
                <c:pt idx="158">
                  <c:v>39255</c:v>
                </c:pt>
                <c:pt idx="159">
                  <c:v>39248</c:v>
                </c:pt>
                <c:pt idx="160">
                  <c:v>39241</c:v>
                </c:pt>
                <c:pt idx="161">
                  <c:v>39234</c:v>
                </c:pt>
                <c:pt idx="162">
                  <c:v>39227</c:v>
                </c:pt>
                <c:pt idx="163">
                  <c:v>39220</c:v>
                </c:pt>
                <c:pt idx="164">
                  <c:v>39213</c:v>
                </c:pt>
                <c:pt idx="165">
                  <c:v>39206</c:v>
                </c:pt>
                <c:pt idx="166">
                  <c:v>39199</c:v>
                </c:pt>
                <c:pt idx="167">
                  <c:v>39192</c:v>
                </c:pt>
                <c:pt idx="168">
                  <c:v>39185</c:v>
                </c:pt>
                <c:pt idx="169">
                  <c:v>39178</c:v>
                </c:pt>
                <c:pt idx="170">
                  <c:v>39171</c:v>
                </c:pt>
                <c:pt idx="171">
                  <c:v>39164</c:v>
                </c:pt>
                <c:pt idx="172">
                  <c:v>39157</c:v>
                </c:pt>
                <c:pt idx="173">
                  <c:v>39150</c:v>
                </c:pt>
                <c:pt idx="174">
                  <c:v>39143</c:v>
                </c:pt>
                <c:pt idx="175">
                  <c:v>39136</c:v>
                </c:pt>
                <c:pt idx="176">
                  <c:v>39129</c:v>
                </c:pt>
                <c:pt idx="177">
                  <c:v>39122</c:v>
                </c:pt>
                <c:pt idx="178">
                  <c:v>39115</c:v>
                </c:pt>
                <c:pt idx="179">
                  <c:v>39108</c:v>
                </c:pt>
                <c:pt idx="180">
                  <c:v>39101</c:v>
                </c:pt>
                <c:pt idx="181">
                  <c:v>39094</c:v>
                </c:pt>
                <c:pt idx="182">
                  <c:v>39087</c:v>
                </c:pt>
                <c:pt idx="183">
                  <c:v>39080</c:v>
                </c:pt>
                <c:pt idx="184">
                  <c:v>39073</c:v>
                </c:pt>
                <c:pt idx="185">
                  <c:v>39066</c:v>
                </c:pt>
                <c:pt idx="186">
                  <c:v>39059</c:v>
                </c:pt>
                <c:pt idx="187">
                  <c:v>39052</c:v>
                </c:pt>
                <c:pt idx="188">
                  <c:v>39045</c:v>
                </c:pt>
                <c:pt idx="189">
                  <c:v>39038</c:v>
                </c:pt>
                <c:pt idx="190">
                  <c:v>39031</c:v>
                </c:pt>
                <c:pt idx="191">
                  <c:v>39024</c:v>
                </c:pt>
                <c:pt idx="192">
                  <c:v>39017</c:v>
                </c:pt>
                <c:pt idx="193">
                  <c:v>39010</c:v>
                </c:pt>
                <c:pt idx="194">
                  <c:v>39003</c:v>
                </c:pt>
                <c:pt idx="195">
                  <c:v>38996</c:v>
                </c:pt>
                <c:pt idx="196">
                  <c:v>38989</c:v>
                </c:pt>
                <c:pt idx="197">
                  <c:v>38982</c:v>
                </c:pt>
                <c:pt idx="198">
                  <c:v>38975</c:v>
                </c:pt>
                <c:pt idx="199">
                  <c:v>38968</c:v>
                </c:pt>
                <c:pt idx="200">
                  <c:v>38961</c:v>
                </c:pt>
                <c:pt idx="201">
                  <c:v>38954</c:v>
                </c:pt>
                <c:pt idx="202">
                  <c:v>38947</c:v>
                </c:pt>
                <c:pt idx="203">
                  <c:v>38940</c:v>
                </c:pt>
                <c:pt idx="204">
                  <c:v>38933</c:v>
                </c:pt>
                <c:pt idx="205">
                  <c:v>38926</c:v>
                </c:pt>
                <c:pt idx="206">
                  <c:v>38919</c:v>
                </c:pt>
                <c:pt idx="207">
                  <c:v>38912</c:v>
                </c:pt>
                <c:pt idx="208">
                  <c:v>38905</c:v>
                </c:pt>
                <c:pt idx="209">
                  <c:v>38898</c:v>
                </c:pt>
                <c:pt idx="210">
                  <c:v>38891</c:v>
                </c:pt>
                <c:pt idx="211">
                  <c:v>38884</c:v>
                </c:pt>
                <c:pt idx="212">
                  <c:v>38877</c:v>
                </c:pt>
                <c:pt idx="213">
                  <c:v>38870</c:v>
                </c:pt>
                <c:pt idx="214">
                  <c:v>38863</c:v>
                </c:pt>
                <c:pt idx="215">
                  <c:v>38856</c:v>
                </c:pt>
                <c:pt idx="216">
                  <c:v>38849</c:v>
                </c:pt>
                <c:pt idx="217">
                  <c:v>38842</c:v>
                </c:pt>
                <c:pt idx="218">
                  <c:v>38835</c:v>
                </c:pt>
                <c:pt idx="219">
                  <c:v>38828</c:v>
                </c:pt>
                <c:pt idx="220">
                  <c:v>38821</c:v>
                </c:pt>
                <c:pt idx="221">
                  <c:v>38814</c:v>
                </c:pt>
                <c:pt idx="222">
                  <c:v>38807</c:v>
                </c:pt>
                <c:pt idx="223">
                  <c:v>38800</c:v>
                </c:pt>
                <c:pt idx="224">
                  <c:v>38793</c:v>
                </c:pt>
                <c:pt idx="225">
                  <c:v>38786</c:v>
                </c:pt>
                <c:pt idx="226">
                  <c:v>38779</c:v>
                </c:pt>
                <c:pt idx="227">
                  <c:v>38772</c:v>
                </c:pt>
                <c:pt idx="228">
                  <c:v>38765</c:v>
                </c:pt>
                <c:pt idx="229">
                  <c:v>38758</c:v>
                </c:pt>
                <c:pt idx="230">
                  <c:v>38751</c:v>
                </c:pt>
                <c:pt idx="231">
                  <c:v>38744</c:v>
                </c:pt>
                <c:pt idx="232">
                  <c:v>38737</c:v>
                </c:pt>
                <c:pt idx="233">
                  <c:v>38730</c:v>
                </c:pt>
                <c:pt idx="234">
                  <c:v>38723</c:v>
                </c:pt>
                <c:pt idx="235">
                  <c:v>38716</c:v>
                </c:pt>
                <c:pt idx="236">
                  <c:v>38709</c:v>
                </c:pt>
                <c:pt idx="237">
                  <c:v>38702</c:v>
                </c:pt>
                <c:pt idx="238">
                  <c:v>38695</c:v>
                </c:pt>
                <c:pt idx="239">
                  <c:v>38688</c:v>
                </c:pt>
                <c:pt idx="240">
                  <c:v>38681</c:v>
                </c:pt>
                <c:pt idx="241">
                  <c:v>38674</c:v>
                </c:pt>
                <c:pt idx="242">
                  <c:v>38667</c:v>
                </c:pt>
                <c:pt idx="243">
                  <c:v>38660</c:v>
                </c:pt>
                <c:pt idx="244">
                  <c:v>38653</c:v>
                </c:pt>
                <c:pt idx="245">
                  <c:v>38646</c:v>
                </c:pt>
                <c:pt idx="246">
                  <c:v>38639</c:v>
                </c:pt>
                <c:pt idx="247">
                  <c:v>38632</c:v>
                </c:pt>
                <c:pt idx="248">
                  <c:v>38625</c:v>
                </c:pt>
                <c:pt idx="249">
                  <c:v>38618</c:v>
                </c:pt>
                <c:pt idx="250">
                  <c:v>38611</c:v>
                </c:pt>
                <c:pt idx="251">
                  <c:v>38604</c:v>
                </c:pt>
                <c:pt idx="252">
                  <c:v>38597</c:v>
                </c:pt>
                <c:pt idx="253">
                  <c:v>38590</c:v>
                </c:pt>
                <c:pt idx="254">
                  <c:v>38583</c:v>
                </c:pt>
                <c:pt idx="255">
                  <c:v>38576</c:v>
                </c:pt>
                <c:pt idx="256">
                  <c:v>38569</c:v>
                </c:pt>
                <c:pt idx="257">
                  <c:v>38562</c:v>
                </c:pt>
                <c:pt idx="258">
                  <c:v>38555</c:v>
                </c:pt>
                <c:pt idx="259">
                  <c:v>38548</c:v>
                </c:pt>
                <c:pt idx="260">
                  <c:v>38541</c:v>
                </c:pt>
                <c:pt idx="261">
                  <c:v>38534</c:v>
                </c:pt>
                <c:pt idx="262">
                  <c:v>38527</c:v>
                </c:pt>
                <c:pt idx="263">
                  <c:v>38520</c:v>
                </c:pt>
                <c:pt idx="264">
                  <c:v>38513</c:v>
                </c:pt>
                <c:pt idx="265">
                  <c:v>38506</c:v>
                </c:pt>
                <c:pt idx="266">
                  <c:v>38499</c:v>
                </c:pt>
                <c:pt idx="267">
                  <c:v>38492</c:v>
                </c:pt>
                <c:pt idx="268">
                  <c:v>38485</c:v>
                </c:pt>
                <c:pt idx="269">
                  <c:v>38478</c:v>
                </c:pt>
                <c:pt idx="270">
                  <c:v>38471</c:v>
                </c:pt>
                <c:pt idx="271">
                  <c:v>38464</c:v>
                </c:pt>
                <c:pt idx="272">
                  <c:v>38457</c:v>
                </c:pt>
                <c:pt idx="273">
                  <c:v>38450</c:v>
                </c:pt>
                <c:pt idx="274">
                  <c:v>38443</c:v>
                </c:pt>
                <c:pt idx="275">
                  <c:v>38436</c:v>
                </c:pt>
                <c:pt idx="276">
                  <c:v>38429</c:v>
                </c:pt>
                <c:pt idx="277">
                  <c:v>38422</c:v>
                </c:pt>
                <c:pt idx="278">
                  <c:v>38415</c:v>
                </c:pt>
                <c:pt idx="279">
                  <c:v>38408</c:v>
                </c:pt>
                <c:pt idx="280">
                  <c:v>38401</c:v>
                </c:pt>
                <c:pt idx="281">
                  <c:v>38394</c:v>
                </c:pt>
                <c:pt idx="282">
                  <c:v>38387</c:v>
                </c:pt>
                <c:pt idx="283">
                  <c:v>38380</c:v>
                </c:pt>
                <c:pt idx="284">
                  <c:v>38373</c:v>
                </c:pt>
                <c:pt idx="285">
                  <c:v>38366</c:v>
                </c:pt>
                <c:pt idx="286">
                  <c:v>38359</c:v>
                </c:pt>
                <c:pt idx="287">
                  <c:v>38352</c:v>
                </c:pt>
                <c:pt idx="288">
                  <c:v>38345</c:v>
                </c:pt>
                <c:pt idx="289">
                  <c:v>38338</c:v>
                </c:pt>
                <c:pt idx="290">
                  <c:v>38331</c:v>
                </c:pt>
                <c:pt idx="291">
                  <c:v>38324</c:v>
                </c:pt>
                <c:pt idx="292">
                  <c:v>38317</c:v>
                </c:pt>
                <c:pt idx="293">
                  <c:v>38310</c:v>
                </c:pt>
                <c:pt idx="294">
                  <c:v>38303</c:v>
                </c:pt>
                <c:pt idx="295">
                  <c:v>38296</c:v>
                </c:pt>
                <c:pt idx="296">
                  <c:v>38289</c:v>
                </c:pt>
                <c:pt idx="297">
                  <c:v>38282</c:v>
                </c:pt>
                <c:pt idx="298">
                  <c:v>38275</c:v>
                </c:pt>
                <c:pt idx="299">
                  <c:v>38268</c:v>
                </c:pt>
                <c:pt idx="300">
                  <c:v>38261</c:v>
                </c:pt>
                <c:pt idx="301">
                  <c:v>38254</c:v>
                </c:pt>
                <c:pt idx="302">
                  <c:v>38247</c:v>
                </c:pt>
                <c:pt idx="303">
                  <c:v>38240</c:v>
                </c:pt>
                <c:pt idx="304">
                  <c:v>38233</c:v>
                </c:pt>
                <c:pt idx="305">
                  <c:v>38226</c:v>
                </c:pt>
                <c:pt idx="306">
                  <c:v>38219</c:v>
                </c:pt>
                <c:pt idx="307">
                  <c:v>38212</c:v>
                </c:pt>
                <c:pt idx="308">
                  <c:v>38205</c:v>
                </c:pt>
                <c:pt idx="309">
                  <c:v>38198</c:v>
                </c:pt>
                <c:pt idx="310">
                  <c:v>38191</c:v>
                </c:pt>
                <c:pt idx="311">
                  <c:v>38184</c:v>
                </c:pt>
                <c:pt idx="312">
                  <c:v>38177</c:v>
                </c:pt>
                <c:pt idx="313">
                  <c:v>38170</c:v>
                </c:pt>
                <c:pt idx="314">
                  <c:v>38163</c:v>
                </c:pt>
                <c:pt idx="315">
                  <c:v>38156</c:v>
                </c:pt>
                <c:pt idx="316">
                  <c:v>38149</c:v>
                </c:pt>
                <c:pt idx="317">
                  <c:v>38142</c:v>
                </c:pt>
                <c:pt idx="318">
                  <c:v>38135</c:v>
                </c:pt>
                <c:pt idx="319">
                  <c:v>38128</c:v>
                </c:pt>
                <c:pt idx="320">
                  <c:v>38121</c:v>
                </c:pt>
                <c:pt idx="321">
                  <c:v>38114</c:v>
                </c:pt>
                <c:pt idx="322">
                  <c:v>38107</c:v>
                </c:pt>
                <c:pt idx="323">
                  <c:v>38100</c:v>
                </c:pt>
                <c:pt idx="324">
                  <c:v>38093</c:v>
                </c:pt>
                <c:pt idx="325">
                  <c:v>38086</c:v>
                </c:pt>
                <c:pt idx="326">
                  <c:v>38079</c:v>
                </c:pt>
                <c:pt idx="327">
                  <c:v>38072</c:v>
                </c:pt>
                <c:pt idx="328">
                  <c:v>38065</c:v>
                </c:pt>
                <c:pt idx="329">
                  <c:v>38058</c:v>
                </c:pt>
                <c:pt idx="330">
                  <c:v>38051</c:v>
                </c:pt>
                <c:pt idx="331">
                  <c:v>38044</c:v>
                </c:pt>
                <c:pt idx="332">
                  <c:v>38037</c:v>
                </c:pt>
                <c:pt idx="333">
                  <c:v>38030</c:v>
                </c:pt>
                <c:pt idx="334">
                  <c:v>38023</c:v>
                </c:pt>
                <c:pt idx="335">
                  <c:v>38016</c:v>
                </c:pt>
                <c:pt idx="336">
                  <c:v>38009</c:v>
                </c:pt>
                <c:pt idx="337">
                  <c:v>38002</c:v>
                </c:pt>
                <c:pt idx="338">
                  <c:v>37995</c:v>
                </c:pt>
                <c:pt idx="339">
                  <c:v>37988</c:v>
                </c:pt>
                <c:pt idx="340">
                  <c:v>37981</c:v>
                </c:pt>
                <c:pt idx="341">
                  <c:v>37974</c:v>
                </c:pt>
                <c:pt idx="342">
                  <c:v>37967</c:v>
                </c:pt>
                <c:pt idx="343">
                  <c:v>37960</c:v>
                </c:pt>
                <c:pt idx="344">
                  <c:v>37953</c:v>
                </c:pt>
                <c:pt idx="345">
                  <c:v>37946</c:v>
                </c:pt>
                <c:pt idx="346">
                  <c:v>37939</c:v>
                </c:pt>
                <c:pt idx="347">
                  <c:v>37932</c:v>
                </c:pt>
                <c:pt idx="348">
                  <c:v>37925</c:v>
                </c:pt>
                <c:pt idx="349">
                  <c:v>37918</c:v>
                </c:pt>
                <c:pt idx="350">
                  <c:v>37911</c:v>
                </c:pt>
                <c:pt idx="351">
                  <c:v>37904</c:v>
                </c:pt>
                <c:pt idx="352">
                  <c:v>37897</c:v>
                </c:pt>
                <c:pt idx="353">
                  <c:v>37890</c:v>
                </c:pt>
                <c:pt idx="354">
                  <c:v>37883</c:v>
                </c:pt>
                <c:pt idx="355">
                  <c:v>37876</c:v>
                </c:pt>
                <c:pt idx="356">
                  <c:v>37869</c:v>
                </c:pt>
                <c:pt idx="357">
                  <c:v>37862</c:v>
                </c:pt>
                <c:pt idx="358">
                  <c:v>37855</c:v>
                </c:pt>
                <c:pt idx="359">
                  <c:v>37848</c:v>
                </c:pt>
                <c:pt idx="360">
                  <c:v>37841</c:v>
                </c:pt>
                <c:pt idx="361">
                  <c:v>37834</c:v>
                </c:pt>
                <c:pt idx="362">
                  <c:v>37827</c:v>
                </c:pt>
                <c:pt idx="363">
                  <c:v>37820</c:v>
                </c:pt>
                <c:pt idx="364">
                  <c:v>37813</c:v>
                </c:pt>
                <c:pt idx="365">
                  <c:v>37806</c:v>
                </c:pt>
                <c:pt idx="366">
                  <c:v>37799</c:v>
                </c:pt>
                <c:pt idx="367">
                  <c:v>37792</c:v>
                </c:pt>
                <c:pt idx="368">
                  <c:v>37785</c:v>
                </c:pt>
                <c:pt idx="369">
                  <c:v>37778</c:v>
                </c:pt>
                <c:pt idx="370">
                  <c:v>37771</c:v>
                </c:pt>
                <c:pt idx="371">
                  <c:v>37764</c:v>
                </c:pt>
                <c:pt idx="372">
                  <c:v>37757</c:v>
                </c:pt>
                <c:pt idx="373">
                  <c:v>37750</c:v>
                </c:pt>
                <c:pt idx="374">
                  <c:v>37743</c:v>
                </c:pt>
                <c:pt idx="375">
                  <c:v>37736</c:v>
                </c:pt>
                <c:pt idx="376">
                  <c:v>37729</c:v>
                </c:pt>
                <c:pt idx="377">
                  <c:v>37722</c:v>
                </c:pt>
                <c:pt idx="378">
                  <c:v>37715</c:v>
                </c:pt>
                <c:pt idx="379">
                  <c:v>37708</c:v>
                </c:pt>
                <c:pt idx="380">
                  <c:v>37701</c:v>
                </c:pt>
                <c:pt idx="381">
                  <c:v>37694</c:v>
                </c:pt>
                <c:pt idx="382">
                  <c:v>37687</c:v>
                </c:pt>
                <c:pt idx="383">
                  <c:v>37680</c:v>
                </c:pt>
                <c:pt idx="384">
                  <c:v>37673</c:v>
                </c:pt>
                <c:pt idx="385">
                  <c:v>37666</c:v>
                </c:pt>
                <c:pt idx="386">
                  <c:v>37659</c:v>
                </c:pt>
                <c:pt idx="387">
                  <c:v>37652</c:v>
                </c:pt>
                <c:pt idx="388">
                  <c:v>37645</c:v>
                </c:pt>
                <c:pt idx="389">
                  <c:v>37638</c:v>
                </c:pt>
                <c:pt idx="390">
                  <c:v>37631</c:v>
                </c:pt>
                <c:pt idx="391">
                  <c:v>37624</c:v>
                </c:pt>
                <c:pt idx="392">
                  <c:v>37617</c:v>
                </c:pt>
                <c:pt idx="393">
                  <c:v>37610</c:v>
                </c:pt>
                <c:pt idx="394">
                  <c:v>37603</c:v>
                </c:pt>
                <c:pt idx="395">
                  <c:v>37596</c:v>
                </c:pt>
                <c:pt idx="396">
                  <c:v>37589</c:v>
                </c:pt>
                <c:pt idx="397">
                  <c:v>37582</c:v>
                </c:pt>
                <c:pt idx="398">
                  <c:v>37575</c:v>
                </c:pt>
                <c:pt idx="399">
                  <c:v>37568</c:v>
                </c:pt>
                <c:pt idx="400">
                  <c:v>37561</c:v>
                </c:pt>
                <c:pt idx="401">
                  <c:v>37554</c:v>
                </c:pt>
                <c:pt idx="402">
                  <c:v>37547</c:v>
                </c:pt>
                <c:pt idx="403">
                  <c:v>37540</c:v>
                </c:pt>
                <c:pt idx="404">
                  <c:v>37533</c:v>
                </c:pt>
                <c:pt idx="405">
                  <c:v>37526</c:v>
                </c:pt>
                <c:pt idx="406">
                  <c:v>37519</c:v>
                </c:pt>
                <c:pt idx="407">
                  <c:v>37512</c:v>
                </c:pt>
                <c:pt idx="408">
                  <c:v>37505</c:v>
                </c:pt>
                <c:pt idx="409">
                  <c:v>37498</c:v>
                </c:pt>
                <c:pt idx="410">
                  <c:v>37491</c:v>
                </c:pt>
                <c:pt idx="411">
                  <c:v>37484</c:v>
                </c:pt>
                <c:pt idx="412">
                  <c:v>37477</c:v>
                </c:pt>
                <c:pt idx="413">
                  <c:v>37470</c:v>
                </c:pt>
                <c:pt idx="414">
                  <c:v>37463</c:v>
                </c:pt>
                <c:pt idx="415">
                  <c:v>37456</c:v>
                </c:pt>
                <c:pt idx="416">
                  <c:v>37449</c:v>
                </c:pt>
                <c:pt idx="417">
                  <c:v>37442</c:v>
                </c:pt>
                <c:pt idx="418">
                  <c:v>37435</c:v>
                </c:pt>
                <c:pt idx="419">
                  <c:v>37428</c:v>
                </c:pt>
                <c:pt idx="420">
                  <c:v>37421</c:v>
                </c:pt>
                <c:pt idx="421">
                  <c:v>37414</c:v>
                </c:pt>
                <c:pt idx="422">
                  <c:v>37407</c:v>
                </c:pt>
                <c:pt idx="423">
                  <c:v>37400</c:v>
                </c:pt>
                <c:pt idx="424">
                  <c:v>37393</c:v>
                </c:pt>
                <c:pt idx="425">
                  <c:v>37386</c:v>
                </c:pt>
                <c:pt idx="426">
                  <c:v>37379</c:v>
                </c:pt>
                <c:pt idx="427">
                  <c:v>37372</c:v>
                </c:pt>
                <c:pt idx="428">
                  <c:v>37365</c:v>
                </c:pt>
                <c:pt idx="429">
                  <c:v>37358</c:v>
                </c:pt>
                <c:pt idx="430">
                  <c:v>37351</c:v>
                </c:pt>
                <c:pt idx="431">
                  <c:v>37344</c:v>
                </c:pt>
                <c:pt idx="432">
                  <c:v>37337</c:v>
                </c:pt>
                <c:pt idx="433">
                  <c:v>37330</c:v>
                </c:pt>
                <c:pt idx="434">
                  <c:v>37323</c:v>
                </c:pt>
                <c:pt idx="435">
                  <c:v>37316</c:v>
                </c:pt>
                <c:pt idx="436">
                  <c:v>37309</c:v>
                </c:pt>
                <c:pt idx="437">
                  <c:v>37302</c:v>
                </c:pt>
                <c:pt idx="438">
                  <c:v>37295</c:v>
                </c:pt>
                <c:pt idx="439">
                  <c:v>37288</c:v>
                </c:pt>
                <c:pt idx="440">
                  <c:v>37281</c:v>
                </c:pt>
                <c:pt idx="441">
                  <c:v>37274</c:v>
                </c:pt>
                <c:pt idx="442">
                  <c:v>37267</c:v>
                </c:pt>
                <c:pt idx="443">
                  <c:v>37260</c:v>
                </c:pt>
                <c:pt idx="444">
                  <c:v>37253</c:v>
                </c:pt>
                <c:pt idx="445">
                  <c:v>37246</c:v>
                </c:pt>
                <c:pt idx="446">
                  <c:v>37239</c:v>
                </c:pt>
                <c:pt idx="447">
                  <c:v>37232</c:v>
                </c:pt>
                <c:pt idx="448">
                  <c:v>37225</c:v>
                </c:pt>
                <c:pt idx="449">
                  <c:v>37218</c:v>
                </c:pt>
                <c:pt idx="450">
                  <c:v>37211</c:v>
                </c:pt>
                <c:pt idx="451">
                  <c:v>37204</c:v>
                </c:pt>
                <c:pt idx="452">
                  <c:v>37197</c:v>
                </c:pt>
                <c:pt idx="453">
                  <c:v>37190</c:v>
                </c:pt>
                <c:pt idx="454">
                  <c:v>37183</c:v>
                </c:pt>
                <c:pt idx="455">
                  <c:v>37176</c:v>
                </c:pt>
                <c:pt idx="456">
                  <c:v>37169</c:v>
                </c:pt>
                <c:pt idx="457">
                  <c:v>37162</c:v>
                </c:pt>
                <c:pt idx="458">
                  <c:v>37155</c:v>
                </c:pt>
                <c:pt idx="459">
                  <c:v>37148</c:v>
                </c:pt>
                <c:pt idx="460">
                  <c:v>37141</c:v>
                </c:pt>
                <c:pt idx="461">
                  <c:v>37134</c:v>
                </c:pt>
                <c:pt idx="462">
                  <c:v>37127</c:v>
                </c:pt>
                <c:pt idx="463">
                  <c:v>37120</c:v>
                </c:pt>
                <c:pt idx="464">
                  <c:v>37113</c:v>
                </c:pt>
                <c:pt idx="465">
                  <c:v>37106</c:v>
                </c:pt>
                <c:pt idx="466">
                  <c:v>37099</c:v>
                </c:pt>
                <c:pt idx="467">
                  <c:v>37092</c:v>
                </c:pt>
                <c:pt idx="468">
                  <c:v>37085</c:v>
                </c:pt>
                <c:pt idx="469">
                  <c:v>37078</c:v>
                </c:pt>
                <c:pt idx="470">
                  <c:v>37071</c:v>
                </c:pt>
                <c:pt idx="471">
                  <c:v>37064</c:v>
                </c:pt>
                <c:pt idx="472">
                  <c:v>37057</c:v>
                </c:pt>
                <c:pt idx="473">
                  <c:v>37050</c:v>
                </c:pt>
                <c:pt idx="474">
                  <c:v>37043</c:v>
                </c:pt>
                <c:pt idx="475">
                  <c:v>37036</c:v>
                </c:pt>
                <c:pt idx="476">
                  <c:v>37029</c:v>
                </c:pt>
                <c:pt idx="477">
                  <c:v>37022</c:v>
                </c:pt>
                <c:pt idx="478">
                  <c:v>37015</c:v>
                </c:pt>
                <c:pt idx="479">
                  <c:v>37008</c:v>
                </c:pt>
                <c:pt idx="480">
                  <c:v>37001</c:v>
                </c:pt>
                <c:pt idx="481">
                  <c:v>36994</c:v>
                </c:pt>
                <c:pt idx="482">
                  <c:v>36987</c:v>
                </c:pt>
                <c:pt idx="483">
                  <c:v>36980</c:v>
                </c:pt>
                <c:pt idx="484">
                  <c:v>36973</c:v>
                </c:pt>
                <c:pt idx="485">
                  <c:v>36966</c:v>
                </c:pt>
                <c:pt idx="486">
                  <c:v>36959</c:v>
                </c:pt>
                <c:pt idx="487">
                  <c:v>36952</c:v>
                </c:pt>
                <c:pt idx="488">
                  <c:v>36945</c:v>
                </c:pt>
                <c:pt idx="489">
                  <c:v>36938</c:v>
                </c:pt>
                <c:pt idx="490">
                  <c:v>36931</c:v>
                </c:pt>
                <c:pt idx="491">
                  <c:v>36924</c:v>
                </c:pt>
                <c:pt idx="492">
                  <c:v>36917</c:v>
                </c:pt>
                <c:pt idx="493">
                  <c:v>36910</c:v>
                </c:pt>
                <c:pt idx="494">
                  <c:v>36903</c:v>
                </c:pt>
                <c:pt idx="495">
                  <c:v>36896</c:v>
                </c:pt>
                <c:pt idx="496">
                  <c:v>36889</c:v>
                </c:pt>
                <c:pt idx="497">
                  <c:v>36882</c:v>
                </c:pt>
                <c:pt idx="498">
                  <c:v>36875</c:v>
                </c:pt>
                <c:pt idx="499">
                  <c:v>36868</c:v>
                </c:pt>
                <c:pt idx="500">
                  <c:v>36861</c:v>
                </c:pt>
                <c:pt idx="501">
                  <c:v>36854</c:v>
                </c:pt>
                <c:pt idx="502">
                  <c:v>36847</c:v>
                </c:pt>
                <c:pt idx="503">
                  <c:v>36840</c:v>
                </c:pt>
                <c:pt idx="504">
                  <c:v>36833</c:v>
                </c:pt>
                <c:pt idx="505">
                  <c:v>36826</c:v>
                </c:pt>
                <c:pt idx="506">
                  <c:v>36819</c:v>
                </c:pt>
                <c:pt idx="507">
                  <c:v>36812</c:v>
                </c:pt>
                <c:pt idx="508">
                  <c:v>36805</c:v>
                </c:pt>
                <c:pt idx="509">
                  <c:v>36798</c:v>
                </c:pt>
                <c:pt idx="510">
                  <c:v>36791</c:v>
                </c:pt>
                <c:pt idx="511">
                  <c:v>36784</c:v>
                </c:pt>
                <c:pt idx="512">
                  <c:v>36777</c:v>
                </c:pt>
                <c:pt idx="513">
                  <c:v>36770</c:v>
                </c:pt>
                <c:pt idx="514">
                  <c:v>36763</c:v>
                </c:pt>
                <c:pt idx="515">
                  <c:v>36756</c:v>
                </c:pt>
                <c:pt idx="516">
                  <c:v>36749</c:v>
                </c:pt>
                <c:pt idx="517">
                  <c:v>36742</c:v>
                </c:pt>
                <c:pt idx="518">
                  <c:v>36735</c:v>
                </c:pt>
                <c:pt idx="519">
                  <c:v>36728</c:v>
                </c:pt>
                <c:pt idx="520">
                  <c:v>36721</c:v>
                </c:pt>
                <c:pt idx="521">
                  <c:v>36714</c:v>
                </c:pt>
                <c:pt idx="522">
                  <c:v>36707</c:v>
                </c:pt>
                <c:pt idx="523">
                  <c:v>36700</c:v>
                </c:pt>
                <c:pt idx="524">
                  <c:v>36693</c:v>
                </c:pt>
                <c:pt idx="525">
                  <c:v>36686</c:v>
                </c:pt>
                <c:pt idx="526">
                  <c:v>36679</c:v>
                </c:pt>
                <c:pt idx="527">
                  <c:v>36672</c:v>
                </c:pt>
                <c:pt idx="528">
                  <c:v>36665</c:v>
                </c:pt>
                <c:pt idx="529">
                  <c:v>36658</c:v>
                </c:pt>
                <c:pt idx="530">
                  <c:v>36651</c:v>
                </c:pt>
                <c:pt idx="531">
                  <c:v>36644</c:v>
                </c:pt>
                <c:pt idx="532">
                  <c:v>36637</c:v>
                </c:pt>
                <c:pt idx="533">
                  <c:v>36630</c:v>
                </c:pt>
                <c:pt idx="534">
                  <c:v>36623</c:v>
                </c:pt>
                <c:pt idx="535">
                  <c:v>36616</c:v>
                </c:pt>
                <c:pt idx="536">
                  <c:v>36609</c:v>
                </c:pt>
                <c:pt idx="537">
                  <c:v>36602</c:v>
                </c:pt>
                <c:pt idx="538">
                  <c:v>36595</c:v>
                </c:pt>
                <c:pt idx="539">
                  <c:v>36588</c:v>
                </c:pt>
                <c:pt idx="540">
                  <c:v>36581</c:v>
                </c:pt>
                <c:pt idx="541">
                  <c:v>36574</c:v>
                </c:pt>
                <c:pt idx="542">
                  <c:v>36567</c:v>
                </c:pt>
                <c:pt idx="543">
                  <c:v>36560</c:v>
                </c:pt>
                <c:pt idx="544">
                  <c:v>36553</c:v>
                </c:pt>
                <c:pt idx="545">
                  <c:v>36546</c:v>
                </c:pt>
                <c:pt idx="546">
                  <c:v>36539</c:v>
                </c:pt>
                <c:pt idx="547">
                  <c:v>36532</c:v>
                </c:pt>
                <c:pt idx="548">
                  <c:v>36525</c:v>
                </c:pt>
                <c:pt idx="549">
                  <c:v>36518</c:v>
                </c:pt>
                <c:pt idx="550">
                  <c:v>36511</c:v>
                </c:pt>
                <c:pt idx="551">
                  <c:v>36504</c:v>
                </c:pt>
                <c:pt idx="552">
                  <c:v>36497</c:v>
                </c:pt>
                <c:pt idx="553">
                  <c:v>36490</c:v>
                </c:pt>
                <c:pt idx="554">
                  <c:v>36483</c:v>
                </c:pt>
                <c:pt idx="555">
                  <c:v>36476</c:v>
                </c:pt>
                <c:pt idx="556">
                  <c:v>36469</c:v>
                </c:pt>
                <c:pt idx="557">
                  <c:v>36462</c:v>
                </c:pt>
                <c:pt idx="558">
                  <c:v>36455</c:v>
                </c:pt>
                <c:pt idx="559">
                  <c:v>36448</c:v>
                </c:pt>
                <c:pt idx="560">
                  <c:v>36441</c:v>
                </c:pt>
                <c:pt idx="561">
                  <c:v>36434</c:v>
                </c:pt>
                <c:pt idx="562">
                  <c:v>36427</c:v>
                </c:pt>
                <c:pt idx="563">
                  <c:v>36420</c:v>
                </c:pt>
                <c:pt idx="564">
                  <c:v>36413</c:v>
                </c:pt>
                <c:pt idx="565">
                  <c:v>36406</c:v>
                </c:pt>
                <c:pt idx="566">
                  <c:v>36399</c:v>
                </c:pt>
                <c:pt idx="567">
                  <c:v>36392</c:v>
                </c:pt>
                <c:pt idx="568">
                  <c:v>36385</c:v>
                </c:pt>
                <c:pt idx="569">
                  <c:v>36378</c:v>
                </c:pt>
                <c:pt idx="570">
                  <c:v>36371</c:v>
                </c:pt>
                <c:pt idx="571">
                  <c:v>36364</c:v>
                </c:pt>
                <c:pt idx="572">
                  <c:v>36357</c:v>
                </c:pt>
                <c:pt idx="573">
                  <c:v>36350</c:v>
                </c:pt>
                <c:pt idx="574">
                  <c:v>36343</c:v>
                </c:pt>
                <c:pt idx="575">
                  <c:v>36336</c:v>
                </c:pt>
                <c:pt idx="576">
                  <c:v>36329</c:v>
                </c:pt>
                <c:pt idx="577">
                  <c:v>36322</c:v>
                </c:pt>
                <c:pt idx="578">
                  <c:v>36315</c:v>
                </c:pt>
                <c:pt idx="579">
                  <c:v>36308</c:v>
                </c:pt>
                <c:pt idx="580">
                  <c:v>36301</c:v>
                </c:pt>
                <c:pt idx="581">
                  <c:v>36294</c:v>
                </c:pt>
                <c:pt idx="582">
                  <c:v>36287</c:v>
                </c:pt>
                <c:pt idx="583">
                  <c:v>36280</c:v>
                </c:pt>
                <c:pt idx="584">
                  <c:v>36273</c:v>
                </c:pt>
                <c:pt idx="585">
                  <c:v>36266</c:v>
                </c:pt>
                <c:pt idx="586">
                  <c:v>36259</c:v>
                </c:pt>
                <c:pt idx="587">
                  <c:v>36252</c:v>
                </c:pt>
                <c:pt idx="588">
                  <c:v>36245</c:v>
                </c:pt>
                <c:pt idx="589">
                  <c:v>36238</c:v>
                </c:pt>
                <c:pt idx="590">
                  <c:v>36231</c:v>
                </c:pt>
                <c:pt idx="591">
                  <c:v>36224</c:v>
                </c:pt>
                <c:pt idx="592">
                  <c:v>36217</c:v>
                </c:pt>
                <c:pt idx="593">
                  <c:v>36210</c:v>
                </c:pt>
                <c:pt idx="594">
                  <c:v>36203</c:v>
                </c:pt>
                <c:pt idx="595">
                  <c:v>36196</c:v>
                </c:pt>
                <c:pt idx="596">
                  <c:v>36189</c:v>
                </c:pt>
                <c:pt idx="597">
                  <c:v>36182</c:v>
                </c:pt>
                <c:pt idx="598">
                  <c:v>36175</c:v>
                </c:pt>
                <c:pt idx="599">
                  <c:v>36168</c:v>
                </c:pt>
                <c:pt idx="600">
                  <c:v>36161</c:v>
                </c:pt>
                <c:pt idx="601">
                  <c:v>36154</c:v>
                </c:pt>
                <c:pt idx="602">
                  <c:v>36147</c:v>
                </c:pt>
                <c:pt idx="603">
                  <c:v>36140</c:v>
                </c:pt>
                <c:pt idx="604">
                  <c:v>36133</c:v>
                </c:pt>
                <c:pt idx="605">
                  <c:v>36126</c:v>
                </c:pt>
                <c:pt idx="606">
                  <c:v>36119</c:v>
                </c:pt>
                <c:pt idx="607">
                  <c:v>36112</c:v>
                </c:pt>
                <c:pt idx="608">
                  <c:v>36105</c:v>
                </c:pt>
                <c:pt idx="609">
                  <c:v>36098</c:v>
                </c:pt>
                <c:pt idx="610">
                  <c:v>36091</c:v>
                </c:pt>
                <c:pt idx="611">
                  <c:v>36084</c:v>
                </c:pt>
                <c:pt idx="612">
                  <c:v>36077</c:v>
                </c:pt>
                <c:pt idx="613">
                  <c:v>36070</c:v>
                </c:pt>
                <c:pt idx="614">
                  <c:v>36063</c:v>
                </c:pt>
                <c:pt idx="615">
                  <c:v>36056</c:v>
                </c:pt>
                <c:pt idx="616">
                  <c:v>36049</c:v>
                </c:pt>
                <c:pt idx="617">
                  <c:v>36042</c:v>
                </c:pt>
                <c:pt idx="618">
                  <c:v>36035</c:v>
                </c:pt>
                <c:pt idx="619">
                  <c:v>36028</c:v>
                </c:pt>
                <c:pt idx="620">
                  <c:v>36021</c:v>
                </c:pt>
                <c:pt idx="621">
                  <c:v>36014</c:v>
                </c:pt>
                <c:pt idx="622">
                  <c:v>36007</c:v>
                </c:pt>
                <c:pt idx="623">
                  <c:v>36000</c:v>
                </c:pt>
                <c:pt idx="624">
                  <c:v>35993</c:v>
                </c:pt>
                <c:pt idx="625">
                  <c:v>35986</c:v>
                </c:pt>
                <c:pt idx="626">
                  <c:v>35979</c:v>
                </c:pt>
                <c:pt idx="627">
                  <c:v>35972</c:v>
                </c:pt>
                <c:pt idx="628">
                  <c:v>35965</c:v>
                </c:pt>
                <c:pt idx="629">
                  <c:v>35958</c:v>
                </c:pt>
                <c:pt idx="630">
                  <c:v>35951</c:v>
                </c:pt>
                <c:pt idx="631">
                  <c:v>35944</c:v>
                </c:pt>
                <c:pt idx="632">
                  <c:v>35937</c:v>
                </c:pt>
                <c:pt idx="633">
                  <c:v>35930</c:v>
                </c:pt>
                <c:pt idx="634">
                  <c:v>35923</c:v>
                </c:pt>
                <c:pt idx="635">
                  <c:v>35916</c:v>
                </c:pt>
                <c:pt idx="636">
                  <c:v>35909</c:v>
                </c:pt>
                <c:pt idx="637">
                  <c:v>35902</c:v>
                </c:pt>
              </c:numCache>
            </c:numRef>
          </c:cat>
          <c:val>
            <c:numRef>
              <c:f>Лист2!$B$2:$B$639</c:f>
              <c:numCache>
                <c:formatCode>General</c:formatCode>
                <c:ptCount val="638"/>
                <c:pt idx="0">
                  <c:v>32.1</c:v>
                </c:pt>
                <c:pt idx="1">
                  <c:v>32.4</c:v>
                </c:pt>
                <c:pt idx="2">
                  <c:v>30.2</c:v>
                </c:pt>
                <c:pt idx="3">
                  <c:v>33.1</c:v>
                </c:pt>
                <c:pt idx="4">
                  <c:v>34</c:v>
                </c:pt>
                <c:pt idx="5">
                  <c:v>35</c:v>
                </c:pt>
                <c:pt idx="6">
                  <c:v>40</c:v>
                </c:pt>
                <c:pt idx="7">
                  <c:v>40</c:v>
                </c:pt>
                <c:pt idx="8">
                  <c:v>42.7</c:v>
                </c:pt>
                <c:pt idx="9">
                  <c:v>37.200000000000003</c:v>
                </c:pt>
                <c:pt idx="10">
                  <c:v>37</c:v>
                </c:pt>
                <c:pt idx="11">
                  <c:v>33.6</c:v>
                </c:pt>
                <c:pt idx="12">
                  <c:v>34.800000000000004</c:v>
                </c:pt>
                <c:pt idx="13">
                  <c:v>35.9</c:v>
                </c:pt>
                <c:pt idx="14">
                  <c:v>31.6</c:v>
                </c:pt>
                <c:pt idx="15">
                  <c:v>36.9</c:v>
                </c:pt>
                <c:pt idx="16">
                  <c:v>34.9</c:v>
                </c:pt>
                <c:pt idx="17">
                  <c:v>36.1</c:v>
                </c:pt>
                <c:pt idx="18">
                  <c:v>33.5</c:v>
                </c:pt>
                <c:pt idx="19">
                  <c:v>35.800000000000004</c:v>
                </c:pt>
                <c:pt idx="20">
                  <c:v>38.1</c:v>
                </c:pt>
                <c:pt idx="21">
                  <c:v>40.6</c:v>
                </c:pt>
                <c:pt idx="22">
                  <c:v>35.9</c:v>
                </c:pt>
                <c:pt idx="23">
                  <c:v>36.5</c:v>
                </c:pt>
                <c:pt idx="24">
                  <c:v>33.4</c:v>
                </c:pt>
                <c:pt idx="25">
                  <c:v>30.1</c:v>
                </c:pt>
                <c:pt idx="26">
                  <c:v>30.3</c:v>
                </c:pt>
                <c:pt idx="27">
                  <c:v>40.1</c:v>
                </c:pt>
                <c:pt idx="28">
                  <c:v>40</c:v>
                </c:pt>
                <c:pt idx="29">
                  <c:v>41.4</c:v>
                </c:pt>
                <c:pt idx="30">
                  <c:v>43.6</c:v>
                </c:pt>
                <c:pt idx="31">
                  <c:v>45.8</c:v>
                </c:pt>
                <c:pt idx="32">
                  <c:v>46</c:v>
                </c:pt>
                <c:pt idx="33">
                  <c:v>44.7</c:v>
                </c:pt>
                <c:pt idx="34">
                  <c:v>-2.8</c:v>
                </c:pt>
                <c:pt idx="35">
                  <c:v>0</c:v>
                </c:pt>
                <c:pt idx="36">
                  <c:v>5</c:v>
                </c:pt>
                <c:pt idx="37">
                  <c:v>5.2</c:v>
                </c:pt>
                <c:pt idx="38">
                  <c:v>7.8</c:v>
                </c:pt>
                <c:pt idx="39">
                  <c:v>9.4</c:v>
                </c:pt>
                <c:pt idx="40">
                  <c:v>13.8</c:v>
                </c:pt>
                <c:pt idx="41">
                  <c:v>16.399999999999999</c:v>
                </c:pt>
                <c:pt idx="42">
                  <c:v>18.399999999999999</c:v>
                </c:pt>
                <c:pt idx="43">
                  <c:v>24.1</c:v>
                </c:pt>
                <c:pt idx="44">
                  <c:v>21.5</c:v>
                </c:pt>
                <c:pt idx="45">
                  <c:v>19.3</c:v>
                </c:pt>
                <c:pt idx="46">
                  <c:v>9.7000000000000011</c:v>
                </c:pt>
                <c:pt idx="47">
                  <c:v>5.7</c:v>
                </c:pt>
                <c:pt idx="48">
                  <c:v>6.2</c:v>
                </c:pt>
                <c:pt idx="49">
                  <c:v>11.1</c:v>
                </c:pt>
                <c:pt idx="50">
                  <c:v>10.7</c:v>
                </c:pt>
                <c:pt idx="51">
                  <c:v>13.4</c:v>
                </c:pt>
                <c:pt idx="52">
                  <c:v>12.5</c:v>
                </c:pt>
                <c:pt idx="53">
                  <c:v>20</c:v>
                </c:pt>
                <c:pt idx="54">
                  <c:v>25.3</c:v>
                </c:pt>
                <c:pt idx="55">
                  <c:v>20.3</c:v>
                </c:pt>
                <c:pt idx="56">
                  <c:v>32.4</c:v>
                </c:pt>
                <c:pt idx="57">
                  <c:v>31.9</c:v>
                </c:pt>
                <c:pt idx="58">
                  <c:v>37.200000000000003</c:v>
                </c:pt>
                <c:pt idx="59">
                  <c:v>37.9</c:v>
                </c:pt>
                <c:pt idx="60">
                  <c:v>30.5</c:v>
                </c:pt>
                <c:pt idx="61">
                  <c:v>42.4</c:v>
                </c:pt>
                <c:pt idx="62">
                  <c:v>49.5</c:v>
                </c:pt>
                <c:pt idx="63">
                  <c:v>56</c:v>
                </c:pt>
                <c:pt idx="64">
                  <c:v>65.599999999999994</c:v>
                </c:pt>
                <c:pt idx="65">
                  <c:v>70.5</c:v>
                </c:pt>
                <c:pt idx="66">
                  <c:v>84.5</c:v>
                </c:pt>
                <c:pt idx="67">
                  <c:v>80.7</c:v>
                </c:pt>
                <c:pt idx="68">
                  <c:v>78.400000000000006</c:v>
                </c:pt>
                <c:pt idx="69">
                  <c:v>74</c:v>
                </c:pt>
                <c:pt idx="70">
                  <c:v>62.2</c:v>
                </c:pt>
                <c:pt idx="71">
                  <c:v>62.7</c:v>
                </c:pt>
                <c:pt idx="72">
                  <c:v>71.3</c:v>
                </c:pt>
                <c:pt idx="73">
                  <c:v>76.3</c:v>
                </c:pt>
                <c:pt idx="74">
                  <c:v>89.6</c:v>
                </c:pt>
                <c:pt idx="75">
                  <c:v>82.8</c:v>
                </c:pt>
                <c:pt idx="76">
                  <c:v>92.5</c:v>
                </c:pt>
                <c:pt idx="77">
                  <c:v>77.400000000000006</c:v>
                </c:pt>
                <c:pt idx="78">
                  <c:v>82</c:v>
                </c:pt>
                <c:pt idx="79">
                  <c:v>78.7</c:v>
                </c:pt>
                <c:pt idx="80">
                  <c:v>80.599999999999994</c:v>
                </c:pt>
                <c:pt idx="81">
                  <c:v>70</c:v>
                </c:pt>
                <c:pt idx="82">
                  <c:v>94.5</c:v>
                </c:pt>
                <c:pt idx="83">
                  <c:v>117.2</c:v>
                </c:pt>
                <c:pt idx="84">
                  <c:v>161.30000000000001</c:v>
                </c:pt>
                <c:pt idx="85">
                  <c:v>149.19999999999999</c:v>
                </c:pt>
                <c:pt idx="86">
                  <c:v>114.1</c:v>
                </c:pt>
                <c:pt idx="87">
                  <c:v>119.8</c:v>
                </c:pt>
                <c:pt idx="88">
                  <c:v>115.1</c:v>
                </c:pt>
                <c:pt idx="89">
                  <c:v>98</c:v>
                </c:pt>
                <c:pt idx="90">
                  <c:v>90.4</c:v>
                </c:pt>
                <c:pt idx="91">
                  <c:v>82.4</c:v>
                </c:pt>
                <c:pt idx="92">
                  <c:v>77.2</c:v>
                </c:pt>
                <c:pt idx="93">
                  <c:v>64</c:v>
                </c:pt>
                <c:pt idx="94">
                  <c:v>47.3</c:v>
                </c:pt>
                <c:pt idx="95">
                  <c:v>75.099999999999994</c:v>
                </c:pt>
                <c:pt idx="96">
                  <c:v>76</c:v>
                </c:pt>
                <c:pt idx="97">
                  <c:v>63.3</c:v>
                </c:pt>
                <c:pt idx="98">
                  <c:v>81.099999999999994</c:v>
                </c:pt>
                <c:pt idx="99">
                  <c:v>73.8</c:v>
                </c:pt>
                <c:pt idx="100">
                  <c:v>69.400000000000006</c:v>
                </c:pt>
                <c:pt idx="101">
                  <c:v>59.7</c:v>
                </c:pt>
                <c:pt idx="102">
                  <c:v>72.3</c:v>
                </c:pt>
                <c:pt idx="103">
                  <c:v>68.5</c:v>
                </c:pt>
                <c:pt idx="104">
                  <c:v>81</c:v>
                </c:pt>
                <c:pt idx="105">
                  <c:v>75</c:v>
                </c:pt>
                <c:pt idx="106">
                  <c:v>69.7</c:v>
                </c:pt>
                <c:pt idx="107">
                  <c:v>69.5</c:v>
                </c:pt>
                <c:pt idx="108">
                  <c:v>72.099999999999994</c:v>
                </c:pt>
                <c:pt idx="109">
                  <c:v>56.8</c:v>
                </c:pt>
                <c:pt idx="110">
                  <c:v>57</c:v>
                </c:pt>
                <c:pt idx="111">
                  <c:v>55.3</c:v>
                </c:pt>
                <c:pt idx="112">
                  <c:v>59.2</c:v>
                </c:pt>
                <c:pt idx="113">
                  <c:v>53.7</c:v>
                </c:pt>
                <c:pt idx="114">
                  <c:v>55.3</c:v>
                </c:pt>
                <c:pt idx="115">
                  <c:v>54.5</c:v>
                </c:pt>
                <c:pt idx="116">
                  <c:v>66</c:v>
                </c:pt>
                <c:pt idx="117">
                  <c:v>62.1</c:v>
                </c:pt>
                <c:pt idx="118">
                  <c:v>65.2</c:v>
                </c:pt>
                <c:pt idx="119">
                  <c:v>67.7</c:v>
                </c:pt>
                <c:pt idx="120">
                  <c:v>97.7</c:v>
                </c:pt>
                <c:pt idx="121">
                  <c:v>87.8</c:v>
                </c:pt>
                <c:pt idx="122">
                  <c:v>71</c:v>
                </c:pt>
                <c:pt idx="123">
                  <c:v>70.5</c:v>
                </c:pt>
                <c:pt idx="124">
                  <c:v>69.5</c:v>
                </c:pt>
                <c:pt idx="125">
                  <c:v>57</c:v>
                </c:pt>
                <c:pt idx="126">
                  <c:v>57.4</c:v>
                </c:pt>
                <c:pt idx="127">
                  <c:v>51.8</c:v>
                </c:pt>
                <c:pt idx="128">
                  <c:v>54.7</c:v>
                </c:pt>
                <c:pt idx="129">
                  <c:v>54.1</c:v>
                </c:pt>
                <c:pt idx="130">
                  <c:v>51.5</c:v>
                </c:pt>
                <c:pt idx="131">
                  <c:v>52.9</c:v>
                </c:pt>
                <c:pt idx="132">
                  <c:v>50.6</c:v>
                </c:pt>
                <c:pt idx="133">
                  <c:v>52.4</c:v>
                </c:pt>
                <c:pt idx="134">
                  <c:v>64.599999999999994</c:v>
                </c:pt>
                <c:pt idx="135">
                  <c:v>63.8</c:v>
                </c:pt>
                <c:pt idx="136">
                  <c:v>74.900000000000006</c:v>
                </c:pt>
                <c:pt idx="137">
                  <c:v>66.099999999999994</c:v>
                </c:pt>
                <c:pt idx="138">
                  <c:v>64.599999999999994</c:v>
                </c:pt>
                <c:pt idx="139">
                  <c:v>49</c:v>
                </c:pt>
                <c:pt idx="140">
                  <c:v>47.5</c:v>
                </c:pt>
                <c:pt idx="141">
                  <c:v>50</c:v>
                </c:pt>
                <c:pt idx="142">
                  <c:v>42.7</c:v>
                </c:pt>
                <c:pt idx="143">
                  <c:v>43.7</c:v>
                </c:pt>
                <c:pt idx="144">
                  <c:v>43.8</c:v>
                </c:pt>
                <c:pt idx="145">
                  <c:v>47.7</c:v>
                </c:pt>
                <c:pt idx="146">
                  <c:v>50.8</c:v>
                </c:pt>
                <c:pt idx="147">
                  <c:v>49.7</c:v>
                </c:pt>
                <c:pt idx="148">
                  <c:v>56.9</c:v>
                </c:pt>
                <c:pt idx="149">
                  <c:v>58.9</c:v>
                </c:pt>
                <c:pt idx="150">
                  <c:v>66.599999999999994</c:v>
                </c:pt>
                <c:pt idx="151">
                  <c:v>57</c:v>
                </c:pt>
                <c:pt idx="152">
                  <c:v>65.900000000000006</c:v>
                </c:pt>
                <c:pt idx="153">
                  <c:v>67.900000000000006</c:v>
                </c:pt>
                <c:pt idx="154">
                  <c:v>53.7</c:v>
                </c:pt>
                <c:pt idx="155">
                  <c:v>48.2</c:v>
                </c:pt>
                <c:pt idx="156">
                  <c:v>46.6</c:v>
                </c:pt>
                <c:pt idx="157">
                  <c:v>46.1</c:v>
                </c:pt>
                <c:pt idx="158">
                  <c:v>44.8</c:v>
                </c:pt>
                <c:pt idx="159">
                  <c:v>42</c:v>
                </c:pt>
                <c:pt idx="160">
                  <c:v>42.8</c:v>
                </c:pt>
                <c:pt idx="161">
                  <c:v>39.200000000000003</c:v>
                </c:pt>
                <c:pt idx="162">
                  <c:v>37.6</c:v>
                </c:pt>
                <c:pt idx="163">
                  <c:v>38.300000000000004</c:v>
                </c:pt>
                <c:pt idx="164">
                  <c:v>36</c:v>
                </c:pt>
                <c:pt idx="165">
                  <c:v>37.4</c:v>
                </c:pt>
                <c:pt idx="166">
                  <c:v>38.200000000000003</c:v>
                </c:pt>
                <c:pt idx="167">
                  <c:v>37.1</c:v>
                </c:pt>
                <c:pt idx="168">
                  <c:v>35.700000000000003</c:v>
                </c:pt>
                <c:pt idx="169">
                  <c:v>37.6</c:v>
                </c:pt>
                <c:pt idx="170">
                  <c:v>37.6</c:v>
                </c:pt>
                <c:pt idx="171">
                  <c:v>36.5</c:v>
                </c:pt>
                <c:pt idx="172">
                  <c:v>40.4</c:v>
                </c:pt>
                <c:pt idx="173">
                  <c:v>39.200000000000003</c:v>
                </c:pt>
                <c:pt idx="174">
                  <c:v>42.5</c:v>
                </c:pt>
                <c:pt idx="175">
                  <c:v>35</c:v>
                </c:pt>
                <c:pt idx="176">
                  <c:v>34.800000000000004</c:v>
                </c:pt>
                <c:pt idx="177">
                  <c:v>34.5</c:v>
                </c:pt>
                <c:pt idx="178">
                  <c:v>32.9</c:v>
                </c:pt>
                <c:pt idx="179">
                  <c:v>33.6</c:v>
                </c:pt>
                <c:pt idx="180">
                  <c:v>32.1</c:v>
                </c:pt>
                <c:pt idx="181">
                  <c:v>31.5</c:v>
                </c:pt>
                <c:pt idx="182">
                  <c:v>30.2</c:v>
                </c:pt>
                <c:pt idx="183">
                  <c:v>29.7</c:v>
                </c:pt>
                <c:pt idx="184">
                  <c:v>31.5</c:v>
                </c:pt>
                <c:pt idx="185">
                  <c:v>30.7</c:v>
                </c:pt>
                <c:pt idx="186">
                  <c:v>34.5</c:v>
                </c:pt>
                <c:pt idx="187">
                  <c:v>31.8</c:v>
                </c:pt>
                <c:pt idx="188">
                  <c:v>31.3</c:v>
                </c:pt>
                <c:pt idx="189">
                  <c:v>32.800000000000004</c:v>
                </c:pt>
                <c:pt idx="190">
                  <c:v>34.4</c:v>
                </c:pt>
                <c:pt idx="191">
                  <c:v>35.300000000000004</c:v>
                </c:pt>
                <c:pt idx="192">
                  <c:v>35.1</c:v>
                </c:pt>
                <c:pt idx="193">
                  <c:v>36.4</c:v>
                </c:pt>
                <c:pt idx="194">
                  <c:v>37.800000000000004</c:v>
                </c:pt>
                <c:pt idx="195">
                  <c:v>37.200000000000003</c:v>
                </c:pt>
                <c:pt idx="196">
                  <c:v>37.300000000000004</c:v>
                </c:pt>
                <c:pt idx="197">
                  <c:v>37.1</c:v>
                </c:pt>
                <c:pt idx="198">
                  <c:v>38.5</c:v>
                </c:pt>
                <c:pt idx="199">
                  <c:v>36.6</c:v>
                </c:pt>
                <c:pt idx="200">
                  <c:v>37.200000000000003</c:v>
                </c:pt>
                <c:pt idx="201">
                  <c:v>37</c:v>
                </c:pt>
                <c:pt idx="202">
                  <c:v>33.4</c:v>
                </c:pt>
                <c:pt idx="203">
                  <c:v>37.5</c:v>
                </c:pt>
                <c:pt idx="204">
                  <c:v>37.4</c:v>
                </c:pt>
                <c:pt idx="205">
                  <c:v>40.200000000000003</c:v>
                </c:pt>
                <c:pt idx="206">
                  <c:v>42.2</c:v>
                </c:pt>
                <c:pt idx="207">
                  <c:v>45.6</c:v>
                </c:pt>
                <c:pt idx="208">
                  <c:v>42.8</c:v>
                </c:pt>
                <c:pt idx="209">
                  <c:v>40.5</c:v>
                </c:pt>
                <c:pt idx="210">
                  <c:v>38.800000000000004</c:v>
                </c:pt>
                <c:pt idx="211">
                  <c:v>39.800000000000004</c:v>
                </c:pt>
                <c:pt idx="212">
                  <c:v>38.4</c:v>
                </c:pt>
                <c:pt idx="213">
                  <c:v>36.200000000000003</c:v>
                </c:pt>
                <c:pt idx="214">
                  <c:v>36</c:v>
                </c:pt>
                <c:pt idx="215">
                  <c:v>36.800000000000004</c:v>
                </c:pt>
                <c:pt idx="216">
                  <c:v>36.300000000000004</c:v>
                </c:pt>
                <c:pt idx="217">
                  <c:v>35.4</c:v>
                </c:pt>
                <c:pt idx="218">
                  <c:v>34.1</c:v>
                </c:pt>
                <c:pt idx="219">
                  <c:v>36.1</c:v>
                </c:pt>
                <c:pt idx="220">
                  <c:v>36.5</c:v>
                </c:pt>
                <c:pt idx="221">
                  <c:v>36.300000000000004</c:v>
                </c:pt>
                <c:pt idx="222">
                  <c:v>34.800000000000004</c:v>
                </c:pt>
                <c:pt idx="223">
                  <c:v>36.700000000000003</c:v>
                </c:pt>
                <c:pt idx="224">
                  <c:v>38.800000000000004</c:v>
                </c:pt>
                <c:pt idx="225">
                  <c:v>38.200000000000003</c:v>
                </c:pt>
                <c:pt idx="226">
                  <c:v>38.5</c:v>
                </c:pt>
                <c:pt idx="227">
                  <c:v>36.4</c:v>
                </c:pt>
                <c:pt idx="228">
                  <c:v>33</c:v>
                </c:pt>
                <c:pt idx="229">
                  <c:v>36.6</c:v>
                </c:pt>
                <c:pt idx="230">
                  <c:v>33.1</c:v>
                </c:pt>
                <c:pt idx="231">
                  <c:v>33.700000000000003</c:v>
                </c:pt>
                <c:pt idx="232">
                  <c:v>34.6</c:v>
                </c:pt>
                <c:pt idx="233">
                  <c:v>36.200000000000003</c:v>
                </c:pt>
                <c:pt idx="234">
                  <c:v>39</c:v>
                </c:pt>
                <c:pt idx="235">
                  <c:v>42</c:v>
                </c:pt>
                <c:pt idx="236">
                  <c:v>41.2</c:v>
                </c:pt>
                <c:pt idx="237">
                  <c:v>40.200000000000003</c:v>
                </c:pt>
                <c:pt idx="238">
                  <c:v>41</c:v>
                </c:pt>
                <c:pt idx="239">
                  <c:v>42</c:v>
                </c:pt>
                <c:pt idx="240">
                  <c:v>40.700000000000003</c:v>
                </c:pt>
                <c:pt idx="241">
                  <c:v>40.1</c:v>
                </c:pt>
                <c:pt idx="242">
                  <c:v>38.5</c:v>
                </c:pt>
                <c:pt idx="243">
                  <c:v>37.9</c:v>
                </c:pt>
                <c:pt idx="244">
                  <c:v>36.1</c:v>
                </c:pt>
                <c:pt idx="245">
                  <c:v>35.4</c:v>
                </c:pt>
                <c:pt idx="246">
                  <c:v>34.6</c:v>
                </c:pt>
                <c:pt idx="247">
                  <c:v>32</c:v>
                </c:pt>
                <c:pt idx="248">
                  <c:v>31.2</c:v>
                </c:pt>
                <c:pt idx="249">
                  <c:v>33.700000000000003</c:v>
                </c:pt>
                <c:pt idx="250">
                  <c:v>32</c:v>
                </c:pt>
                <c:pt idx="251">
                  <c:v>31.3</c:v>
                </c:pt>
                <c:pt idx="252">
                  <c:v>33</c:v>
                </c:pt>
                <c:pt idx="253">
                  <c:v>31.3</c:v>
                </c:pt>
                <c:pt idx="254">
                  <c:v>31.2</c:v>
                </c:pt>
                <c:pt idx="255">
                  <c:v>28.5</c:v>
                </c:pt>
                <c:pt idx="256">
                  <c:v>30.8</c:v>
                </c:pt>
                <c:pt idx="257">
                  <c:v>30.5</c:v>
                </c:pt>
                <c:pt idx="258">
                  <c:v>33.300000000000004</c:v>
                </c:pt>
                <c:pt idx="259">
                  <c:v>33.300000000000004</c:v>
                </c:pt>
                <c:pt idx="260">
                  <c:v>34</c:v>
                </c:pt>
                <c:pt idx="261">
                  <c:v>35.1</c:v>
                </c:pt>
                <c:pt idx="262">
                  <c:v>32.4</c:v>
                </c:pt>
                <c:pt idx="263">
                  <c:v>32.4</c:v>
                </c:pt>
                <c:pt idx="264">
                  <c:v>32.800000000000004</c:v>
                </c:pt>
                <c:pt idx="265">
                  <c:v>33.200000000000003</c:v>
                </c:pt>
                <c:pt idx="266">
                  <c:v>36</c:v>
                </c:pt>
                <c:pt idx="267">
                  <c:v>38.9</c:v>
                </c:pt>
                <c:pt idx="268">
                  <c:v>37.1</c:v>
                </c:pt>
                <c:pt idx="269">
                  <c:v>36.1</c:v>
                </c:pt>
                <c:pt idx="270">
                  <c:v>38.6</c:v>
                </c:pt>
                <c:pt idx="271">
                  <c:v>37.4</c:v>
                </c:pt>
                <c:pt idx="272">
                  <c:v>38.800000000000004</c:v>
                </c:pt>
                <c:pt idx="273">
                  <c:v>38.5</c:v>
                </c:pt>
                <c:pt idx="274">
                  <c:v>36.700000000000003</c:v>
                </c:pt>
                <c:pt idx="275">
                  <c:v>35.6</c:v>
                </c:pt>
                <c:pt idx="276">
                  <c:v>33.4</c:v>
                </c:pt>
                <c:pt idx="277">
                  <c:v>29.7</c:v>
                </c:pt>
                <c:pt idx="278">
                  <c:v>33.800000000000004</c:v>
                </c:pt>
                <c:pt idx="279">
                  <c:v>32.9</c:v>
                </c:pt>
                <c:pt idx="280">
                  <c:v>34.6</c:v>
                </c:pt>
                <c:pt idx="281">
                  <c:v>39.1</c:v>
                </c:pt>
                <c:pt idx="282">
                  <c:v>39.5</c:v>
                </c:pt>
                <c:pt idx="283">
                  <c:v>37.200000000000003</c:v>
                </c:pt>
                <c:pt idx="284">
                  <c:v>36</c:v>
                </c:pt>
                <c:pt idx="285">
                  <c:v>35.200000000000003</c:v>
                </c:pt>
                <c:pt idx="286">
                  <c:v>36.700000000000003</c:v>
                </c:pt>
                <c:pt idx="287">
                  <c:v>39.4</c:v>
                </c:pt>
                <c:pt idx="288">
                  <c:v>41.2</c:v>
                </c:pt>
                <c:pt idx="289">
                  <c:v>41</c:v>
                </c:pt>
                <c:pt idx="290">
                  <c:v>38</c:v>
                </c:pt>
                <c:pt idx="291">
                  <c:v>39.6</c:v>
                </c:pt>
                <c:pt idx="292">
                  <c:v>39.700000000000003</c:v>
                </c:pt>
                <c:pt idx="293">
                  <c:v>42.7</c:v>
                </c:pt>
                <c:pt idx="294">
                  <c:v>44.5</c:v>
                </c:pt>
                <c:pt idx="295">
                  <c:v>45.8</c:v>
                </c:pt>
                <c:pt idx="296">
                  <c:v>48.3</c:v>
                </c:pt>
                <c:pt idx="297">
                  <c:v>50.6</c:v>
                </c:pt>
                <c:pt idx="298">
                  <c:v>53</c:v>
                </c:pt>
                <c:pt idx="299">
                  <c:v>55.5</c:v>
                </c:pt>
                <c:pt idx="300">
                  <c:v>56.2</c:v>
                </c:pt>
                <c:pt idx="301">
                  <c:v>53.6</c:v>
                </c:pt>
                <c:pt idx="302">
                  <c:v>49.9</c:v>
                </c:pt>
                <c:pt idx="303">
                  <c:v>45.2</c:v>
                </c:pt>
                <c:pt idx="304">
                  <c:v>46.6</c:v>
                </c:pt>
                <c:pt idx="305">
                  <c:v>46.1</c:v>
                </c:pt>
                <c:pt idx="306">
                  <c:v>46.6</c:v>
                </c:pt>
                <c:pt idx="307">
                  <c:v>48.9</c:v>
                </c:pt>
                <c:pt idx="308">
                  <c:v>49.1</c:v>
                </c:pt>
                <c:pt idx="309">
                  <c:v>55.8</c:v>
                </c:pt>
                <c:pt idx="310">
                  <c:v>53.3</c:v>
                </c:pt>
                <c:pt idx="311">
                  <c:v>53.7</c:v>
                </c:pt>
                <c:pt idx="312">
                  <c:v>54.3</c:v>
                </c:pt>
                <c:pt idx="313">
                  <c:v>51.8</c:v>
                </c:pt>
                <c:pt idx="314">
                  <c:v>55.5</c:v>
                </c:pt>
                <c:pt idx="315">
                  <c:v>56.9</c:v>
                </c:pt>
                <c:pt idx="316">
                  <c:v>54.2</c:v>
                </c:pt>
                <c:pt idx="317">
                  <c:v>56.6</c:v>
                </c:pt>
                <c:pt idx="318">
                  <c:v>58.2</c:v>
                </c:pt>
                <c:pt idx="319">
                  <c:v>57.7</c:v>
                </c:pt>
                <c:pt idx="320">
                  <c:v>58.9</c:v>
                </c:pt>
                <c:pt idx="321">
                  <c:v>59.6</c:v>
                </c:pt>
                <c:pt idx="322">
                  <c:v>54.1</c:v>
                </c:pt>
                <c:pt idx="323">
                  <c:v>42.7</c:v>
                </c:pt>
                <c:pt idx="324">
                  <c:v>49.3</c:v>
                </c:pt>
                <c:pt idx="325">
                  <c:v>48</c:v>
                </c:pt>
                <c:pt idx="326">
                  <c:v>50.1</c:v>
                </c:pt>
                <c:pt idx="327">
                  <c:v>48.9</c:v>
                </c:pt>
                <c:pt idx="328">
                  <c:v>38.6</c:v>
                </c:pt>
                <c:pt idx="329">
                  <c:v>41</c:v>
                </c:pt>
                <c:pt idx="330">
                  <c:v>42.6</c:v>
                </c:pt>
                <c:pt idx="331">
                  <c:v>42.7</c:v>
                </c:pt>
                <c:pt idx="332">
                  <c:v>40.9</c:v>
                </c:pt>
                <c:pt idx="333">
                  <c:v>50.5</c:v>
                </c:pt>
                <c:pt idx="334">
                  <c:v>47.4</c:v>
                </c:pt>
                <c:pt idx="335">
                  <c:v>44.4</c:v>
                </c:pt>
                <c:pt idx="336">
                  <c:v>42.9</c:v>
                </c:pt>
                <c:pt idx="337">
                  <c:v>47.4</c:v>
                </c:pt>
                <c:pt idx="338">
                  <c:v>44.8</c:v>
                </c:pt>
                <c:pt idx="339">
                  <c:v>44.5</c:v>
                </c:pt>
                <c:pt idx="340">
                  <c:v>48</c:v>
                </c:pt>
                <c:pt idx="341">
                  <c:v>46.8</c:v>
                </c:pt>
                <c:pt idx="342">
                  <c:v>46.3</c:v>
                </c:pt>
                <c:pt idx="343">
                  <c:v>47.1</c:v>
                </c:pt>
                <c:pt idx="344">
                  <c:v>47.5</c:v>
                </c:pt>
                <c:pt idx="345">
                  <c:v>46.3</c:v>
                </c:pt>
                <c:pt idx="346">
                  <c:v>45.8</c:v>
                </c:pt>
                <c:pt idx="347">
                  <c:v>50.7</c:v>
                </c:pt>
                <c:pt idx="348">
                  <c:v>49.9</c:v>
                </c:pt>
                <c:pt idx="349">
                  <c:v>50.4</c:v>
                </c:pt>
                <c:pt idx="350">
                  <c:v>52.9</c:v>
                </c:pt>
                <c:pt idx="351">
                  <c:v>51.4</c:v>
                </c:pt>
                <c:pt idx="352">
                  <c:v>54.3</c:v>
                </c:pt>
                <c:pt idx="353">
                  <c:v>51.2</c:v>
                </c:pt>
                <c:pt idx="354">
                  <c:v>40.1</c:v>
                </c:pt>
                <c:pt idx="355">
                  <c:v>41.2</c:v>
                </c:pt>
                <c:pt idx="356">
                  <c:v>46.8</c:v>
                </c:pt>
                <c:pt idx="357">
                  <c:v>49.4</c:v>
                </c:pt>
                <c:pt idx="358">
                  <c:v>48.1</c:v>
                </c:pt>
                <c:pt idx="359">
                  <c:v>49.8</c:v>
                </c:pt>
                <c:pt idx="360">
                  <c:v>40.4</c:v>
                </c:pt>
                <c:pt idx="361">
                  <c:v>66.2</c:v>
                </c:pt>
                <c:pt idx="362">
                  <c:v>43.7</c:v>
                </c:pt>
                <c:pt idx="363">
                  <c:v>39.700000000000003</c:v>
                </c:pt>
                <c:pt idx="364">
                  <c:v>39.5</c:v>
                </c:pt>
                <c:pt idx="365">
                  <c:v>34.6</c:v>
                </c:pt>
                <c:pt idx="366">
                  <c:v>35.300000000000004</c:v>
                </c:pt>
                <c:pt idx="367">
                  <c:v>36.200000000000003</c:v>
                </c:pt>
                <c:pt idx="368">
                  <c:v>35.6</c:v>
                </c:pt>
                <c:pt idx="369">
                  <c:v>29.2</c:v>
                </c:pt>
                <c:pt idx="370">
                  <c:v>35.200000000000003</c:v>
                </c:pt>
                <c:pt idx="371">
                  <c:v>34.4</c:v>
                </c:pt>
                <c:pt idx="372">
                  <c:v>36.5</c:v>
                </c:pt>
                <c:pt idx="373">
                  <c:v>34.200000000000003</c:v>
                </c:pt>
                <c:pt idx="374">
                  <c:v>40.200000000000003</c:v>
                </c:pt>
                <c:pt idx="375">
                  <c:v>42</c:v>
                </c:pt>
                <c:pt idx="376">
                  <c:v>45.5</c:v>
                </c:pt>
                <c:pt idx="377">
                  <c:v>41.1</c:v>
                </c:pt>
                <c:pt idx="378">
                  <c:v>49.1</c:v>
                </c:pt>
                <c:pt idx="379">
                  <c:v>46.7</c:v>
                </c:pt>
                <c:pt idx="380">
                  <c:v>47.4</c:v>
                </c:pt>
                <c:pt idx="381">
                  <c:v>45.1</c:v>
                </c:pt>
                <c:pt idx="382">
                  <c:v>41</c:v>
                </c:pt>
                <c:pt idx="383">
                  <c:v>46.5</c:v>
                </c:pt>
                <c:pt idx="384">
                  <c:v>44.7</c:v>
                </c:pt>
                <c:pt idx="385">
                  <c:v>43.5</c:v>
                </c:pt>
                <c:pt idx="386">
                  <c:v>51.7</c:v>
                </c:pt>
                <c:pt idx="387">
                  <c:v>51.3</c:v>
                </c:pt>
                <c:pt idx="388">
                  <c:v>49.4</c:v>
                </c:pt>
                <c:pt idx="389">
                  <c:v>50.5</c:v>
                </c:pt>
                <c:pt idx="390">
                  <c:v>51.7</c:v>
                </c:pt>
                <c:pt idx="391">
                  <c:v>51.8</c:v>
                </c:pt>
                <c:pt idx="392">
                  <c:v>53</c:v>
                </c:pt>
                <c:pt idx="393">
                  <c:v>53</c:v>
                </c:pt>
                <c:pt idx="394">
                  <c:v>53.3</c:v>
                </c:pt>
                <c:pt idx="395">
                  <c:v>54.8</c:v>
                </c:pt>
                <c:pt idx="396">
                  <c:v>57.5</c:v>
                </c:pt>
                <c:pt idx="397">
                  <c:v>58.3</c:v>
                </c:pt>
                <c:pt idx="398">
                  <c:v>61.8</c:v>
                </c:pt>
                <c:pt idx="399">
                  <c:v>56.5</c:v>
                </c:pt>
                <c:pt idx="400">
                  <c:v>64.900000000000006</c:v>
                </c:pt>
                <c:pt idx="401">
                  <c:v>70.7</c:v>
                </c:pt>
                <c:pt idx="402">
                  <c:v>75.400000000000006</c:v>
                </c:pt>
                <c:pt idx="403">
                  <c:v>77.5</c:v>
                </c:pt>
                <c:pt idx="404">
                  <c:v>77.2</c:v>
                </c:pt>
                <c:pt idx="405">
                  <c:v>78.8</c:v>
                </c:pt>
                <c:pt idx="406">
                  <c:v>70.3</c:v>
                </c:pt>
                <c:pt idx="407">
                  <c:v>58</c:v>
                </c:pt>
                <c:pt idx="408">
                  <c:v>57.6</c:v>
                </c:pt>
                <c:pt idx="409">
                  <c:v>56.4</c:v>
                </c:pt>
                <c:pt idx="410">
                  <c:v>57.3</c:v>
                </c:pt>
                <c:pt idx="411">
                  <c:v>62.9</c:v>
                </c:pt>
                <c:pt idx="412">
                  <c:v>61.4</c:v>
                </c:pt>
                <c:pt idx="413">
                  <c:v>62.7</c:v>
                </c:pt>
                <c:pt idx="414">
                  <c:v>64.099999999999994</c:v>
                </c:pt>
                <c:pt idx="415">
                  <c:v>58.1</c:v>
                </c:pt>
                <c:pt idx="416">
                  <c:v>55.5</c:v>
                </c:pt>
                <c:pt idx="417">
                  <c:v>56.2</c:v>
                </c:pt>
                <c:pt idx="418">
                  <c:v>57.8</c:v>
                </c:pt>
                <c:pt idx="419">
                  <c:v>55.7</c:v>
                </c:pt>
                <c:pt idx="420">
                  <c:v>58.3</c:v>
                </c:pt>
                <c:pt idx="421">
                  <c:v>56.3</c:v>
                </c:pt>
                <c:pt idx="422">
                  <c:v>56.1</c:v>
                </c:pt>
                <c:pt idx="423">
                  <c:v>56.2</c:v>
                </c:pt>
                <c:pt idx="424">
                  <c:v>56.3</c:v>
                </c:pt>
                <c:pt idx="425">
                  <c:v>58.3</c:v>
                </c:pt>
                <c:pt idx="426">
                  <c:v>59.5</c:v>
                </c:pt>
                <c:pt idx="427">
                  <c:v>64.5</c:v>
                </c:pt>
                <c:pt idx="428">
                  <c:v>66.7</c:v>
                </c:pt>
                <c:pt idx="429">
                  <c:v>69.8</c:v>
                </c:pt>
                <c:pt idx="430">
                  <c:v>69.3</c:v>
                </c:pt>
                <c:pt idx="431">
                  <c:v>70.099999999999994</c:v>
                </c:pt>
                <c:pt idx="432">
                  <c:v>68.8</c:v>
                </c:pt>
                <c:pt idx="433">
                  <c:v>71.099999999999994</c:v>
                </c:pt>
                <c:pt idx="434">
                  <c:v>67.8</c:v>
                </c:pt>
                <c:pt idx="435">
                  <c:v>65.7</c:v>
                </c:pt>
                <c:pt idx="436">
                  <c:v>73.599999999999994</c:v>
                </c:pt>
                <c:pt idx="437">
                  <c:v>68.2</c:v>
                </c:pt>
                <c:pt idx="438">
                  <c:v>71.400000000000006</c:v>
                </c:pt>
                <c:pt idx="439">
                  <c:v>65.900000000000006</c:v>
                </c:pt>
                <c:pt idx="440">
                  <c:v>65.8</c:v>
                </c:pt>
                <c:pt idx="441">
                  <c:v>68.599999999999994</c:v>
                </c:pt>
                <c:pt idx="442">
                  <c:v>66.2</c:v>
                </c:pt>
                <c:pt idx="443">
                  <c:v>72.099999999999994</c:v>
                </c:pt>
                <c:pt idx="444">
                  <c:v>75.8</c:v>
                </c:pt>
                <c:pt idx="445">
                  <c:v>76.5</c:v>
                </c:pt>
                <c:pt idx="446">
                  <c:v>77.7</c:v>
                </c:pt>
                <c:pt idx="447">
                  <c:v>72.599999999999994</c:v>
                </c:pt>
                <c:pt idx="448">
                  <c:v>70.900000000000006</c:v>
                </c:pt>
                <c:pt idx="449">
                  <c:v>67.400000000000006</c:v>
                </c:pt>
                <c:pt idx="450">
                  <c:v>67.3</c:v>
                </c:pt>
                <c:pt idx="451">
                  <c:v>55</c:v>
                </c:pt>
                <c:pt idx="452">
                  <c:v>58.5</c:v>
                </c:pt>
                <c:pt idx="453">
                  <c:v>66.5</c:v>
                </c:pt>
                <c:pt idx="454">
                  <c:v>65.5</c:v>
                </c:pt>
                <c:pt idx="455">
                  <c:v>70.3</c:v>
                </c:pt>
                <c:pt idx="456">
                  <c:v>67.900000000000006</c:v>
                </c:pt>
                <c:pt idx="457">
                  <c:v>69.2</c:v>
                </c:pt>
                <c:pt idx="458">
                  <c:v>75.2</c:v>
                </c:pt>
                <c:pt idx="459">
                  <c:v>84.3</c:v>
                </c:pt>
                <c:pt idx="460">
                  <c:v>79.2</c:v>
                </c:pt>
                <c:pt idx="461">
                  <c:v>78.8</c:v>
                </c:pt>
                <c:pt idx="462">
                  <c:v>78.099999999999994</c:v>
                </c:pt>
                <c:pt idx="463">
                  <c:v>82.2</c:v>
                </c:pt>
                <c:pt idx="464">
                  <c:v>77.8</c:v>
                </c:pt>
                <c:pt idx="465">
                  <c:v>72.900000000000006</c:v>
                </c:pt>
                <c:pt idx="466">
                  <c:v>72.099999999999994</c:v>
                </c:pt>
                <c:pt idx="467">
                  <c:v>73.2</c:v>
                </c:pt>
                <c:pt idx="468">
                  <c:v>79.900000000000006</c:v>
                </c:pt>
                <c:pt idx="469">
                  <c:v>76.8</c:v>
                </c:pt>
                <c:pt idx="470">
                  <c:v>77.099999999999994</c:v>
                </c:pt>
                <c:pt idx="471">
                  <c:v>75.400000000000006</c:v>
                </c:pt>
                <c:pt idx="472">
                  <c:v>75.7</c:v>
                </c:pt>
                <c:pt idx="473">
                  <c:v>71.099999999999994</c:v>
                </c:pt>
                <c:pt idx="474">
                  <c:v>69.599999999999994</c:v>
                </c:pt>
                <c:pt idx="475">
                  <c:v>67.400000000000006</c:v>
                </c:pt>
                <c:pt idx="476">
                  <c:v>66.8</c:v>
                </c:pt>
                <c:pt idx="477">
                  <c:v>74.8</c:v>
                </c:pt>
                <c:pt idx="478">
                  <c:v>66.900000000000006</c:v>
                </c:pt>
                <c:pt idx="479">
                  <c:v>71.400000000000006</c:v>
                </c:pt>
                <c:pt idx="480">
                  <c:v>70.099999999999994</c:v>
                </c:pt>
                <c:pt idx="481">
                  <c:v>75.3</c:v>
                </c:pt>
                <c:pt idx="482">
                  <c:v>78.2</c:v>
                </c:pt>
                <c:pt idx="483">
                  <c:v>81.8</c:v>
                </c:pt>
                <c:pt idx="484">
                  <c:v>79.7</c:v>
                </c:pt>
                <c:pt idx="485">
                  <c:v>84.1</c:v>
                </c:pt>
                <c:pt idx="486">
                  <c:v>83.7</c:v>
                </c:pt>
                <c:pt idx="487">
                  <c:v>79.099999999999994</c:v>
                </c:pt>
                <c:pt idx="488">
                  <c:v>83.3</c:v>
                </c:pt>
                <c:pt idx="489">
                  <c:v>80.8</c:v>
                </c:pt>
                <c:pt idx="490">
                  <c:v>78.8</c:v>
                </c:pt>
                <c:pt idx="491">
                  <c:v>68.099999999999994</c:v>
                </c:pt>
                <c:pt idx="492">
                  <c:v>92.3</c:v>
                </c:pt>
                <c:pt idx="493">
                  <c:v>75.2</c:v>
                </c:pt>
                <c:pt idx="494">
                  <c:v>74.599999999999994</c:v>
                </c:pt>
                <c:pt idx="495">
                  <c:v>71.400000000000006</c:v>
                </c:pt>
                <c:pt idx="496">
                  <c:v>86.3</c:v>
                </c:pt>
                <c:pt idx="497">
                  <c:v>84.3</c:v>
                </c:pt>
                <c:pt idx="498">
                  <c:v>81.8</c:v>
                </c:pt>
                <c:pt idx="499">
                  <c:v>87.3</c:v>
                </c:pt>
                <c:pt idx="500">
                  <c:v>95.6</c:v>
                </c:pt>
                <c:pt idx="501">
                  <c:v>97.1</c:v>
                </c:pt>
                <c:pt idx="502">
                  <c:v>93.3</c:v>
                </c:pt>
                <c:pt idx="503">
                  <c:v>94.2</c:v>
                </c:pt>
                <c:pt idx="504">
                  <c:v>88.1</c:v>
                </c:pt>
                <c:pt idx="505">
                  <c:v>94.1</c:v>
                </c:pt>
                <c:pt idx="506">
                  <c:v>95</c:v>
                </c:pt>
                <c:pt idx="507">
                  <c:v>104.6</c:v>
                </c:pt>
                <c:pt idx="508">
                  <c:v>102.7</c:v>
                </c:pt>
                <c:pt idx="509">
                  <c:v>96.5</c:v>
                </c:pt>
                <c:pt idx="510">
                  <c:v>101.1</c:v>
                </c:pt>
                <c:pt idx="511">
                  <c:v>103.9</c:v>
                </c:pt>
                <c:pt idx="512">
                  <c:v>113.2</c:v>
                </c:pt>
                <c:pt idx="513">
                  <c:v>111.3</c:v>
                </c:pt>
                <c:pt idx="514">
                  <c:v>109.1</c:v>
                </c:pt>
                <c:pt idx="515">
                  <c:v>112.6</c:v>
                </c:pt>
                <c:pt idx="516">
                  <c:v>109.9</c:v>
                </c:pt>
                <c:pt idx="517">
                  <c:v>102.4</c:v>
                </c:pt>
                <c:pt idx="518">
                  <c:v>105.1</c:v>
                </c:pt>
                <c:pt idx="519">
                  <c:v>102.6</c:v>
                </c:pt>
                <c:pt idx="520">
                  <c:v>100.3</c:v>
                </c:pt>
                <c:pt idx="521">
                  <c:v>97.6</c:v>
                </c:pt>
                <c:pt idx="522">
                  <c:v>104.6</c:v>
                </c:pt>
                <c:pt idx="523">
                  <c:v>106</c:v>
                </c:pt>
                <c:pt idx="524">
                  <c:v>102</c:v>
                </c:pt>
                <c:pt idx="525">
                  <c:v>110.6</c:v>
                </c:pt>
                <c:pt idx="526">
                  <c:v>111.2</c:v>
                </c:pt>
                <c:pt idx="527">
                  <c:v>119.8</c:v>
                </c:pt>
                <c:pt idx="528">
                  <c:v>121.3</c:v>
                </c:pt>
                <c:pt idx="529">
                  <c:v>122</c:v>
                </c:pt>
                <c:pt idx="530">
                  <c:v>115.5</c:v>
                </c:pt>
                <c:pt idx="531">
                  <c:v>107.6</c:v>
                </c:pt>
                <c:pt idx="532">
                  <c:v>107.8</c:v>
                </c:pt>
                <c:pt idx="533">
                  <c:v>116.3</c:v>
                </c:pt>
                <c:pt idx="534">
                  <c:v>118.2</c:v>
                </c:pt>
                <c:pt idx="535">
                  <c:v>112.8</c:v>
                </c:pt>
                <c:pt idx="536">
                  <c:v>97.3</c:v>
                </c:pt>
                <c:pt idx="537">
                  <c:v>88.8</c:v>
                </c:pt>
                <c:pt idx="538">
                  <c:v>84.8</c:v>
                </c:pt>
                <c:pt idx="539">
                  <c:v>77.8</c:v>
                </c:pt>
                <c:pt idx="540">
                  <c:v>84.2</c:v>
                </c:pt>
                <c:pt idx="541">
                  <c:v>81.099999999999994</c:v>
                </c:pt>
                <c:pt idx="542">
                  <c:v>75.599999999999994</c:v>
                </c:pt>
                <c:pt idx="543">
                  <c:v>72</c:v>
                </c:pt>
                <c:pt idx="544">
                  <c:v>61.9</c:v>
                </c:pt>
                <c:pt idx="545">
                  <c:v>56.2</c:v>
                </c:pt>
                <c:pt idx="546">
                  <c:v>60.5</c:v>
                </c:pt>
                <c:pt idx="547">
                  <c:v>57.7</c:v>
                </c:pt>
                <c:pt idx="548">
                  <c:v>57.3</c:v>
                </c:pt>
                <c:pt idx="549">
                  <c:v>62.8</c:v>
                </c:pt>
                <c:pt idx="550">
                  <c:v>67.8</c:v>
                </c:pt>
                <c:pt idx="551">
                  <c:v>64.8</c:v>
                </c:pt>
                <c:pt idx="552">
                  <c:v>63.6</c:v>
                </c:pt>
                <c:pt idx="553">
                  <c:v>60</c:v>
                </c:pt>
                <c:pt idx="554">
                  <c:v>64</c:v>
                </c:pt>
                <c:pt idx="555">
                  <c:v>65.5</c:v>
                </c:pt>
                <c:pt idx="556">
                  <c:v>65.8</c:v>
                </c:pt>
                <c:pt idx="557">
                  <c:v>68.099999999999994</c:v>
                </c:pt>
                <c:pt idx="558">
                  <c:v>70.400000000000006</c:v>
                </c:pt>
                <c:pt idx="559">
                  <c:v>76.5</c:v>
                </c:pt>
                <c:pt idx="560">
                  <c:v>71.2</c:v>
                </c:pt>
                <c:pt idx="561">
                  <c:v>78.900000000000006</c:v>
                </c:pt>
                <c:pt idx="562">
                  <c:v>73.900000000000006</c:v>
                </c:pt>
                <c:pt idx="563">
                  <c:v>76.7</c:v>
                </c:pt>
                <c:pt idx="564">
                  <c:v>82.9</c:v>
                </c:pt>
                <c:pt idx="565">
                  <c:v>88.6</c:v>
                </c:pt>
                <c:pt idx="566">
                  <c:v>84.8</c:v>
                </c:pt>
                <c:pt idx="567">
                  <c:v>87.8</c:v>
                </c:pt>
                <c:pt idx="568">
                  <c:v>83.9</c:v>
                </c:pt>
                <c:pt idx="569">
                  <c:v>71.3</c:v>
                </c:pt>
                <c:pt idx="570">
                  <c:v>82.7</c:v>
                </c:pt>
                <c:pt idx="571">
                  <c:v>83.2</c:v>
                </c:pt>
                <c:pt idx="572">
                  <c:v>73.8</c:v>
                </c:pt>
                <c:pt idx="573">
                  <c:v>68.5</c:v>
                </c:pt>
                <c:pt idx="574">
                  <c:v>68</c:v>
                </c:pt>
                <c:pt idx="575">
                  <c:v>66.900000000000006</c:v>
                </c:pt>
                <c:pt idx="576">
                  <c:v>81</c:v>
                </c:pt>
                <c:pt idx="577">
                  <c:v>65.2</c:v>
                </c:pt>
                <c:pt idx="578">
                  <c:v>63.3</c:v>
                </c:pt>
                <c:pt idx="579">
                  <c:v>62.1</c:v>
                </c:pt>
                <c:pt idx="580">
                  <c:v>66.3</c:v>
                </c:pt>
                <c:pt idx="581">
                  <c:v>54</c:v>
                </c:pt>
                <c:pt idx="582">
                  <c:v>47.7</c:v>
                </c:pt>
                <c:pt idx="583">
                  <c:v>51.7</c:v>
                </c:pt>
                <c:pt idx="584">
                  <c:v>53.3</c:v>
                </c:pt>
                <c:pt idx="585">
                  <c:v>50.7</c:v>
                </c:pt>
                <c:pt idx="586">
                  <c:v>53.8</c:v>
                </c:pt>
                <c:pt idx="587">
                  <c:v>64</c:v>
                </c:pt>
                <c:pt idx="588">
                  <c:v>58</c:v>
                </c:pt>
                <c:pt idx="589">
                  <c:v>54</c:v>
                </c:pt>
                <c:pt idx="590">
                  <c:v>57.7</c:v>
                </c:pt>
                <c:pt idx="591">
                  <c:v>54</c:v>
                </c:pt>
                <c:pt idx="592">
                  <c:v>50.8</c:v>
                </c:pt>
                <c:pt idx="593">
                  <c:v>54.3</c:v>
                </c:pt>
                <c:pt idx="594">
                  <c:v>52.8</c:v>
                </c:pt>
                <c:pt idx="595">
                  <c:v>52.7</c:v>
                </c:pt>
                <c:pt idx="596">
                  <c:v>60.3</c:v>
                </c:pt>
                <c:pt idx="597">
                  <c:v>59</c:v>
                </c:pt>
                <c:pt idx="598">
                  <c:v>57.2</c:v>
                </c:pt>
                <c:pt idx="599">
                  <c:v>56.2</c:v>
                </c:pt>
                <c:pt idx="600">
                  <c:v>61.8</c:v>
                </c:pt>
                <c:pt idx="601">
                  <c:v>61.7</c:v>
                </c:pt>
                <c:pt idx="602">
                  <c:v>66.099999999999994</c:v>
                </c:pt>
                <c:pt idx="603">
                  <c:v>61.2</c:v>
                </c:pt>
                <c:pt idx="604">
                  <c:v>60.7</c:v>
                </c:pt>
                <c:pt idx="605">
                  <c:v>56.7</c:v>
                </c:pt>
                <c:pt idx="606">
                  <c:v>55.8</c:v>
                </c:pt>
                <c:pt idx="607">
                  <c:v>58.2</c:v>
                </c:pt>
                <c:pt idx="608">
                  <c:v>59</c:v>
                </c:pt>
                <c:pt idx="609">
                  <c:v>59.8</c:v>
                </c:pt>
                <c:pt idx="610">
                  <c:v>60.2</c:v>
                </c:pt>
                <c:pt idx="611">
                  <c:v>63.8</c:v>
                </c:pt>
                <c:pt idx="612">
                  <c:v>14.6</c:v>
                </c:pt>
                <c:pt idx="613">
                  <c:v>62.2</c:v>
                </c:pt>
                <c:pt idx="614">
                  <c:v>55.7</c:v>
                </c:pt>
                <c:pt idx="615">
                  <c:v>54.5</c:v>
                </c:pt>
                <c:pt idx="616">
                  <c:v>49.1</c:v>
                </c:pt>
                <c:pt idx="617">
                  <c:v>48.3</c:v>
                </c:pt>
                <c:pt idx="618">
                  <c:v>57.5</c:v>
                </c:pt>
                <c:pt idx="619">
                  <c:v>43</c:v>
                </c:pt>
                <c:pt idx="620">
                  <c:v>44.3</c:v>
                </c:pt>
                <c:pt idx="621">
                  <c:v>42</c:v>
                </c:pt>
                <c:pt idx="622">
                  <c:v>41.5</c:v>
                </c:pt>
                <c:pt idx="623">
                  <c:v>41.3</c:v>
                </c:pt>
                <c:pt idx="624">
                  <c:v>36.800000000000004</c:v>
                </c:pt>
                <c:pt idx="625">
                  <c:v>36.200000000000003</c:v>
                </c:pt>
                <c:pt idx="626">
                  <c:v>37.1</c:v>
                </c:pt>
                <c:pt idx="627">
                  <c:v>39.6</c:v>
                </c:pt>
                <c:pt idx="628">
                  <c:v>37.200000000000003</c:v>
                </c:pt>
                <c:pt idx="629">
                  <c:v>36.6</c:v>
                </c:pt>
                <c:pt idx="630">
                  <c:v>34.5</c:v>
                </c:pt>
                <c:pt idx="631">
                  <c:v>33.300000000000004</c:v>
                </c:pt>
                <c:pt idx="632">
                  <c:v>33.1</c:v>
                </c:pt>
                <c:pt idx="633">
                  <c:v>34.800000000000004</c:v>
                </c:pt>
                <c:pt idx="634">
                  <c:v>33.300000000000004</c:v>
                </c:pt>
                <c:pt idx="635">
                  <c:v>33.700000000000003</c:v>
                </c:pt>
                <c:pt idx="636">
                  <c:v>31.5</c:v>
                </c:pt>
                <c:pt idx="637">
                  <c:v>33.300000000000004</c:v>
                </c:pt>
              </c:numCache>
            </c:numRef>
          </c:val>
        </c:ser>
        <c:marker val="1"/>
        <c:axId val="37708160"/>
        <c:axId val="37709696"/>
      </c:lineChart>
      <c:dateAx>
        <c:axId val="37708160"/>
        <c:scaling>
          <c:orientation val="minMax"/>
        </c:scaling>
        <c:axPos val="b"/>
        <c:numFmt formatCode="dd/mm/yyyy" sourceLinked="1"/>
        <c:tickLblPos val="nextTo"/>
        <c:crossAx val="37709696"/>
        <c:crosses val="autoZero"/>
        <c:auto val="1"/>
        <c:lblOffset val="100"/>
      </c:dateAx>
      <c:valAx>
        <c:axId val="37709696"/>
        <c:scaling>
          <c:orientation val="minMax"/>
          <c:min val="0"/>
        </c:scaling>
        <c:axPos val="l"/>
        <c:majorGridlines/>
        <c:numFmt formatCode="General" sourceLinked="1"/>
        <c:tickLblPos val="nextTo"/>
        <c:crossAx val="37708160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/>
            </a:pPr>
            <a:r>
              <a:rPr lang="en-US" b="1"/>
              <a:t>Oil &amp;</a:t>
            </a:r>
            <a:r>
              <a:rPr lang="en-US" b="1" baseline="0"/>
              <a:t> Gas</a:t>
            </a:r>
            <a:endParaRPr lang="ru-RU" b="1"/>
          </a:p>
        </c:rich>
      </c:tx>
    </c:title>
    <c:plotArea>
      <c:layout>
        <c:manualLayout>
          <c:layoutTarget val="inner"/>
          <c:xMode val="edge"/>
          <c:yMode val="edge"/>
          <c:x val="4.2700984762384403E-2"/>
          <c:y val="0.11055706210997451"/>
          <c:w val="0.93629062062309842"/>
          <c:h val="0.8134500822252001"/>
        </c:manualLayout>
      </c:layout>
      <c:scatterChart>
        <c:scatterStyle val="lineMarker"/>
        <c:ser>
          <c:idx val="1"/>
          <c:order val="0"/>
          <c:tx>
            <c:strRef>
              <c:f>корпораты!$A$2</c:f>
              <c:strCache>
                <c:ptCount val="1"/>
                <c:pt idx="0">
                  <c:v>Alliance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0471541913588132E-2"/>
                  <c:y val="2.679044749036003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</c:f>
              <c:numCache>
                <c:formatCode>_-* #,##0.00_р_._-;\-* #,##0.00_р_._-;_-* "-"??_р_._-;_-@_-</c:formatCode>
                <c:ptCount val="1"/>
                <c:pt idx="0">
                  <c:v>0.90410958904109551</c:v>
                </c:pt>
              </c:numCache>
            </c:numRef>
          </c:xVal>
          <c:yVal>
            <c:numRef>
              <c:f>корпораты!$D$2</c:f>
              <c:numCache>
                <c:formatCode>0.00</c:formatCode>
                <c:ptCount val="1"/>
                <c:pt idx="0">
                  <c:v>11.719999999999999</c:v>
                </c:pt>
              </c:numCache>
            </c:numRef>
          </c:yVal>
        </c:ser>
        <c:ser>
          <c:idx val="3"/>
          <c:order val="1"/>
          <c:tx>
            <c:strRef>
              <c:f>корпораты!$A$3</c:f>
              <c:strCache>
                <c:ptCount val="1"/>
                <c:pt idx="0">
                  <c:v>Alliance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</c:f>
              <c:numCache>
                <c:formatCode>_-* #,##0.00_р_._-;\-* #,##0.00_р_._-;_-* "-"??_р_._-;_-@_-</c:formatCode>
                <c:ptCount val="1"/>
                <c:pt idx="0">
                  <c:v>2.5479452054794542</c:v>
                </c:pt>
              </c:numCache>
            </c:numRef>
          </c:xVal>
          <c:yVal>
            <c:numRef>
              <c:f>корпораты!$D$3</c:f>
              <c:numCache>
                <c:formatCode>0.00</c:formatCode>
                <c:ptCount val="1"/>
                <c:pt idx="0">
                  <c:v>9.69</c:v>
                </c:pt>
              </c:numCache>
            </c:numRef>
          </c:yVal>
        </c:ser>
        <c:ser>
          <c:idx val="5"/>
          <c:order val="2"/>
          <c:tx>
            <c:strRef>
              <c:f>корпораты!$A$5</c:f>
              <c:strCache>
                <c:ptCount val="1"/>
                <c:pt idx="0">
                  <c:v>Bushneft-2</c:v>
                </c:pt>
              </c:strCache>
            </c:strRef>
          </c:tx>
          <c:spPr>
            <a:ln w="25400">
              <a:solidFill>
                <a:srgbClr val="8080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корпораты!$B$5</c:f>
              <c:numCache>
                <c:formatCode>_-* #,##0.00_р_._-;\-* #,##0.00_р_._-;_-* "-"??_р_._-;_-@_-</c:formatCode>
                <c:ptCount val="1"/>
                <c:pt idx="0">
                  <c:v>1.9972602739726022</c:v>
                </c:pt>
              </c:numCache>
            </c:numRef>
          </c:xVal>
          <c:yVal>
            <c:numRef>
              <c:f>корпораты!$D$5</c:f>
              <c:numCache>
                <c:formatCode>0.00</c:formatCode>
                <c:ptCount val="1"/>
                <c:pt idx="0">
                  <c:v>8.49</c:v>
                </c:pt>
              </c:numCache>
            </c:numRef>
          </c:yVal>
        </c:ser>
        <c:ser>
          <c:idx val="7"/>
          <c:order val="3"/>
          <c:tx>
            <c:strRef>
              <c:f>корпораты!$A$38</c:f>
              <c:strCache>
                <c:ptCount val="1"/>
              </c:strCache>
            </c:strRef>
          </c:tx>
          <c:spPr>
            <a:ln w="25400">
              <a:solidFill>
                <a:srgbClr val="80808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корпораты!$D$38</c:f>
              <c:numCache>
                <c:formatCode>General</c:formatCode>
                <c:ptCount val="1"/>
              </c:numCache>
            </c:numRef>
          </c:yVal>
        </c:ser>
        <c:ser>
          <c:idx val="11"/>
          <c:order val="4"/>
          <c:tx>
            <c:strRef>
              <c:f>корпораты!$A$7</c:f>
              <c:strCache>
                <c:ptCount val="1"/>
                <c:pt idx="0">
                  <c:v>Gasprom Neft</c:v>
                </c:pt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5178769875459145E-3"/>
                  <c:y val="3.311169437153677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корпораты!$D$7</c:f>
              <c:numCache>
                <c:formatCode>0.00</c:formatCode>
                <c:ptCount val="1"/>
                <c:pt idx="0">
                  <c:v>6.1199999999999966</c:v>
                </c:pt>
              </c:numCache>
            </c:numRef>
          </c:yVal>
        </c:ser>
        <c:ser>
          <c:idx val="13"/>
          <c:order val="5"/>
          <c:tx>
            <c:strRef>
              <c:f>корпораты!$A$8</c:f>
              <c:strCache>
                <c:ptCount val="1"/>
                <c:pt idx="0">
                  <c:v>Gasprom Neft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7182912637216812E-2"/>
                  <c:y val="-3.554336353117160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корпораты!$B$8</c:f>
              <c:numCache>
                <c:formatCode>_-* #,##0.00_р_._-;\-* #,##0.00_р_._-;_-* "-"??_р_._-;_-@_-</c:formatCode>
                <c:ptCount val="1"/>
                <c:pt idx="0">
                  <c:v>0.55616438356164311</c:v>
                </c:pt>
              </c:numCache>
            </c:numRef>
          </c:xVal>
          <c:yVal>
            <c:numRef>
              <c:f>корпораты!$D$8</c:f>
              <c:numCache>
                <c:formatCode>0.00</c:formatCode>
                <c:ptCount val="1"/>
                <c:pt idx="0">
                  <c:v>4.8899999999999997</c:v>
                </c:pt>
              </c:numCache>
            </c:numRef>
          </c:yVal>
        </c:ser>
        <c:ser>
          <c:idx val="14"/>
          <c:order val="6"/>
          <c:tx>
            <c:strRef>
              <c:f>корпораты!$A$9</c:f>
              <c:strCache>
                <c:ptCount val="1"/>
                <c:pt idx="0">
                  <c:v>Gasprom Neft</c:v>
                </c:pt>
              </c:strCache>
            </c:strRef>
          </c:tx>
          <c:spPr>
            <a:ln w="25400">
              <a:solidFill>
                <a:srgbClr val="99CC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8.8667542313477593E-2"/>
                  <c:y val="-5.3727993678209587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корпораты!$B$9</c:f>
              <c:numCache>
                <c:formatCode>_-* #,##0.00_р_._-;\-* #,##0.00_р_._-;_-* "-"??_р_._-;_-@_-</c:formatCode>
                <c:ptCount val="1"/>
                <c:pt idx="0">
                  <c:v>2.3205479452054796</c:v>
                </c:pt>
              </c:numCache>
            </c:numRef>
          </c:xVal>
          <c:yVal>
            <c:numRef>
              <c:f>корпораты!$D$9</c:f>
              <c:numCache>
                <c:formatCode>0.00</c:formatCode>
                <c:ptCount val="1"/>
                <c:pt idx="0">
                  <c:v>7.1</c:v>
                </c:pt>
              </c:numCache>
            </c:numRef>
          </c:yVal>
        </c:ser>
        <c:ser>
          <c:idx val="15"/>
          <c:order val="7"/>
          <c:tx>
            <c:strRef>
              <c:f>корпораты!$A$10</c:f>
              <c:strCache>
                <c:ptCount val="1"/>
                <c:pt idx="0">
                  <c:v>Gasprom Neft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delet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корпораты!$B$10</c:f>
              <c:numCache>
                <c:formatCode>_-* #,##0.00_р_._-;\-* #,##0.00_р_._-;_-* "-"??_р_._-;_-@_-</c:formatCode>
                <c:ptCount val="1"/>
                <c:pt idx="0">
                  <c:v>2.3205479452054796</c:v>
                </c:pt>
              </c:numCache>
            </c:numRef>
          </c:xVal>
          <c:yVal>
            <c:numRef>
              <c:f>корпораты!$D$10</c:f>
              <c:numCache>
                <c:formatCode>0.00</c:formatCode>
                <c:ptCount val="1"/>
                <c:pt idx="0">
                  <c:v>7.1</c:v>
                </c:pt>
              </c:numCache>
            </c:numRef>
          </c:yVal>
        </c:ser>
        <c:ser>
          <c:idx val="18"/>
          <c:order val="8"/>
          <c:tx>
            <c:strRef>
              <c:f>корпораты!$A$41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5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корпораты!$B$41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корпораты!$D$41</c:f>
              <c:numCache>
                <c:formatCode>General</c:formatCode>
                <c:ptCount val="1"/>
              </c:numCache>
            </c:numRef>
          </c:yVal>
        </c:ser>
        <c:ser>
          <c:idx val="9"/>
          <c:order val="9"/>
          <c:tx>
            <c:strRef>
              <c:f>корпораты!$A$12</c:f>
              <c:strCache>
                <c:ptCount val="1"/>
                <c:pt idx="0">
                  <c:v>Itera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2.3641518693585011E-3"/>
                  <c:y val="-8.6559719454155394E-4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корпораты!$B$12</c:f>
              <c:numCache>
                <c:formatCode>_-* #,##0.00_р_._-;\-* #,##0.00_р_._-;_-* "-"??_р_._-;_-@_-</c:formatCode>
                <c:ptCount val="1"/>
                <c:pt idx="0">
                  <c:v>0.66301369863013804</c:v>
                </c:pt>
              </c:numCache>
            </c:numRef>
          </c:xVal>
          <c:yVal>
            <c:numRef>
              <c:f>корпораты!$D$12</c:f>
              <c:numCache>
                <c:formatCode>0.00</c:formatCode>
                <c:ptCount val="1"/>
                <c:pt idx="0">
                  <c:v>13.66</c:v>
                </c:pt>
              </c:numCache>
            </c:numRef>
          </c:yVal>
        </c:ser>
        <c:ser>
          <c:idx val="12"/>
          <c:order val="10"/>
          <c:tx>
            <c:strRef>
              <c:f>корпораты!$A$13</c:f>
              <c:strCache>
                <c:ptCount val="1"/>
                <c:pt idx="0">
                  <c:v>Novatek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8.0853506103440078E-3"/>
                  <c:y val="-4.417057545226201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корпораты!$B$13</c:f>
              <c:numCache>
                <c:formatCode>_-* #,##0.00_р_._-;\-* #,##0.00_р_._-;_-* "-"??_р_._-;_-@_-</c:formatCode>
                <c:ptCount val="1"/>
                <c:pt idx="0">
                  <c:v>2.5232876712328802</c:v>
                </c:pt>
              </c:numCache>
            </c:numRef>
          </c:xVal>
          <c:yVal>
            <c:numRef>
              <c:f>корпораты!$D$13</c:f>
              <c:numCache>
                <c:formatCode>0.00</c:formatCode>
                <c:ptCount val="1"/>
                <c:pt idx="0">
                  <c:v>7.1099999999999985</c:v>
                </c:pt>
              </c:numCache>
            </c:numRef>
          </c:yVal>
        </c:ser>
        <c:ser>
          <c:idx val="17"/>
          <c:order val="11"/>
          <c:tx>
            <c:strRef>
              <c:f>корпораты!$A$14</c:f>
              <c:strCache>
                <c:ptCount val="1"/>
                <c:pt idx="0">
                  <c:v>Transneft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0874671348881739E-2"/>
                  <c:y val="5.74673327124434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корпораты!$B$14</c:f>
              <c:numCache>
                <c:formatCode>_-* #,##0.00_р_._-;\-* #,##0.00_р_._-;_-* "-"??_р_._-;_-@_-</c:formatCode>
                <c:ptCount val="1"/>
                <c:pt idx="0">
                  <c:v>0.68493150684931525</c:v>
                </c:pt>
              </c:numCache>
            </c:numRef>
          </c:xVal>
          <c:yVal>
            <c:numRef>
              <c:f>корпораты!$D$14</c:f>
              <c:numCache>
                <c:formatCode>0.00</c:formatCode>
                <c:ptCount val="1"/>
                <c:pt idx="0">
                  <c:v>8.41</c:v>
                </c:pt>
              </c:numCache>
            </c:numRef>
          </c:yVal>
        </c:ser>
        <c:ser>
          <c:idx val="19"/>
          <c:order val="12"/>
          <c:tx>
            <c:strRef>
              <c:f>корпораты!$A$15</c:f>
              <c:strCache>
                <c:ptCount val="1"/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9270754478930183E-2"/>
                  <c:y val="-3.9895230938456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корпораты!$B$15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корпораты!$D$15</c:f>
              <c:numCache>
                <c:formatCode>General</c:formatCode>
                <c:ptCount val="1"/>
              </c:numCache>
            </c:numRef>
          </c:yVal>
        </c:ser>
        <c:ser>
          <c:idx val="20"/>
          <c:order val="13"/>
          <c:tx>
            <c:strRef>
              <c:f>корпораты!$A$16</c:f>
              <c:strCache>
                <c:ptCount val="1"/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1693022664369982E-2"/>
                  <c:y val="-2.964833752627418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корпораты!$B$16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корпораты!$D$16</c:f>
              <c:numCache>
                <c:formatCode>General</c:formatCode>
                <c:ptCount val="1"/>
              </c:numCache>
            </c:numRef>
          </c:yVal>
        </c:ser>
        <c:ser>
          <c:idx val="21"/>
          <c:order val="14"/>
          <c:tx>
            <c:strRef>
              <c:f>корпораты!$A$17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4.7755359119095731E-2"/>
                  <c:y val="2.213132072183936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корпораты!$D$17</c:f>
              <c:numCache>
                <c:formatCode>General</c:formatCode>
                <c:ptCount val="1"/>
              </c:numCache>
            </c:numRef>
          </c:yVal>
        </c:ser>
        <c:ser>
          <c:idx val="25"/>
          <c:order val="15"/>
          <c:tx>
            <c:strRef>
              <c:f>корпораты!$A$18</c:f>
              <c:strCache>
                <c:ptCount val="1"/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3.6839982435957997E-3"/>
                  <c:y val="-1.880942268108609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корпораты!$D$18</c:f>
              <c:numCache>
                <c:formatCode>General</c:formatCode>
                <c:ptCount val="1"/>
              </c:numCache>
            </c:numRef>
          </c:yVal>
        </c:ser>
        <c:ser>
          <c:idx val="2"/>
          <c:order val="16"/>
          <c:tx>
            <c:strRef>
              <c:f>корпораты!$A$19</c:f>
              <c:strCache>
                <c:ptCount val="1"/>
              </c:strCache>
            </c:strRef>
          </c:tx>
          <c:spPr>
            <a:ln w="254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808080"/>
                </a:solidFill>
                <a:ln>
                  <a:solidFill>
                    <a:srgbClr val="808000"/>
                  </a:solidFill>
                  <a:prstDash val="solid"/>
                </a:ln>
              </c:spPr>
            </c:marker>
          </c:dPt>
          <c:dLbls>
            <c:dLbl>
              <c:idx val="0"/>
              <c:layout>
                <c:manualLayout>
                  <c:x val="-1.5750097853968113E-2"/>
                  <c:y val="3.902026769475403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корпораты!$D$19</c:f>
              <c:numCache>
                <c:formatCode>General</c:formatCode>
                <c:ptCount val="1"/>
              </c:numCache>
            </c:numRef>
          </c:yVal>
        </c:ser>
        <c:ser>
          <c:idx val="0"/>
          <c:order val="17"/>
          <c:tx>
            <c:strRef>
              <c:f>корпораты!$A$20</c:f>
              <c:strCache>
                <c:ptCount val="1"/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2.8781186606027069E-3"/>
                  <c:y val="-2.4157872382134841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корпораты!$D$20</c:f>
              <c:numCache>
                <c:formatCode>General</c:formatCode>
                <c:ptCount val="1"/>
              </c:numCache>
            </c:numRef>
          </c:yVal>
        </c:ser>
        <c:ser>
          <c:idx val="4"/>
          <c:order val="18"/>
          <c:tx>
            <c:strRef>
              <c:f>корпораты!$A$21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3.500092390040966E-4"/>
                  <c:y val="-4.6660350028860497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корпораты!$D$21</c:f>
              <c:numCache>
                <c:formatCode>General</c:formatCode>
                <c:ptCount val="1"/>
              </c:numCache>
            </c:numRef>
          </c:yVal>
        </c:ser>
        <c:ser>
          <c:idx val="6"/>
          <c:order val="19"/>
          <c:tx>
            <c:strRef>
              <c:f>корпораты!$A$22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15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6.3622682428309332E-2"/>
                  <c:y val="9.5450931704077098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корпораты!$B$22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корпораты!$D$22</c:f>
              <c:numCache>
                <c:formatCode>General</c:formatCode>
                <c:ptCount val="1"/>
              </c:numCache>
            </c:numRef>
          </c:yVal>
        </c:ser>
        <c:ser>
          <c:idx val="8"/>
          <c:order val="20"/>
          <c:tx>
            <c:strRef>
              <c:f>корпораты!$A$23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15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7.4236066213417523E-2"/>
                  <c:y val="-4.7165072107922107E-4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solidFill>
                <a:srgbClr val="FFFFFF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inear"/>
          </c:trendline>
          <c:xVal>
            <c:numRef>
              <c:f>корпораты!$B$23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корпораты!$D$23</c:f>
              <c:numCache>
                <c:formatCode>General</c:formatCode>
                <c:ptCount val="1"/>
              </c:numCache>
            </c:numRef>
          </c:yVal>
        </c:ser>
        <c:ser>
          <c:idx val="10"/>
          <c:order val="21"/>
          <c:tx>
            <c:strRef>
              <c:f>корпораты!$A$34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8.8804313352363641E-3"/>
                  <c:y val="-2.0576131687242802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og"/>
          </c:trendline>
          <c:xVal>
            <c:numRef>
              <c:f>корпораты!$B$34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корпораты!$D$34</c:f>
              <c:numCache>
                <c:formatCode>General</c:formatCode>
                <c:ptCount val="1"/>
              </c:numCache>
            </c:numRef>
          </c:yVal>
        </c:ser>
        <c:ser>
          <c:idx val="16"/>
          <c:order val="22"/>
          <c:tx>
            <c:strRef>
              <c:f>корпораты!$A$35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5372660957817959E-3"/>
                  <c:y val="1.3039934800325998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корпораты!$B$35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корпораты!$D$35</c:f>
              <c:numCache>
                <c:formatCode>General</c:formatCode>
                <c:ptCount val="1"/>
              </c:numCache>
            </c:numRef>
          </c:yVal>
        </c:ser>
        <c:ser>
          <c:idx val="22"/>
          <c:order val="23"/>
          <c:tx>
            <c:strRef>
              <c:f>корпораты!$A$36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0"/>
                  <c:y val="9.7799511002444987E-3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корпораты!$B$36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корпораты!$D$36</c:f>
              <c:numCache>
                <c:formatCode>General</c:formatCode>
                <c:ptCount val="1"/>
              </c:numCache>
            </c:numRef>
          </c:yVal>
        </c:ser>
        <c:ser>
          <c:idx val="23"/>
          <c:order val="24"/>
          <c:tx>
            <c:strRef>
              <c:f>корпораты!$A$37</c:f>
              <c:strCache>
                <c:ptCount val="1"/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корпораты!$D$37</c:f>
              <c:numCache>
                <c:formatCode>General</c:formatCode>
                <c:ptCount val="1"/>
              </c:numCache>
            </c:numRef>
          </c:yVal>
        </c:ser>
        <c:ser>
          <c:idx val="26"/>
          <c:order val="25"/>
          <c:tx>
            <c:strRef>
              <c:f>корпораты!$A$38</c:f>
              <c:strCache>
                <c:ptCount val="1"/>
              </c:strCache>
            </c:strRef>
          </c:tx>
          <c:spPr>
            <a:ln w="3175">
              <a:noFill/>
              <a:prstDash val="solid"/>
            </a:ln>
          </c:spPr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корпораты!$B$38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корпораты!$D$38</c:f>
              <c:numCache>
                <c:formatCode>General</c:formatCode>
                <c:ptCount val="1"/>
              </c:numCache>
            </c:numRef>
          </c:yVal>
        </c:ser>
        <c:ser>
          <c:idx val="27"/>
          <c:order val="26"/>
          <c:tx>
            <c:strRef>
              <c:f>корпораты!$A$39</c:f>
              <c:strCache>
                <c:ptCount val="1"/>
              </c:strCache>
            </c:strRef>
          </c:tx>
          <c:spPr>
            <a:ln w="12700">
              <a:solidFill>
                <a:srgbClr val="33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корпораты!$D$39</c:f>
              <c:numCache>
                <c:formatCode>General</c:formatCode>
                <c:ptCount val="1"/>
              </c:numCache>
            </c:numRef>
          </c:yVal>
        </c:ser>
        <c:ser>
          <c:idx val="28"/>
          <c:order val="27"/>
          <c:tx>
            <c:strRef>
              <c:f>корпораты!$A$40</c:f>
              <c:strCache>
                <c:ptCount val="1"/>
              </c:strCache>
            </c:strRef>
          </c:tx>
          <c:spPr>
            <a:ln w="12700">
              <a:solidFill>
                <a:srgbClr val="99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корпораты!$B$40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корпораты!$D$40</c:f>
              <c:numCache>
                <c:formatCode>General</c:formatCode>
                <c:ptCount val="1"/>
              </c:numCache>
            </c:numRef>
          </c:yVal>
        </c:ser>
        <c:ser>
          <c:idx val="37"/>
          <c:order val="28"/>
          <c:tx>
            <c:strRef>
              <c:f>корпораты!$A$26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4.4880260520046907E-2"/>
                  <c:y val="4.3732114130894985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корпораты!$B$26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корпораты!$D$26</c:f>
              <c:numCache>
                <c:formatCode>General</c:formatCode>
                <c:ptCount val="1"/>
              </c:numCache>
            </c:numRef>
          </c:yVal>
        </c:ser>
        <c:ser>
          <c:idx val="38"/>
          <c:order val="29"/>
          <c:tx>
            <c:strRef>
              <c:f>корпораты!$A$27</c:f>
              <c:strCache>
                <c:ptCount val="1"/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0935007083236561E-2"/>
                  <c:y val="4.096497615217451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корпораты!$D$27</c:f>
              <c:numCache>
                <c:formatCode>General</c:formatCode>
                <c:ptCount val="1"/>
              </c:numCache>
            </c:numRef>
          </c:yVal>
        </c:ser>
        <c:ser>
          <c:idx val="39"/>
          <c:order val="30"/>
          <c:tx>
            <c:strRef>
              <c:f>корпораты!$A$28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6.0050295806268993E-3"/>
                  <c:y val="-8.538373574672417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корпораты!$D$28</c:f>
              <c:numCache>
                <c:formatCode>General</c:formatCode>
                <c:ptCount val="1"/>
              </c:numCache>
            </c:numRef>
          </c:yVal>
        </c:ser>
        <c:ser>
          <c:idx val="41"/>
          <c:order val="31"/>
          <c:tx>
            <c:strRef>
              <c:f>корпораты!$A$29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корпораты!$D$29</c:f>
              <c:numCache>
                <c:formatCode>General</c:formatCode>
                <c:ptCount val="1"/>
              </c:numCache>
            </c:numRef>
          </c:yVal>
        </c:ser>
        <c:ser>
          <c:idx val="42"/>
          <c:order val="32"/>
          <c:tx>
            <c:strRef>
              <c:f>корпораты!$A$30</c:f>
              <c:strCache>
                <c:ptCount val="1"/>
              </c:strCache>
            </c:strRef>
          </c:tx>
          <c:spPr>
            <a:ln w="12700">
              <a:solidFill>
                <a:srgbClr val="33333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381016528876559E-4"/>
                  <c:y val="3.388750599723423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корпораты!$D$30</c:f>
              <c:numCache>
                <c:formatCode>General</c:formatCode>
                <c:ptCount val="1"/>
              </c:numCache>
            </c:numRef>
          </c:yVal>
        </c:ser>
        <c:ser>
          <c:idx val="43"/>
          <c:order val="33"/>
          <c:tx>
            <c:strRef>
              <c:f>корпораты!$A$31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8057802388630305E-2"/>
                  <c:y val="-3.0875172861456981E-2"/>
                </c:manualLayout>
              </c:layout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корпораты!$D$31</c:f>
              <c:numCache>
                <c:formatCode>General</c:formatCode>
                <c:ptCount val="1"/>
              </c:numCache>
            </c:numRef>
          </c:yVal>
        </c:ser>
        <c:ser>
          <c:idx val="44"/>
          <c:order val="34"/>
          <c:tx>
            <c:strRef>
              <c:f>корпораты!$A$32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698612245305802E-3"/>
                  <c:y val="3.4712922498379747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корпораты!$B$32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корпораты!$D$32</c:f>
              <c:numCache>
                <c:formatCode>General</c:formatCode>
                <c:ptCount val="1"/>
              </c:numCache>
            </c:numRef>
          </c:yVal>
        </c:ser>
        <c:ser>
          <c:idx val="45"/>
          <c:order val="35"/>
          <c:tx>
            <c:strRef>
              <c:f>корпораты!$A$33</c:f>
              <c:strCache>
                <c:ptCount val="1"/>
              </c:strCache>
            </c:strRef>
          </c:tx>
          <c:spPr>
            <a:ln w="12700">
              <a:solidFill>
                <a:srgbClr val="C0C0C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5259757611173875E-2"/>
                  <c:y val="4.6531220634457729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корпораты!$B$33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корпораты!$D$33</c:f>
              <c:numCache>
                <c:formatCode>General</c:formatCode>
                <c:ptCount val="1"/>
              </c:numCache>
            </c:numRef>
          </c:yVal>
        </c:ser>
        <c:ser>
          <c:idx val="46"/>
          <c:order val="36"/>
          <c:tx>
            <c:v>Кривая ОФЗ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  <a:ln>
                <a:noFill/>
              </a:ln>
            </c:spPr>
          </c:marker>
          <c:dLbls>
            <c:delete val="1"/>
          </c:dLbls>
          <c:trendline>
            <c:spPr>
              <a:ln w="15875">
                <a:solidFill>
                  <a:srgbClr val="FF0000">
                    <a:alpha val="90000"/>
                  </a:srgbClr>
                </a:solidFill>
              </a:ln>
            </c:spPr>
            <c:trendlineType val="log"/>
          </c:trendline>
          <c:xVal>
            <c:numRef>
              <c:f>корпораты!$M$3:$M$13</c:f>
              <c:numCache>
                <c:formatCode>#,##0.00_ ;\-#,##0.00\ </c:formatCode>
                <c:ptCount val="11"/>
                <c:pt idx="0">
                  <c:v>0.26849315068493129</c:v>
                </c:pt>
                <c:pt idx="1">
                  <c:v>0.36164383561643826</c:v>
                </c:pt>
                <c:pt idx="2">
                  <c:v>0.81917808219178156</c:v>
                </c:pt>
                <c:pt idx="3">
                  <c:v>1.0109589041095901</c:v>
                </c:pt>
                <c:pt idx="4">
                  <c:v>1.1561643835616437</c:v>
                </c:pt>
                <c:pt idx="5">
                  <c:v>1.7643835616438392</c:v>
                </c:pt>
                <c:pt idx="6">
                  <c:v>2.7945205479452109</c:v>
                </c:pt>
                <c:pt idx="7">
                  <c:v>3.2931506849315082</c:v>
                </c:pt>
                <c:pt idx="8">
                  <c:v>3.580821917808219</c:v>
                </c:pt>
                <c:pt idx="9">
                  <c:v>4.4986301369863018</c:v>
                </c:pt>
                <c:pt idx="10">
                  <c:v>4.8876712328767065</c:v>
                </c:pt>
              </c:numCache>
            </c:numRef>
          </c:xVal>
          <c:yVal>
            <c:numRef>
              <c:f>корпораты!$O$3:$O$13</c:f>
              <c:numCache>
                <c:formatCode>#,##0.00_ ;\-#,##0.00\ </c:formatCode>
                <c:ptCount val="11"/>
                <c:pt idx="0">
                  <c:v>3.53</c:v>
                </c:pt>
                <c:pt idx="1">
                  <c:v>3.79</c:v>
                </c:pt>
                <c:pt idx="2">
                  <c:v>4.4800000000000004</c:v>
                </c:pt>
                <c:pt idx="3">
                  <c:v>4.71</c:v>
                </c:pt>
                <c:pt idx="4">
                  <c:v>4.9800000000000004</c:v>
                </c:pt>
                <c:pt idx="5">
                  <c:v>5.8</c:v>
                </c:pt>
                <c:pt idx="6">
                  <c:v>6.28</c:v>
                </c:pt>
                <c:pt idx="7">
                  <c:v>6.6599999999999975</c:v>
                </c:pt>
                <c:pt idx="8">
                  <c:v>6.88</c:v>
                </c:pt>
                <c:pt idx="9">
                  <c:v>7.34</c:v>
                </c:pt>
                <c:pt idx="10">
                  <c:v>7.44</c:v>
                </c:pt>
              </c:numCache>
            </c:numRef>
          </c:yVal>
        </c:ser>
        <c:ser>
          <c:idx val="24"/>
          <c:order val="37"/>
          <c:tx>
            <c:v>Кривая 1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 w="19050">
                <a:solidFill>
                  <a:schemeClr val="accent1"/>
                </a:solidFill>
              </a:ln>
            </c:spPr>
            <c:trendlineType val="log"/>
          </c:trendline>
          <c:xVal>
            <c:numRef>
              <c:f>корпораты!$R$3:$R$11</c:f>
              <c:numCache>
                <c:formatCode>_-* #,##0.00_р_._-;\-* #,##0.00_р_._-;_-* "-"??_р_._-;_-@_-</c:formatCode>
                <c:ptCount val="9"/>
                <c:pt idx="0">
                  <c:v>1.7260273972602738</c:v>
                </c:pt>
                <c:pt idx="1">
                  <c:v>1.7260273972602738</c:v>
                </c:pt>
                <c:pt idx="2">
                  <c:v>1.7260273972602738</c:v>
                </c:pt>
                <c:pt idx="3">
                  <c:v>1.1808219178082191</c:v>
                </c:pt>
                <c:pt idx="4">
                  <c:v>1.7260273972602738</c:v>
                </c:pt>
                <c:pt idx="5">
                  <c:v>2.8739726027397237</c:v>
                </c:pt>
                <c:pt idx="6">
                  <c:v>1.7260273972602738</c:v>
                </c:pt>
                <c:pt idx="7">
                  <c:v>2.0438356164383582</c:v>
                </c:pt>
                <c:pt idx="8">
                  <c:v>2.0438356164383582</c:v>
                </c:pt>
              </c:numCache>
            </c:numRef>
          </c:xVal>
          <c:yVal>
            <c:numRef>
              <c:f>корпораты!$T$3:$T$11</c:f>
              <c:numCache>
                <c:formatCode>0.00</c:formatCode>
                <c:ptCount val="9"/>
                <c:pt idx="0">
                  <c:v>6.21</c:v>
                </c:pt>
                <c:pt idx="1">
                  <c:v>6.6099999999999985</c:v>
                </c:pt>
                <c:pt idx="2">
                  <c:v>6.23</c:v>
                </c:pt>
                <c:pt idx="3">
                  <c:v>6.24</c:v>
                </c:pt>
                <c:pt idx="4">
                  <c:v>6.46</c:v>
                </c:pt>
                <c:pt idx="5">
                  <c:v>7.44</c:v>
                </c:pt>
                <c:pt idx="6">
                  <c:v>6.2</c:v>
                </c:pt>
                <c:pt idx="7">
                  <c:v>6.75</c:v>
                </c:pt>
                <c:pt idx="8">
                  <c:v>6.83</c:v>
                </c:pt>
              </c:numCache>
            </c:numRef>
          </c:yVal>
        </c:ser>
        <c:ser>
          <c:idx val="29"/>
          <c:order val="38"/>
          <c:tx>
            <c:v>Кривая 2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корпораты!$W$3:$W$6</c:f>
              <c:numCache>
                <c:formatCode>0.00</c:formatCode>
                <c:ptCount val="4"/>
                <c:pt idx="0">
                  <c:v>3.0739726027397261</c:v>
                </c:pt>
                <c:pt idx="1">
                  <c:v>1.6164383561643836</c:v>
                </c:pt>
                <c:pt idx="2">
                  <c:v>1.0657534246575358</c:v>
                </c:pt>
                <c:pt idx="3">
                  <c:v>3.0712328767123291</c:v>
                </c:pt>
              </c:numCache>
            </c:numRef>
          </c:xVal>
          <c:yVal>
            <c:numRef>
              <c:f>корпораты!$Y$3:$Y$6</c:f>
              <c:numCache>
                <c:formatCode>0.00</c:formatCode>
                <c:ptCount val="4"/>
                <c:pt idx="0">
                  <c:v>7.1199999999999966</c:v>
                </c:pt>
                <c:pt idx="1">
                  <c:v>5.9700000000000024</c:v>
                </c:pt>
                <c:pt idx="2">
                  <c:v>5.6199999999999966</c:v>
                </c:pt>
                <c:pt idx="3">
                  <c:v>7.22</c:v>
                </c:pt>
              </c:numCache>
            </c:numRef>
          </c:yVal>
        </c:ser>
        <c:ser>
          <c:idx val="30"/>
          <c:order val="39"/>
          <c:tx>
            <c:strRef>
              <c:f>корпораты!$A$47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chemeClr val="tx2"/>
              </a:solidFill>
            </c:spPr>
          </c:marker>
          <c:dLbls>
            <c:delete val="1"/>
          </c:dLbls>
          <c:xVal>
            <c:numRef>
              <c:f>корпораты!$B$47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корпораты!$D$47</c:f>
              <c:numCache>
                <c:formatCode>General</c:formatCode>
                <c:ptCount val="1"/>
              </c:numCache>
            </c:numRef>
          </c:yVal>
        </c:ser>
        <c:ser>
          <c:idx val="31"/>
          <c:order val="40"/>
          <c:tx>
            <c:strRef>
              <c:f>корпораты!$A$48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rgbClr val="1F497D"/>
              </a:solidFill>
            </c:spPr>
          </c:marker>
          <c:dLbls>
            <c:dLbl>
              <c:idx val="0"/>
              <c:delet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xVal>
            <c:numRef>
              <c:f>корпораты!$B$48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корпораты!$D$48</c:f>
              <c:numCache>
                <c:formatCode>General</c:formatCode>
                <c:ptCount val="1"/>
              </c:numCache>
            </c:numRef>
          </c:yVal>
        </c:ser>
        <c:ser>
          <c:idx val="33"/>
          <c:order val="41"/>
          <c:tx>
            <c:strRef>
              <c:f>корпораты!$A$6</c:f>
              <c:strCache>
                <c:ptCount val="1"/>
                <c:pt idx="0">
                  <c:v>Bushneft-3</c:v>
                </c:pt>
              </c:strCache>
            </c:strRef>
          </c:tx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</c:spPr>
          </c:marker>
          <c:dLbls>
            <c:dLbl>
              <c:idx val="0"/>
              <c:delet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корпораты!$B$6</c:f>
              <c:numCache>
                <c:formatCode>_-* #,##0.00_р_._-;\-* #,##0.00_р_._-;_-* "-"??_р_._-;_-@_-</c:formatCode>
                <c:ptCount val="1"/>
                <c:pt idx="0">
                  <c:v>1.9972602739726022</c:v>
                </c:pt>
              </c:numCache>
            </c:numRef>
          </c:xVal>
          <c:yVal>
            <c:numRef>
              <c:f>корпораты!$D$6</c:f>
              <c:numCache>
                <c:formatCode>0.00</c:formatCode>
                <c:ptCount val="1"/>
                <c:pt idx="0">
                  <c:v>8.5300000000000011</c:v>
                </c:pt>
              </c:numCache>
            </c:numRef>
          </c:yVal>
        </c:ser>
        <c:ser>
          <c:idx val="34"/>
          <c:order val="42"/>
          <c:tx>
            <c:strRef>
              <c:f>корпораты!$A$4</c:f>
              <c:strCache>
                <c:ptCount val="1"/>
                <c:pt idx="0">
                  <c:v>Bushneft-1</c:v>
                </c:pt>
              </c:strCache>
            </c:strRef>
          </c:tx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Bashneft</a:t>
                    </a:r>
                    <a:r>
                      <a:t>-1,2,3</a:t>
                    </a:r>
                  </a:p>
                </c:rich>
              </c:tx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корпораты!$B$4</c:f>
              <c:numCache>
                <c:formatCode>_-* #,##0.00_р_._-;\-* #,##0.00_р_._-;_-* "-"??_р_._-;_-@_-</c:formatCode>
                <c:ptCount val="1"/>
                <c:pt idx="0">
                  <c:v>1.9972602739726022</c:v>
                </c:pt>
              </c:numCache>
            </c:numRef>
          </c:xVal>
          <c:yVal>
            <c:numRef>
              <c:f>корпораты!$D$4</c:f>
              <c:numCache>
                <c:formatCode>0.00</c:formatCode>
                <c:ptCount val="1"/>
                <c:pt idx="0">
                  <c:v>8.5</c:v>
                </c:pt>
              </c:numCache>
            </c:numRef>
          </c:yVal>
        </c:ser>
        <c:ser>
          <c:idx val="32"/>
          <c:order val="43"/>
          <c:tx>
            <c:strRef>
              <c:f>корпораты!$A$11</c:f>
              <c:strCache>
                <c:ptCount val="1"/>
                <c:pt idx="0">
                  <c:v>Integra</c:v>
                </c:pt>
              </c:strCache>
            </c:strRef>
          </c:tx>
          <c:marker>
            <c:spPr>
              <a:solidFill>
                <a:schemeClr val="bg1">
                  <a:lumMod val="50000"/>
                </a:schemeClr>
              </a:solidFill>
            </c:spPr>
          </c:marker>
          <c:dLbls>
            <c:dLbl>
              <c:idx val="0"/>
              <c:layout>
                <c:manualLayout>
                  <c:x val="-3.4007762858510517E-2"/>
                  <c:y val="5.0399119464905585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корпораты!$B$11</c:f>
              <c:numCache>
                <c:formatCode>_-* #,##0.00_р_._-;\-* #,##0.00_р_._-;_-* "-"??_р_._-;_-@_-</c:formatCode>
                <c:ptCount val="1"/>
                <c:pt idx="0">
                  <c:v>1.0986301369863039</c:v>
                </c:pt>
              </c:numCache>
            </c:numRef>
          </c:xVal>
          <c:yVal>
            <c:numRef>
              <c:f>корпораты!$D$11</c:f>
              <c:numCache>
                <c:formatCode>0.00</c:formatCode>
                <c:ptCount val="1"/>
                <c:pt idx="0">
                  <c:v>11.19</c:v>
                </c:pt>
              </c:numCache>
            </c:numRef>
          </c:yVal>
        </c:ser>
        <c:dLbls>
          <c:showSerName val="1"/>
        </c:dLbls>
        <c:axId val="38553472"/>
        <c:axId val="38600704"/>
      </c:scatterChart>
      <c:valAx>
        <c:axId val="38553472"/>
        <c:scaling>
          <c:orientation val="minMax"/>
          <c:max val="3.5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Duration</a:t>
                </a:r>
                <a:r>
                  <a:rPr lang="ru-RU" sz="1200"/>
                  <a:t> (</a:t>
                </a:r>
                <a:r>
                  <a:rPr lang="en-US" sz="1200"/>
                  <a:t>year</a:t>
                </a:r>
                <a:r>
                  <a:rPr lang="ru-RU" sz="1200"/>
                  <a:t>)</a:t>
                </a:r>
              </a:p>
            </c:rich>
          </c:tx>
          <c:layout>
            <c:manualLayout>
              <c:xMode val="edge"/>
              <c:yMode val="edge"/>
              <c:x val="0.45778806171268455"/>
              <c:y val="0.94644517822369112"/>
            </c:manualLayout>
          </c:layout>
          <c:spPr>
            <a:noFill/>
            <a:ln w="25400">
              <a:noFill/>
            </a:ln>
          </c:spPr>
        </c:title>
        <c:numFmt formatCode="_-* #,##0.00_р_._-;\-* #,##0.00_р_._-;_-* &quot;-&quot;??_р_._-;_-@_-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8600704"/>
        <c:crosses val="autoZero"/>
        <c:crossBetween val="midCat"/>
      </c:valAx>
      <c:valAx>
        <c:axId val="38600704"/>
        <c:scaling>
          <c:orientation val="minMax"/>
          <c:max val="13"/>
          <c:min val="3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 rot="0" vert="horz" anchor="t" anchorCtr="0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YTM</a:t>
                </a:r>
                <a:r>
                  <a:rPr lang="ru-RU" sz="1200"/>
                  <a:t> (%)
</a:t>
                </a:r>
              </a:p>
            </c:rich>
          </c:tx>
          <c:layout>
            <c:manualLayout>
              <c:xMode val="edge"/>
              <c:yMode val="edge"/>
              <c:x val="5.1724476144517861E-2"/>
              <c:y val="3.2864377429999932E-2"/>
            </c:manualLayout>
          </c:layout>
          <c:spPr>
            <a:noFill/>
            <a:ln w="25400">
              <a:noFill/>
            </a:ln>
          </c:spPr>
        </c:title>
        <c:numFmt formatCode="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8553472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17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/>
            </a:pPr>
            <a:r>
              <a:rPr lang="en-US" b="1"/>
              <a:t>Industry</a:t>
            </a:r>
            <a:endParaRPr lang="ru-RU" b="1"/>
          </a:p>
        </c:rich>
      </c:tx>
    </c:title>
    <c:plotArea>
      <c:layout>
        <c:manualLayout>
          <c:layoutTarget val="inner"/>
          <c:xMode val="edge"/>
          <c:yMode val="edge"/>
          <c:x val="4.2700984762384403E-2"/>
          <c:y val="0.11055706210997447"/>
          <c:w val="0.93629062062309865"/>
          <c:h val="0.8134500822252001"/>
        </c:manualLayout>
      </c:layout>
      <c:scatterChart>
        <c:scatterStyle val="lineMarker"/>
        <c:ser>
          <c:idx val="1"/>
          <c:order val="0"/>
          <c:tx>
            <c:strRef>
              <c:f>корпораты!$A$2</c:f>
              <c:strCache>
                <c:ptCount val="1"/>
                <c:pt idx="0">
                  <c:v>Transmashholding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0471541913588112E-2"/>
                  <c:y val="2.679044749036001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</c:f>
              <c:numCache>
                <c:formatCode>_-* #,##0.00_р_._-;\-* #,##0.00_р_._-;_-* "-"??_р_._-;_-@_-</c:formatCode>
                <c:ptCount val="1"/>
                <c:pt idx="0">
                  <c:v>0.40547945205479452</c:v>
                </c:pt>
              </c:numCache>
            </c:numRef>
          </c:xVal>
          <c:yVal>
            <c:numRef>
              <c:f>корпораты!$D$2</c:f>
              <c:numCache>
                <c:formatCode>0.00</c:formatCode>
                <c:ptCount val="1"/>
                <c:pt idx="0">
                  <c:v>6.85</c:v>
                </c:pt>
              </c:numCache>
            </c:numRef>
          </c:yVal>
        </c:ser>
        <c:ser>
          <c:idx val="3"/>
          <c:order val="1"/>
          <c:tx>
            <c:strRef>
              <c:f>корпораты!$A$3</c:f>
              <c:strCache>
                <c:ptCount val="1"/>
                <c:pt idx="0">
                  <c:v>Arsenal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</c:f>
              <c:numCache>
                <c:formatCode>_-* #,##0.00_р_._-;\-* #,##0.00_р_._-;_-* "-"??_р_._-;_-@_-</c:formatCode>
                <c:ptCount val="1"/>
                <c:pt idx="0">
                  <c:v>0.46301369863013675</c:v>
                </c:pt>
              </c:numCache>
            </c:numRef>
          </c:xVal>
          <c:yVal>
            <c:numRef>
              <c:f>корпораты!$D$3</c:f>
              <c:numCache>
                <c:formatCode>0.00</c:formatCode>
                <c:ptCount val="1"/>
                <c:pt idx="0">
                  <c:v>13.139999999999999</c:v>
                </c:pt>
              </c:numCache>
            </c:numRef>
          </c:yVal>
        </c:ser>
        <c:ser>
          <c:idx val="5"/>
          <c:order val="2"/>
          <c:tx>
            <c:strRef>
              <c:f>корпораты!$A$5</c:f>
              <c:strCache>
                <c:ptCount val="1"/>
                <c:pt idx="0">
                  <c:v>Avtovaz</c:v>
                </c:pt>
              </c:strCache>
            </c:strRef>
          </c:tx>
          <c:spPr>
            <a:ln w="25400">
              <a:solidFill>
                <a:srgbClr val="8080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4.2639008931143814E-2"/>
                  <c:y val="3.4408602150537634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корпораты!$B$5</c:f>
              <c:numCache>
                <c:formatCode>_-* #,##0.00_р_._-;\-* #,##0.00_р_._-;_-* "-"??_р_._-;_-@_-</c:formatCode>
                <c:ptCount val="1"/>
                <c:pt idx="0">
                  <c:v>0.6876712328767135</c:v>
                </c:pt>
              </c:numCache>
            </c:numRef>
          </c:xVal>
          <c:yVal>
            <c:numRef>
              <c:f>корпораты!$D$5</c:f>
              <c:numCache>
                <c:formatCode>0.00</c:formatCode>
                <c:ptCount val="1"/>
                <c:pt idx="0">
                  <c:v>12.7</c:v>
                </c:pt>
              </c:numCache>
            </c:numRef>
          </c:yVal>
        </c:ser>
        <c:ser>
          <c:idx val="7"/>
          <c:order val="3"/>
          <c:tx>
            <c:strRef>
              <c:f>корпораты!$A$38</c:f>
              <c:strCache>
                <c:ptCount val="1"/>
              </c:strCache>
            </c:strRef>
          </c:tx>
          <c:spPr>
            <a:ln w="25400">
              <a:solidFill>
                <a:srgbClr val="80808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корпораты!$D$38</c:f>
              <c:numCache>
                <c:formatCode>General</c:formatCode>
                <c:ptCount val="1"/>
              </c:numCache>
            </c:numRef>
          </c:yVal>
        </c:ser>
        <c:ser>
          <c:idx val="11"/>
          <c:order val="4"/>
          <c:tx>
            <c:strRef>
              <c:f>корпораты!$A$7</c:f>
              <c:strCache>
                <c:ptCount val="1"/>
                <c:pt idx="0">
                  <c:v>Arsenal</c:v>
                </c:pt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5178769875459145E-3"/>
                  <c:y val="3.311169437153677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корпораты!$D$7</c:f>
              <c:numCache>
                <c:formatCode>0.00</c:formatCode>
                <c:ptCount val="1"/>
                <c:pt idx="0">
                  <c:v>14.629999999999999</c:v>
                </c:pt>
              </c:numCache>
            </c:numRef>
          </c:yVal>
        </c:ser>
        <c:ser>
          <c:idx val="13"/>
          <c:order val="5"/>
          <c:tx>
            <c:strRef>
              <c:f>корпораты!$A$8</c:f>
              <c:strCache>
                <c:ptCount val="1"/>
                <c:pt idx="0">
                  <c:v>OMZ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7182912637216805E-2"/>
                  <c:y val="-3.554336353117159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корпораты!$B$8</c:f>
              <c:numCache>
                <c:formatCode>_-* #,##0.00_р_._-;\-* #,##0.00_р_._-;_-* "-"??_р_._-;_-@_-</c:formatCode>
                <c:ptCount val="1"/>
                <c:pt idx="0">
                  <c:v>0.92602739726027394</c:v>
                </c:pt>
              </c:numCache>
            </c:numRef>
          </c:xVal>
          <c:yVal>
            <c:numRef>
              <c:f>корпораты!$D$8</c:f>
              <c:numCache>
                <c:formatCode>0.00</c:formatCode>
                <c:ptCount val="1"/>
                <c:pt idx="0">
                  <c:v>12.26</c:v>
                </c:pt>
              </c:numCache>
            </c:numRef>
          </c:yVal>
        </c:ser>
        <c:ser>
          <c:idx val="14"/>
          <c:order val="6"/>
          <c:tx>
            <c:strRef>
              <c:f>корпораты!$A$9</c:f>
              <c:strCache>
                <c:ptCount val="1"/>
                <c:pt idx="0">
                  <c:v>Sukhoi</c:v>
                </c:pt>
              </c:strCache>
            </c:strRef>
          </c:tx>
          <c:spPr>
            <a:ln w="25400">
              <a:solidFill>
                <a:srgbClr val="99CC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590043033730551E-2"/>
                  <c:y val="-4.51258431405750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корпораты!$B$9</c:f>
              <c:numCache>
                <c:formatCode>_-* #,##0.00_р_._-;\-* #,##0.00_р_._-;_-* "-"??_р_._-;_-@_-</c:formatCode>
                <c:ptCount val="1"/>
                <c:pt idx="0">
                  <c:v>0.92876712328767119</c:v>
                </c:pt>
              </c:numCache>
            </c:numRef>
          </c:xVal>
          <c:yVal>
            <c:numRef>
              <c:f>корпораты!$D$9</c:f>
              <c:numCache>
                <c:formatCode>0.00</c:formatCode>
                <c:ptCount val="1"/>
                <c:pt idx="0">
                  <c:v>9.0400000000000009</c:v>
                </c:pt>
              </c:numCache>
            </c:numRef>
          </c:yVal>
        </c:ser>
        <c:ser>
          <c:idx val="15"/>
          <c:order val="7"/>
          <c:tx>
            <c:strRef>
              <c:f>корпораты!$A$10</c:f>
              <c:strCache>
                <c:ptCount val="1"/>
                <c:pt idx="0">
                  <c:v>Energomash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delet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корпораты!$B$10</c:f>
              <c:numCache>
                <c:formatCode>_-* #,##0.00_р_._-;\-* #,##0.00_р_._-;_-* "-"??_р_._-;_-@_-</c:formatCode>
                <c:ptCount val="1"/>
                <c:pt idx="0">
                  <c:v>1.0986301369863039</c:v>
                </c:pt>
              </c:numCache>
            </c:numRef>
          </c:xVal>
          <c:yVal>
            <c:numRef>
              <c:f>корпораты!$D$10</c:f>
              <c:numCache>
                <c:formatCode>0.00</c:formatCode>
                <c:ptCount val="1"/>
                <c:pt idx="0">
                  <c:v>13.03</c:v>
                </c:pt>
              </c:numCache>
            </c:numRef>
          </c:yVal>
        </c:ser>
        <c:ser>
          <c:idx val="18"/>
          <c:order val="8"/>
          <c:tx>
            <c:strRef>
              <c:f>корпораты!$A$41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5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корпораты!$B$41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корпораты!$D$41</c:f>
              <c:numCache>
                <c:formatCode>General</c:formatCode>
                <c:ptCount val="1"/>
              </c:numCache>
            </c:numRef>
          </c:yVal>
        </c:ser>
        <c:ser>
          <c:idx val="9"/>
          <c:order val="9"/>
          <c:tx>
            <c:strRef>
              <c:f>корпораты!$A$12</c:f>
              <c:strCache>
                <c:ptCount val="1"/>
                <c:pt idx="0">
                  <c:v>Sollers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2.3641518693585002E-3"/>
                  <c:y val="-8.6559719454155372E-4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корпораты!$B$12</c:f>
              <c:numCache>
                <c:formatCode>_-* #,##0.00_р_._-;\-* #,##0.00_р_._-;_-* "-"??_р_._-;_-@_-</c:formatCode>
                <c:ptCount val="1"/>
                <c:pt idx="0">
                  <c:v>1.4575342465753398</c:v>
                </c:pt>
              </c:numCache>
            </c:numRef>
          </c:xVal>
          <c:yVal>
            <c:numRef>
              <c:f>корпораты!$D$12</c:f>
              <c:numCache>
                <c:formatCode>0.00</c:formatCode>
                <c:ptCount val="1"/>
                <c:pt idx="0">
                  <c:v>12.219999999999999</c:v>
                </c:pt>
              </c:numCache>
            </c:numRef>
          </c:yVal>
        </c:ser>
        <c:ser>
          <c:idx val="12"/>
          <c:order val="10"/>
          <c:tx>
            <c:strRef>
              <c:f>корпораты!$A$13</c:f>
              <c:strCache>
                <c:ptCount val="1"/>
                <c:pt idx="0">
                  <c:v>UMPO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8.0853506103440095E-3"/>
                  <c:y val="-4.417057545226201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корпораты!$B$13</c:f>
              <c:numCache>
                <c:formatCode>_-* #,##0.00_р_._-;\-* #,##0.00_р_._-;_-* "-"??_р_._-;_-@_-</c:formatCode>
                <c:ptCount val="1"/>
                <c:pt idx="0">
                  <c:v>1.6109589041095909</c:v>
                </c:pt>
              </c:numCache>
            </c:numRef>
          </c:xVal>
          <c:yVal>
            <c:numRef>
              <c:f>корпораты!$D$13</c:f>
              <c:numCache>
                <c:formatCode>0.00</c:formatCode>
                <c:ptCount val="1"/>
                <c:pt idx="0">
                  <c:v>9.8000000000000007</c:v>
                </c:pt>
              </c:numCache>
            </c:numRef>
          </c:yVal>
        </c:ser>
        <c:ser>
          <c:idx val="17"/>
          <c:order val="11"/>
          <c:tx>
            <c:strRef>
              <c:f>корпораты!$A$14</c:f>
              <c:strCache>
                <c:ptCount val="1"/>
                <c:pt idx="0">
                  <c:v>Proton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6227595578210457E-2"/>
                  <c:y val="-1.134987158863211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корпораты!$B$14</c:f>
              <c:numCache>
                <c:formatCode>_-* #,##0.00_р_._-;\-* #,##0.00_р_._-;_-* "-"??_р_._-;_-@_-</c:formatCode>
                <c:ptCount val="1"/>
                <c:pt idx="0">
                  <c:v>1.6164383561643836</c:v>
                </c:pt>
              </c:numCache>
            </c:numRef>
          </c:xVal>
          <c:yVal>
            <c:numRef>
              <c:f>корпораты!$D$14</c:f>
              <c:numCache>
                <c:formatCode>0.00</c:formatCode>
                <c:ptCount val="1"/>
                <c:pt idx="0">
                  <c:v>9.2000000000000011</c:v>
                </c:pt>
              </c:numCache>
            </c:numRef>
          </c:yVal>
        </c:ser>
        <c:ser>
          <c:idx val="19"/>
          <c:order val="12"/>
          <c:tx>
            <c:strRef>
              <c:f>корпораты!$A$15</c:f>
              <c:strCache>
                <c:ptCount val="1"/>
                <c:pt idx="0">
                  <c:v>Sollers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6.9180635048112589E-4"/>
                  <c:y val="3.1155137865831292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корпораты!$B$15</c:f>
              <c:numCache>
                <c:formatCode>_-* #,##0.00_р_._-;\-* #,##0.00_р_._-;_-* "-"??_р_._-;_-@_-</c:formatCode>
                <c:ptCount val="1"/>
                <c:pt idx="0">
                  <c:v>2.4328767123287633</c:v>
                </c:pt>
              </c:numCache>
            </c:numRef>
          </c:xVal>
          <c:yVal>
            <c:numRef>
              <c:f>корпораты!$D$15</c:f>
              <c:numCache>
                <c:formatCode>0.00</c:formatCode>
                <c:ptCount val="1"/>
                <c:pt idx="0">
                  <c:v>12.55</c:v>
                </c:pt>
              </c:numCache>
            </c:numRef>
          </c:yVal>
        </c:ser>
        <c:ser>
          <c:idx val="20"/>
          <c:order val="13"/>
          <c:tx>
            <c:strRef>
              <c:f>корпораты!$A$16</c:f>
              <c:strCache>
                <c:ptCount val="1"/>
                <c:pt idx="0">
                  <c:v>Irkut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1693022664369989E-2"/>
                  <c:y val="-2.9648337526274195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корпораты!$B$16</c:f>
              <c:numCache>
                <c:formatCode>_-* #,##0.00_р_._-;\-* #,##0.00_р_._-;_-* "-"??_р_._-;_-@_-</c:formatCode>
                <c:ptCount val="1"/>
                <c:pt idx="0">
                  <c:v>2.6794520547945178</c:v>
                </c:pt>
              </c:numCache>
            </c:numRef>
          </c:xVal>
          <c:yVal>
            <c:numRef>
              <c:f>корпораты!$D$16</c:f>
              <c:numCache>
                <c:formatCode>0.00</c:formatCode>
                <c:ptCount val="1"/>
                <c:pt idx="0">
                  <c:v>9.34</c:v>
                </c:pt>
              </c:numCache>
            </c:numRef>
          </c:yVal>
        </c:ser>
        <c:ser>
          <c:idx val="21"/>
          <c:order val="14"/>
          <c:tx>
            <c:strRef>
              <c:f>корпораты!$A$17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4.7755359119095731E-2"/>
                  <c:y val="2.213132072183936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корпораты!$D$17</c:f>
              <c:numCache>
                <c:formatCode>General</c:formatCode>
                <c:ptCount val="1"/>
              </c:numCache>
            </c:numRef>
          </c:yVal>
        </c:ser>
        <c:ser>
          <c:idx val="25"/>
          <c:order val="15"/>
          <c:tx>
            <c:strRef>
              <c:f>корпораты!$A$18</c:f>
              <c:strCache>
                <c:ptCount val="1"/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3.6839982435957997E-3"/>
                  <c:y val="-1.880942268108609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корпораты!$D$18</c:f>
              <c:numCache>
                <c:formatCode>General</c:formatCode>
                <c:ptCount val="1"/>
              </c:numCache>
            </c:numRef>
          </c:yVal>
        </c:ser>
        <c:ser>
          <c:idx val="2"/>
          <c:order val="16"/>
          <c:tx>
            <c:strRef>
              <c:f>корпораты!$A$19</c:f>
              <c:strCache>
                <c:ptCount val="1"/>
              </c:strCache>
            </c:strRef>
          </c:tx>
          <c:spPr>
            <a:ln w="254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808080"/>
                </a:solidFill>
                <a:ln>
                  <a:solidFill>
                    <a:srgbClr val="808000"/>
                  </a:solidFill>
                  <a:prstDash val="solid"/>
                </a:ln>
              </c:spPr>
            </c:marker>
          </c:dPt>
          <c:dLbls>
            <c:dLbl>
              <c:idx val="0"/>
              <c:layout>
                <c:manualLayout>
                  <c:x val="-1.5750097853968102E-2"/>
                  <c:y val="3.902026769475400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корпораты!$D$19</c:f>
              <c:numCache>
                <c:formatCode>General</c:formatCode>
                <c:ptCount val="1"/>
              </c:numCache>
            </c:numRef>
          </c:yVal>
        </c:ser>
        <c:ser>
          <c:idx val="0"/>
          <c:order val="17"/>
          <c:tx>
            <c:strRef>
              <c:f>корпораты!$A$20</c:f>
              <c:strCache>
                <c:ptCount val="1"/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2.8781186606027052E-3"/>
                  <c:y val="-2.4157872382134806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корпораты!$D$20</c:f>
              <c:numCache>
                <c:formatCode>General</c:formatCode>
                <c:ptCount val="1"/>
              </c:numCache>
            </c:numRef>
          </c:yVal>
        </c:ser>
        <c:ser>
          <c:idx val="4"/>
          <c:order val="18"/>
          <c:tx>
            <c:strRef>
              <c:f>корпораты!$A$21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3.500092390040966E-4"/>
                  <c:y val="-4.6660350028860497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корпораты!$D$21</c:f>
              <c:numCache>
                <c:formatCode>General</c:formatCode>
                <c:ptCount val="1"/>
              </c:numCache>
            </c:numRef>
          </c:yVal>
        </c:ser>
        <c:ser>
          <c:idx val="6"/>
          <c:order val="19"/>
          <c:tx>
            <c:strRef>
              <c:f>корпораты!$A$22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15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6.3622682428309291E-2"/>
                  <c:y val="9.5450931704077046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корпораты!$B$22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корпораты!$D$22</c:f>
              <c:numCache>
                <c:formatCode>General</c:formatCode>
                <c:ptCount val="1"/>
              </c:numCache>
            </c:numRef>
          </c:yVal>
        </c:ser>
        <c:ser>
          <c:idx val="8"/>
          <c:order val="20"/>
          <c:tx>
            <c:strRef>
              <c:f>корпораты!$A$23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15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7.4236066213417523E-2"/>
                  <c:y val="-4.7165072107922107E-4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solidFill>
                <a:srgbClr val="FFFFFF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inear"/>
          </c:trendline>
          <c:xVal>
            <c:numRef>
              <c:f>корпораты!$B$23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корпораты!$D$23</c:f>
              <c:numCache>
                <c:formatCode>General</c:formatCode>
                <c:ptCount val="1"/>
              </c:numCache>
            </c:numRef>
          </c:yVal>
        </c:ser>
        <c:ser>
          <c:idx val="10"/>
          <c:order val="21"/>
          <c:tx>
            <c:strRef>
              <c:f>корпораты!$A$34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8.8804313352363676E-3"/>
                  <c:y val="-2.0576131687242802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og"/>
          </c:trendline>
          <c:xVal>
            <c:numRef>
              <c:f>корпораты!$B$34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корпораты!$D$34</c:f>
              <c:numCache>
                <c:formatCode>General</c:formatCode>
                <c:ptCount val="1"/>
              </c:numCache>
            </c:numRef>
          </c:yVal>
        </c:ser>
        <c:ser>
          <c:idx val="16"/>
          <c:order val="22"/>
          <c:tx>
            <c:strRef>
              <c:f>корпораты!$A$35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5372660957817951E-3"/>
                  <c:y val="1.3039934800325998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корпораты!$B$35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корпораты!$D$35</c:f>
              <c:numCache>
                <c:formatCode>General</c:formatCode>
                <c:ptCount val="1"/>
              </c:numCache>
            </c:numRef>
          </c:yVal>
        </c:ser>
        <c:ser>
          <c:idx val="22"/>
          <c:order val="23"/>
          <c:tx>
            <c:strRef>
              <c:f>корпораты!$A$36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0"/>
                  <c:y val="9.7799511002444987E-3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корпораты!$B$36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корпораты!$D$36</c:f>
              <c:numCache>
                <c:formatCode>General</c:formatCode>
                <c:ptCount val="1"/>
              </c:numCache>
            </c:numRef>
          </c:yVal>
        </c:ser>
        <c:ser>
          <c:idx val="23"/>
          <c:order val="24"/>
          <c:tx>
            <c:strRef>
              <c:f>корпораты!$A$37</c:f>
              <c:strCache>
                <c:ptCount val="1"/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корпораты!$D$37</c:f>
              <c:numCache>
                <c:formatCode>General</c:formatCode>
                <c:ptCount val="1"/>
              </c:numCache>
            </c:numRef>
          </c:yVal>
        </c:ser>
        <c:ser>
          <c:idx val="26"/>
          <c:order val="25"/>
          <c:tx>
            <c:strRef>
              <c:f>корпораты!$A$38</c:f>
              <c:strCache>
                <c:ptCount val="1"/>
              </c:strCache>
            </c:strRef>
          </c:tx>
          <c:spPr>
            <a:ln w="3175">
              <a:noFill/>
              <a:prstDash val="solid"/>
            </a:ln>
          </c:spPr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корпораты!$B$38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корпораты!$D$38</c:f>
              <c:numCache>
                <c:formatCode>General</c:formatCode>
                <c:ptCount val="1"/>
              </c:numCache>
            </c:numRef>
          </c:yVal>
        </c:ser>
        <c:ser>
          <c:idx val="27"/>
          <c:order val="26"/>
          <c:tx>
            <c:strRef>
              <c:f>корпораты!$A$39</c:f>
              <c:strCache>
                <c:ptCount val="1"/>
              </c:strCache>
            </c:strRef>
          </c:tx>
          <c:spPr>
            <a:ln w="12700">
              <a:solidFill>
                <a:srgbClr val="33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корпораты!$B$39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корпораты!$D$39</c:f>
              <c:numCache>
                <c:formatCode>General</c:formatCode>
                <c:ptCount val="1"/>
              </c:numCache>
            </c:numRef>
          </c:yVal>
        </c:ser>
        <c:ser>
          <c:idx val="28"/>
          <c:order val="27"/>
          <c:tx>
            <c:strRef>
              <c:f>корпораты!$A$40</c:f>
              <c:strCache>
                <c:ptCount val="1"/>
              </c:strCache>
            </c:strRef>
          </c:tx>
          <c:spPr>
            <a:ln w="12700">
              <a:solidFill>
                <a:srgbClr val="99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корпораты!$B$40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корпораты!$D$40</c:f>
              <c:numCache>
                <c:formatCode>General</c:formatCode>
                <c:ptCount val="1"/>
              </c:numCache>
            </c:numRef>
          </c:yVal>
        </c:ser>
        <c:ser>
          <c:idx val="37"/>
          <c:order val="28"/>
          <c:tx>
            <c:strRef>
              <c:f>корпораты!$A$26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4.488026052004692E-2"/>
                  <c:y val="4.373211413089492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корпораты!$B$26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корпораты!$D$26</c:f>
              <c:numCache>
                <c:formatCode>General</c:formatCode>
                <c:ptCount val="1"/>
              </c:numCache>
            </c:numRef>
          </c:yVal>
        </c:ser>
        <c:ser>
          <c:idx val="38"/>
          <c:order val="29"/>
          <c:tx>
            <c:strRef>
              <c:f>корпораты!$A$27</c:f>
              <c:strCache>
                <c:ptCount val="1"/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0935007083236512E-2"/>
                  <c:y val="4.096497615217451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корпораты!$D$27</c:f>
              <c:numCache>
                <c:formatCode>General</c:formatCode>
                <c:ptCount val="1"/>
              </c:numCache>
            </c:numRef>
          </c:yVal>
        </c:ser>
        <c:ser>
          <c:idx val="39"/>
          <c:order val="30"/>
          <c:tx>
            <c:strRef>
              <c:f>корпораты!$A$28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6.0050295806269001E-3"/>
                  <c:y val="-8.538373574672414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корпораты!$D$28</c:f>
              <c:numCache>
                <c:formatCode>General</c:formatCode>
                <c:ptCount val="1"/>
              </c:numCache>
            </c:numRef>
          </c:yVal>
        </c:ser>
        <c:ser>
          <c:idx val="41"/>
          <c:order val="31"/>
          <c:tx>
            <c:strRef>
              <c:f>корпораты!$A$29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корпораты!$B$29</c:f>
              <c:numCache>
                <c:formatCode>General</c:formatCode>
                <c:ptCount val="1"/>
              </c:numCache>
            </c:numRef>
          </c:xVal>
          <c:yVal>
            <c:numRef>
              <c:f>корпораты!$D$29</c:f>
              <c:numCache>
                <c:formatCode>General</c:formatCode>
                <c:ptCount val="1"/>
              </c:numCache>
            </c:numRef>
          </c:yVal>
        </c:ser>
        <c:ser>
          <c:idx val="42"/>
          <c:order val="32"/>
          <c:tx>
            <c:strRef>
              <c:f>корпораты!$A$30</c:f>
              <c:strCache>
                <c:ptCount val="1"/>
              </c:strCache>
            </c:strRef>
          </c:tx>
          <c:spPr>
            <a:ln w="12700">
              <a:solidFill>
                <a:srgbClr val="33333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381016528876553E-4"/>
                  <c:y val="3.3887505997234217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корпораты!$B$30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корпораты!$D$30</c:f>
              <c:numCache>
                <c:formatCode>General</c:formatCode>
                <c:ptCount val="1"/>
              </c:numCache>
            </c:numRef>
          </c:yVal>
        </c:ser>
        <c:ser>
          <c:idx val="43"/>
          <c:order val="33"/>
          <c:tx>
            <c:strRef>
              <c:f>корпораты!$A$31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8057802388630291E-2"/>
                  <c:y val="-3.0875172861456992E-2"/>
                </c:manualLayout>
              </c:layout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корпораты!$B$31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корпораты!$D$31</c:f>
              <c:numCache>
                <c:formatCode>General</c:formatCode>
                <c:ptCount val="1"/>
              </c:numCache>
            </c:numRef>
          </c:yVal>
        </c:ser>
        <c:ser>
          <c:idx val="44"/>
          <c:order val="34"/>
          <c:tx>
            <c:strRef>
              <c:f>корпораты!$A$32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698612245305798E-3"/>
                  <c:y val="3.471292249837969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корпораты!$B$32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корпораты!$D$32</c:f>
              <c:numCache>
                <c:formatCode>General</c:formatCode>
                <c:ptCount val="1"/>
              </c:numCache>
            </c:numRef>
          </c:yVal>
        </c:ser>
        <c:ser>
          <c:idx val="45"/>
          <c:order val="35"/>
          <c:tx>
            <c:strRef>
              <c:f>корпораты!$A$33</c:f>
              <c:strCache>
                <c:ptCount val="1"/>
              </c:strCache>
            </c:strRef>
          </c:tx>
          <c:spPr>
            <a:ln w="12700">
              <a:solidFill>
                <a:srgbClr val="C0C0C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5259757611173875E-2"/>
                  <c:y val="4.6531220634457729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корпораты!$B$33</c:f>
              <c:numCache>
                <c:formatCode>General</c:formatCode>
                <c:ptCount val="1"/>
              </c:numCache>
            </c:numRef>
          </c:xVal>
          <c:yVal>
            <c:numRef>
              <c:f>корпораты!$D$33</c:f>
              <c:numCache>
                <c:formatCode>General</c:formatCode>
                <c:ptCount val="1"/>
              </c:numCache>
            </c:numRef>
          </c:yVal>
        </c:ser>
        <c:ser>
          <c:idx val="46"/>
          <c:order val="36"/>
          <c:tx>
            <c:v>Кривая ОФЗ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  <a:ln>
                <a:noFill/>
              </a:ln>
            </c:spPr>
          </c:marker>
          <c:dLbls>
            <c:delete val="1"/>
          </c:dLbls>
          <c:trendline>
            <c:spPr>
              <a:ln w="15875">
                <a:solidFill>
                  <a:srgbClr val="FF0000">
                    <a:alpha val="90000"/>
                  </a:srgbClr>
                </a:solidFill>
              </a:ln>
            </c:spPr>
            <c:trendlineType val="log"/>
          </c:trendline>
          <c:xVal>
            <c:numRef>
              <c:f>корпораты!$M$3:$M$13</c:f>
              <c:numCache>
                <c:formatCode>#,##0.00_ ;\-#,##0.00\ </c:formatCode>
                <c:ptCount val="11"/>
                <c:pt idx="0">
                  <c:v>0.26849315068493129</c:v>
                </c:pt>
                <c:pt idx="1">
                  <c:v>0.36164383561643826</c:v>
                </c:pt>
                <c:pt idx="2">
                  <c:v>0.81917808219178156</c:v>
                </c:pt>
                <c:pt idx="3">
                  <c:v>1.0109589041095901</c:v>
                </c:pt>
                <c:pt idx="4">
                  <c:v>1.1561643835616437</c:v>
                </c:pt>
                <c:pt idx="5">
                  <c:v>1.7643835616438384</c:v>
                </c:pt>
                <c:pt idx="6">
                  <c:v>2.7945205479452109</c:v>
                </c:pt>
                <c:pt idx="7">
                  <c:v>3.2931506849315082</c:v>
                </c:pt>
                <c:pt idx="8">
                  <c:v>3.580821917808219</c:v>
                </c:pt>
                <c:pt idx="9">
                  <c:v>4.4986301369863018</c:v>
                </c:pt>
                <c:pt idx="10">
                  <c:v>4.8876712328767065</c:v>
                </c:pt>
              </c:numCache>
            </c:numRef>
          </c:xVal>
          <c:yVal>
            <c:numRef>
              <c:f>корпораты!$O$3:$O$13</c:f>
              <c:numCache>
                <c:formatCode>#,##0.00_ ;\-#,##0.00\ </c:formatCode>
                <c:ptCount val="11"/>
                <c:pt idx="0">
                  <c:v>3.53</c:v>
                </c:pt>
                <c:pt idx="1">
                  <c:v>3.79</c:v>
                </c:pt>
                <c:pt idx="2">
                  <c:v>4.4800000000000004</c:v>
                </c:pt>
                <c:pt idx="3">
                  <c:v>4.71</c:v>
                </c:pt>
                <c:pt idx="4">
                  <c:v>4.9800000000000004</c:v>
                </c:pt>
                <c:pt idx="5">
                  <c:v>5.8</c:v>
                </c:pt>
                <c:pt idx="6">
                  <c:v>6.28</c:v>
                </c:pt>
                <c:pt idx="7">
                  <c:v>6.6599999999999975</c:v>
                </c:pt>
                <c:pt idx="8">
                  <c:v>6.88</c:v>
                </c:pt>
                <c:pt idx="9">
                  <c:v>7.34</c:v>
                </c:pt>
                <c:pt idx="10">
                  <c:v>7.44</c:v>
                </c:pt>
              </c:numCache>
            </c:numRef>
          </c:yVal>
        </c:ser>
        <c:ser>
          <c:idx val="24"/>
          <c:order val="37"/>
          <c:tx>
            <c:v>Кривая 1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 w="19050">
                <a:solidFill>
                  <a:schemeClr val="accent1"/>
                </a:solidFill>
              </a:ln>
            </c:spPr>
            <c:trendlineType val="log"/>
          </c:trendline>
          <c:xVal>
            <c:numRef>
              <c:f>корпораты!$R$3:$R$11</c:f>
              <c:numCache>
                <c:formatCode>General</c:formatCode>
                <c:ptCount val="9"/>
              </c:numCache>
            </c:numRef>
          </c:xVal>
          <c:yVal>
            <c:numRef>
              <c:f>корпораты!$T$3:$T$11</c:f>
              <c:numCache>
                <c:formatCode>General</c:formatCode>
                <c:ptCount val="9"/>
              </c:numCache>
            </c:numRef>
          </c:yVal>
        </c:ser>
        <c:ser>
          <c:idx val="29"/>
          <c:order val="38"/>
          <c:tx>
            <c:v>Кривая 2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корпораты!$W$3:$W$6</c:f>
              <c:numCache>
                <c:formatCode>General</c:formatCode>
                <c:ptCount val="4"/>
              </c:numCache>
            </c:numRef>
          </c:xVal>
          <c:yVal>
            <c:numRef>
              <c:f>корпораты!$Y$3:$Y$6</c:f>
              <c:numCache>
                <c:formatCode>General</c:formatCode>
                <c:ptCount val="4"/>
              </c:numCache>
            </c:numRef>
          </c:yVal>
        </c:ser>
        <c:ser>
          <c:idx val="30"/>
          <c:order val="39"/>
          <c:tx>
            <c:strRef>
              <c:f>корпораты!$A$47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chemeClr val="tx2"/>
              </a:solidFill>
            </c:spPr>
          </c:marker>
          <c:dLbls>
            <c:delete val="1"/>
          </c:dLbls>
          <c:xVal>
            <c:numRef>
              <c:f>корпораты!$B$47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корпораты!$D$47</c:f>
              <c:numCache>
                <c:formatCode>General</c:formatCode>
                <c:ptCount val="1"/>
              </c:numCache>
            </c:numRef>
          </c:yVal>
        </c:ser>
        <c:ser>
          <c:idx val="31"/>
          <c:order val="40"/>
          <c:tx>
            <c:strRef>
              <c:f>корпораты!$A$48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rgbClr val="1F497D"/>
              </a:solidFill>
            </c:spPr>
          </c:marker>
          <c:dLbls>
            <c:dLbl>
              <c:idx val="0"/>
              <c:delet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xVal>
            <c:numRef>
              <c:f>корпораты!$B$48</c:f>
              <c:numCache>
                <c:formatCode>General</c:formatCode>
                <c:ptCount val="1"/>
              </c:numCache>
            </c:numRef>
          </c:xVal>
          <c:yVal>
            <c:numRef>
              <c:f>корпораты!$D$48</c:f>
              <c:numCache>
                <c:formatCode>General</c:formatCode>
                <c:ptCount val="1"/>
              </c:numCache>
            </c:numRef>
          </c:yVal>
        </c:ser>
        <c:ser>
          <c:idx val="33"/>
          <c:order val="41"/>
          <c:tx>
            <c:strRef>
              <c:f>корпораты!$A$6</c:f>
              <c:strCache>
                <c:ptCount val="1"/>
                <c:pt idx="0">
                  <c:v>TVZ</c:v>
                </c:pt>
              </c:strCache>
            </c:strRef>
          </c:tx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корпораты!$B$6</c:f>
              <c:numCache>
                <c:formatCode>_-* #,##0.00_р_._-;\-* #,##0.00_р_._-;_-* "-"??_р_._-;_-@_-</c:formatCode>
                <c:ptCount val="1"/>
                <c:pt idx="0">
                  <c:v>0.73150684931506849</c:v>
                </c:pt>
              </c:numCache>
            </c:numRef>
          </c:xVal>
          <c:yVal>
            <c:numRef>
              <c:f>корпораты!$D$6</c:f>
              <c:numCache>
                <c:formatCode>0.00</c:formatCode>
                <c:ptCount val="1"/>
                <c:pt idx="0">
                  <c:v>7.3199999999999985</c:v>
                </c:pt>
              </c:numCache>
            </c:numRef>
          </c:yVal>
        </c:ser>
        <c:ser>
          <c:idx val="34"/>
          <c:order val="42"/>
          <c:tx>
            <c:strRef>
              <c:f>корпораты!$A$4</c:f>
              <c:strCache>
                <c:ptCount val="1"/>
                <c:pt idx="0">
                  <c:v>Arsenal</c:v>
                </c:pt>
              </c:strCache>
            </c:strRef>
          </c:tx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t>Башнефть-1,2,3</a:t>
                    </a:r>
                  </a:p>
                </c:rich>
              </c:tx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корпораты!$B$4</c:f>
              <c:numCache>
                <c:formatCode>_-* #,##0.00_р_._-;\-* #,##0.00_р_._-;_-* "-"??_р_._-;_-@_-</c:formatCode>
                <c:ptCount val="1"/>
                <c:pt idx="0">
                  <c:v>0.55890410958904113</c:v>
                </c:pt>
              </c:numCache>
            </c:numRef>
          </c:xVal>
          <c:yVal>
            <c:numRef>
              <c:f>корпораты!$D$4</c:f>
              <c:numCache>
                <c:formatCode>0.00</c:formatCode>
                <c:ptCount val="1"/>
                <c:pt idx="0">
                  <c:v>14.5</c:v>
                </c:pt>
              </c:numCache>
            </c:numRef>
          </c:yVal>
        </c:ser>
        <c:ser>
          <c:idx val="32"/>
          <c:order val="43"/>
          <c:tx>
            <c:strRef>
              <c:f>корпораты!$A$11</c:f>
              <c:strCache>
                <c:ptCount val="1"/>
                <c:pt idx="0">
                  <c:v>OMZ</c:v>
                </c:pt>
              </c:strCache>
            </c:strRef>
          </c:tx>
          <c:marker>
            <c:spPr>
              <a:solidFill>
                <a:schemeClr val="bg1">
                  <a:lumMod val="50000"/>
                </a:schemeClr>
              </a:solidFill>
            </c:spPr>
          </c:marker>
          <c:dLbls>
            <c:dLbl>
              <c:idx val="0"/>
              <c:layout>
                <c:manualLayout>
                  <c:x val="-3.4007762858510496E-2"/>
                  <c:y val="5.0399119464905585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корпораты!$B$11</c:f>
              <c:numCache>
                <c:formatCode>_-* #,##0.00_р_._-;\-* #,##0.00_р_._-;_-* "-"??_р_._-;_-@_-</c:formatCode>
                <c:ptCount val="1"/>
                <c:pt idx="0">
                  <c:v>1.1260273972602739</c:v>
                </c:pt>
              </c:numCache>
            </c:numRef>
          </c:xVal>
          <c:yVal>
            <c:numRef>
              <c:f>корпораты!$D$11</c:f>
              <c:numCache>
                <c:formatCode>0.00</c:formatCode>
                <c:ptCount val="1"/>
                <c:pt idx="0">
                  <c:v>12.44</c:v>
                </c:pt>
              </c:numCache>
            </c:numRef>
          </c:yVal>
        </c:ser>
        <c:dLbls>
          <c:showSerName val="1"/>
        </c:dLbls>
        <c:axId val="39049472"/>
        <c:axId val="39121280"/>
      </c:scatterChart>
      <c:valAx>
        <c:axId val="39049472"/>
        <c:scaling>
          <c:orientation val="minMax"/>
          <c:max val="3.5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Duration</a:t>
                </a:r>
                <a:r>
                  <a:rPr lang="ru-RU" sz="1200"/>
                  <a:t> (</a:t>
                </a:r>
                <a:r>
                  <a:rPr lang="en-US" sz="1200"/>
                  <a:t>year</a:t>
                </a:r>
                <a:r>
                  <a:rPr lang="ru-RU" sz="1200"/>
                  <a:t>)</a:t>
                </a:r>
              </a:p>
            </c:rich>
          </c:tx>
          <c:layout>
            <c:manualLayout>
              <c:xMode val="edge"/>
              <c:yMode val="edge"/>
              <c:x val="0.45778806171268466"/>
              <c:y val="0.94644517822369123"/>
            </c:manualLayout>
          </c:layout>
          <c:spPr>
            <a:noFill/>
            <a:ln w="25400">
              <a:noFill/>
            </a:ln>
          </c:spPr>
        </c:title>
        <c:numFmt formatCode="_-* #,##0.00_р_._-;\-* #,##0.00_р_._-;_-* &quot;-&quot;??_р_._-;_-@_-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9121280"/>
        <c:crosses val="autoZero"/>
        <c:crossBetween val="midCat"/>
      </c:valAx>
      <c:valAx>
        <c:axId val="39121280"/>
        <c:scaling>
          <c:orientation val="minMax"/>
          <c:max val="13"/>
          <c:min val="3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 rot="0" vert="horz" anchor="t" anchorCtr="0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YTM</a:t>
                </a:r>
                <a:r>
                  <a:rPr lang="ru-RU" sz="1200"/>
                  <a:t> (%)
</a:t>
                </a:r>
              </a:p>
            </c:rich>
          </c:tx>
          <c:layout>
            <c:manualLayout>
              <c:xMode val="edge"/>
              <c:yMode val="edge"/>
              <c:x val="5.1724476144517813E-2"/>
              <c:y val="3.2864377429999939E-2"/>
            </c:manualLayout>
          </c:layout>
          <c:spPr>
            <a:noFill/>
            <a:ln w="25400">
              <a:noFill/>
            </a:ln>
          </c:spPr>
        </c:title>
        <c:numFmt formatCode="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9049472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17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/>
            </a:pPr>
            <a:r>
              <a:rPr lang="en-US" b="1"/>
              <a:t>Finance</a:t>
            </a:r>
            <a:endParaRPr lang="ru-RU" b="1"/>
          </a:p>
        </c:rich>
      </c:tx>
    </c:title>
    <c:plotArea>
      <c:layout>
        <c:manualLayout>
          <c:layoutTarget val="inner"/>
          <c:xMode val="edge"/>
          <c:yMode val="edge"/>
          <c:x val="5.4276727102946523E-2"/>
          <c:y val="0.11235338321299045"/>
          <c:w val="0.92849671962514269"/>
          <c:h val="0.81068383049629322"/>
        </c:manualLayout>
      </c:layout>
      <c:scatterChart>
        <c:scatterStyle val="lineMarker"/>
        <c:ser>
          <c:idx val="1"/>
          <c:order val="0"/>
          <c:tx>
            <c:strRef>
              <c:f>'евро-банки в-'!$A$2</c:f>
              <c:strCache>
                <c:ptCount val="1"/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7.1539694934045781E-3"/>
                  <c:y val="1.295912699709216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в-'!$D$2</c:f>
              <c:numCache>
                <c:formatCode>General</c:formatCode>
                <c:ptCount val="1"/>
              </c:numCache>
            </c:numRef>
          </c:yVal>
        </c:ser>
        <c:ser>
          <c:idx val="3"/>
          <c:order val="1"/>
          <c:tx>
            <c:strRef>
              <c:f>'евро-банки в-'!$A$3</c:f>
              <c:strCache>
                <c:ptCount val="1"/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5692338599418602E-2"/>
                  <c:y val="3.5961272475795433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</c:f>
              <c:numCache>
                <c:formatCode>General</c:formatCode>
                <c:ptCount val="1"/>
              </c:numCache>
            </c:numRef>
          </c:yVal>
        </c:ser>
        <c:ser>
          <c:idx val="5"/>
          <c:order val="2"/>
          <c:tx>
            <c:strRef>
              <c:f>'евро-банки в-'!$A$5</c:f>
              <c:strCache>
                <c:ptCount val="1"/>
              </c:strCache>
            </c:strRef>
          </c:tx>
          <c:spPr>
            <a:ln w="25400">
              <a:solidFill>
                <a:srgbClr val="8080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119300732341126E-2"/>
                  <c:y val="4.7026279391424633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в-'!$B$5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в-'!$D$5</c:f>
              <c:numCache>
                <c:formatCode>General</c:formatCode>
                <c:ptCount val="1"/>
              </c:numCache>
            </c:numRef>
          </c:yVal>
        </c:ser>
        <c:ser>
          <c:idx val="7"/>
          <c:order val="3"/>
          <c:tx>
            <c:strRef>
              <c:f>'евро-банки в-'!$A$11</c:f>
              <c:strCache>
                <c:ptCount val="1"/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65000"/>
                </a:schemeClr>
              </a:solidFill>
              <a:ln>
                <a:noFill/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в-'!$B$11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в-'!$D$11</c:f>
              <c:numCache>
                <c:formatCode>General</c:formatCode>
                <c:ptCount val="1"/>
              </c:numCache>
            </c:numRef>
          </c:yVal>
        </c:ser>
        <c:ser>
          <c:idx val="11"/>
          <c:order val="4"/>
          <c:tx>
            <c:strRef>
              <c:f>'евро-банки в-'!$A$7</c:f>
              <c:strCache>
                <c:ptCount val="1"/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ymbol val="circle"/>
            <c:size val="15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313258592498762E-2"/>
                  <c:y val="-4.7109702573485367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в-'!$B$7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в-'!$D$7</c:f>
              <c:numCache>
                <c:formatCode>General</c:formatCode>
                <c:ptCount val="1"/>
              </c:numCache>
            </c:numRef>
          </c:yVal>
        </c:ser>
        <c:ser>
          <c:idx val="13"/>
          <c:order val="5"/>
          <c:tx>
            <c:strRef>
              <c:f>'евро-банки в-'!$A$8</c:f>
              <c:strCache>
                <c:ptCount val="1"/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8.4063907319884272E-4"/>
                  <c:y val="1.495714487971160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'евро-банки в-'!$B$8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в-'!$D$8</c:f>
              <c:numCache>
                <c:formatCode>General</c:formatCode>
                <c:ptCount val="1"/>
              </c:numCache>
            </c:numRef>
          </c:yVal>
        </c:ser>
        <c:ser>
          <c:idx val="14"/>
          <c:order val="6"/>
          <c:tx>
            <c:strRef>
              <c:f>'евро-банки в-'!$A$9</c:f>
              <c:strCache>
                <c:ptCount val="1"/>
              </c:strCache>
            </c:strRef>
          </c:tx>
          <c:spPr>
            <a:ln w="25400">
              <a:solidFill>
                <a:srgbClr val="99CC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308004553934922E-3"/>
                  <c:y val="-2.505418150532015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'евро-банки в-'!$B$9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в-'!$D$9</c:f>
              <c:numCache>
                <c:formatCode>General</c:formatCode>
                <c:ptCount val="1"/>
              </c:numCache>
            </c:numRef>
          </c:yVal>
        </c:ser>
        <c:ser>
          <c:idx val="15"/>
          <c:order val="7"/>
          <c:tx>
            <c:strRef>
              <c:f>'евро-банки в-'!$A$10</c:f>
              <c:strCache>
                <c:ptCount val="1"/>
                <c:pt idx="0">
                  <c:v>MBRR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1.0842443418881331E-3"/>
                  <c:y val="2.457803770379337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в-'!$B$10</c:f>
              <c:numCache>
                <c:formatCode>_-* #,##0.00_р_._-;\-* #,##0.00_р_._-;_-* "-"??_р_._-;_-@_-</c:formatCode>
                <c:ptCount val="1"/>
                <c:pt idx="0">
                  <c:v>0.58082191780821912</c:v>
                </c:pt>
              </c:numCache>
            </c:numRef>
          </c:xVal>
          <c:yVal>
            <c:numRef>
              <c:f>'евро-банки в-'!$D$10</c:f>
              <c:numCache>
                <c:formatCode>0.00</c:formatCode>
                <c:ptCount val="1"/>
                <c:pt idx="0">
                  <c:v>7.72</c:v>
                </c:pt>
              </c:numCache>
            </c:numRef>
          </c:yVal>
        </c:ser>
        <c:ser>
          <c:idx val="18"/>
          <c:order val="8"/>
          <c:tx>
            <c:strRef>
              <c:f>'евро-банки в-'!$A$42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5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'евро-банки в-'!$B$42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в-'!$D$42</c:f>
              <c:numCache>
                <c:formatCode>General</c:formatCode>
                <c:ptCount val="1"/>
              </c:numCache>
            </c:numRef>
          </c:yVal>
        </c:ser>
        <c:ser>
          <c:idx val="9"/>
          <c:order val="9"/>
          <c:tx>
            <c:strRef>
              <c:f>'евро-банки в-'!$A$12</c:f>
              <c:strCache>
                <c:ptCount val="1"/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627072070192587E-2"/>
                  <c:y val="1.296566144999513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в-'!$B$12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в-'!$D$12</c:f>
              <c:numCache>
                <c:formatCode>General</c:formatCode>
                <c:ptCount val="1"/>
              </c:numCache>
            </c:numRef>
          </c:yVal>
        </c:ser>
        <c:ser>
          <c:idx val="12"/>
          <c:order val="10"/>
          <c:tx>
            <c:strRef>
              <c:f>'евро-банки в-'!$A$13</c:f>
              <c:strCache>
                <c:ptCount val="1"/>
                <c:pt idx="0">
                  <c:v>Pervobank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1855574219062452E-2"/>
                  <c:y val="-4.2295335489702796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в-'!$B$13</c:f>
              <c:numCache>
                <c:formatCode>_-* #,##0.00_р_._-;\-* #,##0.00_р_._-;_-* "-"??_р_._-;_-@_-</c:formatCode>
                <c:ptCount val="1"/>
                <c:pt idx="0">
                  <c:v>0.64657534246575421</c:v>
                </c:pt>
              </c:numCache>
            </c:numRef>
          </c:xVal>
          <c:yVal>
            <c:numRef>
              <c:f>'евро-банки в-'!$D$13</c:f>
              <c:numCache>
                <c:formatCode>0.00</c:formatCode>
                <c:ptCount val="1"/>
                <c:pt idx="0">
                  <c:v>8.7000000000000011</c:v>
                </c:pt>
              </c:numCache>
            </c:numRef>
          </c:yVal>
        </c:ser>
        <c:ser>
          <c:idx val="17"/>
          <c:order val="11"/>
          <c:tx>
            <c:strRef>
              <c:f>'евро-банки в-'!$A$14</c:f>
              <c:strCache>
                <c:ptCount val="1"/>
                <c:pt idx="0">
                  <c:v>Baltinvestbank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0.11683997685973165"/>
                  <c:y val="-4.2891059779353306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в-'!$B$14</c:f>
              <c:numCache>
                <c:formatCode>_-* #,##0.00_р_._-;\-* #,##0.00_р_._-;_-* "-"??_р_._-;_-@_-</c:formatCode>
                <c:ptCount val="1"/>
                <c:pt idx="0">
                  <c:v>0.64931506849315146</c:v>
                </c:pt>
              </c:numCache>
            </c:numRef>
          </c:xVal>
          <c:yVal>
            <c:numRef>
              <c:f>'евро-банки в-'!$D$14</c:f>
              <c:numCache>
                <c:formatCode>0.00</c:formatCode>
                <c:ptCount val="1"/>
                <c:pt idx="0">
                  <c:v>9.81</c:v>
                </c:pt>
              </c:numCache>
            </c:numRef>
          </c:yVal>
        </c:ser>
        <c:ser>
          <c:idx val="19"/>
          <c:order val="12"/>
          <c:tx>
            <c:strRef>
              <c:f>'евро-банки в-'!$A$15</c:f>
              <c:strCache>
                <c:ptCount val="1"/>
                <c:pt idx="0">
                  <c:v>Binbank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9270754478930152E-2"/>
                  <c:y val="-3.989523093845635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в-'!$B$15</c:f>
              <c:numCache>
                <c:formatCode>_-* #,##0.00_р_._-;\-* #,##0.00_р_._-;_-* "-"??_р_._-;_-@_-</c:formatCode>
                <c:ptCount val="1"/>
                <c:pt idx="0">
                  <c:v>0.64931506849315146</c:v>
                </c:pt>
              </c:numCache>
            </c:numRef>
          </c:xVal>
          <c:yVal>
            <c:numRef>
              <c:f>'евро-банки в-'!$D$15</c:f>
              <c:numCache>
                <c:formatCode>0.00</c:formatCode>
                <c:ptCount val="1"/>
                <c:pt idx="0">
                  <c:v>9.75</c:v>
                </c:pt>
              </c:numCache>
            </c:numRef>
          </c:yVal>
        </c:ser>
        <c:ser>
          <c:idx val="20"/>
          <c:order val="13"/>
          <c:tx>
            <c:strRef>
              <c:f>'евро-банки в-'!$A$16</c:f>
              <c:strCache>
                <c:ptCount val="1"/>
                <c:pt idx="0">
                  <c:v>Avangard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1.4754264859344704E-2"/>
                  <c:y val="3.120963613988084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в-'!$B$16</c:f>
              <c:numCache>
                <c:formatCode>_-* #,##0.00_р_._-;\-* #,##0.00_р_._-;_-* "-"??_р_._-;_-@_-</c:formatCode>
                <c:ptCount val="1"/>
                <c:pt idx="0">
                  <c:v>0.69315068493150689</c:v>
                </c:pt>
              </c:numCache>
            </c:numRef>
          </c:xVal>
          <c:yVal>
            <c:numRef>
              <c:f>'евро-банки в-'!$D$16</c:f>
              <c:numCache>
                <c:formatCode>0.00</c:formatCode>
                <c:ptCount val="1"/>
                <c:pt idx="0">
                  <c:v>8.83</c:v>
                </c:pt>
              </c:numCache>
            </c:numRef>
          </c:yVal>
        </c:ser>
        <c:ser>
          <c:idx val="21"/>
          <c:order val="14"/>
          <c:tx>
            <c:strRef>
              <c:f>'евро-банки в-'!$A$17</c:f>
              <c:strCache>
                <c:ptCount val="1"/>
                <c:pt idx="0">
                  <c:v>Sprut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3902762509044979E-3"/>
                  <c:y val="-2.7649448383267562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в-'!$B$17</c:f>
              <c:numCache>
                <c:formatCode>_-* #,##0.00_р_._-;\-* #,##0.00_р_._-;_-* "-"??_р_._-;_-@_-</c:formatCode>
                <c:ptCount val="1"/>
                <c:pt idx="0">
                  <c:v>0.72876712328767124</c:v>
                </c:pt>
              </c:numCache>
            </c:numRef>
          </c:xVal>
          <c:yVal>
            <c:numRef>
              <c:f>'евро-банки в-'!$D$17</c:f>
              <c:numCache>
                <c:formatCode>0.00</c:formatCode>
                <c:ptCount val="1"/>
                <c:pt idx="0">
                  <c:v>10.6</c:v>
                </c:pt>
              </c:numCache>
            </c:numRef>
          </c:yVal>
        </c:ser>
        <c:ser>
          <c:idx val="25"/>
          <c:order val="15"/>
          <c:tx>
            <c:strRef>
              <c:f>'евро-банки в-'!$A$18</c:f>
              <c:strCache>
                <c:ptCount val="1"/>
                <c:pt idx="0">
                  <c:v>Tatfondbank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9929072473311616E-3"/>
                  <c:y val="-2.2119123076420021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в-'!$B$18</c:f>
              <c:numCache>
                <c:formatCode>_-* #,##0.00_р_._-;\-* #,##0.00_р_._-;_-* "-"??_р_._-;_-@_-</c:formatCode>
                <c:ptCount val="1"/>
                <c:pt idx="0">
                  <c:v>0.73698630136986298</c:v>
                </c:pt>
              </c:numCache>
            </c:numRef>
          </c:xVal>
          <c:yVal>
            <c:numRef>
              <c:f>'евро-банки в-'!$D$18</c:f>
              <c:numCache>
                <c:formatCode>0.00</c:formatCode>
                <c:ptCount val="1"/>
                <c:pt idx="0">
                  <c:v>7.64</c:v>
                </c:pt>
              </c:numCache>
            </c:numRef>
          </c:yVal>
        </c:ser>
        <c:ser>
          <c:idx val="2"/>
          <c:order val="16"/>
          <c:tx>
            <c:strRef>
              <c:f>'евро-банки в-'!$A$19</c:f>
              <c:strCache>
                <c:ptCount val="1"/>
                <c:pt idx="0">
                  <c:v>Renessance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808080"/>
                </a:solidFill>
                <a:ln>
                  <a:solidFill>
                    <a:srgbClr val="808000"/>
                  </a:solidFill>
                  <a:prstDash val="solid"/>
                </a:ln>
              </c:spPr>
            </c:marker>
          </c:dPt>
          <c:dLbls>
            <c:dLbl>
              <c:idx val="0"/>
              <c:layout>
                <c:manualLayout>
                  <c:x val="-2.5207267234756622E-3"/>
                  <c:y val="-2.183727034120741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в-'!$B$19</c:f>
              <c:numCache>
                <c:formatCode>_-* #,##0.00_р_._-;\-* #,##0.00_р_._-;_-* "-"??_р_._-;_-@_-</c:formatCode>
                <c:ptCount val="1"/>
                <c:pt idx="0">
                  <c:v>0.7643835616438357</c:v>
                </c:pt>
              </c:numCache>
            </c:numRef>
          </c:xVal>
          <c:yVal>
            <c:numRef>
              <c:f>'евро-банки в-'!$D$19</c:f>
              <c:numCache>
                <c:formatCode>0.00</c:formatCode>
                <c:ptCount val="1"/>
                <c:pt idx="0">
                  <c:v>10.01</c:v>
                </c:pt>
              </c:numCache>
            </c:numRef>
          </c:yVal>
        </c:ser>
        <c:ser>
          <c:idx val="0"/>
          <c:order val="17"/>
          <c:tx>
            <c:strRef>
              <c:f>'евро-банки в-'!$A$20</c:f>
              <c:strCache>
                <c:ptCount val="1"/>
                <c:pt idx="0">
                  <c:v>Pervobank</c:v>
                </c:pt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0519093511610132E-2"/>
                  <c:y val="-5.774103963145687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в-'!$B$20</c:f>
              <c:numCache>
                <c:formatCode>_-* #,##0.00_р_._-;\-* #,##0.00_р_._-;_-* "-"??_р_._-;_-@_-</c:formatCode>
                <c:ptCount val="1"/>
                <c:pt idx="0">
                  <c:v>0.82191780821917904</c:v>
                </c:pt>
              </c:numCache>
            </c:numRef>
          </c:xVal>
          <c:yVal>
            <c:numRef>
              <c:f>'евро-банки в-'!$D$20</c:f>
              <c:numCache>
                <c:formatCode>0.00</c:formatCode>
                <c:ptCount val="1"/>
                <c:pt idx="0">
                  <c:v>9.09</c:v>
                </c:pt>
              </c:numCache>
            </c:numRef>
          </c:yVal>
        </c:ser>
        <c:ser>
          <c:idx val="4"/>
          <c:order val="18"/>
          <c:tx>
            <c:strRef>
              <c:f>'евро-банки в-'!$A$21</c:f>
              <c:strCache>
                <c:ptCount val="1"/>
                <c:pt idx="0">
                  <c:v>Rus-bank</c:v>
                </c:pt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4.1228071154465008E-2"/>
                  <c:y val="2.299648228618724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в-'!$B$21</c:f>
              <c:numCache>
                <c:formatCode>_-* #,##0.00_р_._-;\-* #,##0.00_р_._-;_-* "-"??_р_._-;_-@_-</c:formatCode>
                <c:ptCount val="1"/>
                <c:pt idx="0">
                  <c:v>0.82465753424657651</c:v>
                </c:pt>
              </c:numCache>
            </c:numRef>
          </c:xVal>
          <c:yVal>
            <c:numRef>
              <c:f>'евро-банки в-'!$D$21</c:f>
              <c:numCache>
                <c:formatCode>0.00</c:formatCode>
                <c:ptCount val="1"/>
                <c:pt idx="0">
                  <c:v>9.0300000000000011</c:v>
                </c:pt>
              </c:numCache>
            </c:numRef>
          </c:yVal>
        </c:ser>
        <c:ser>
          <c:idx val="6"/>
          <c:order val="19"/>
          <c:tx>
            <c:strRef>
              <c:f>'евро-банки в-'!$A$22</c:f>
              <c:strCache>
                <c:ptCount val="1"/>
                <c:pt idx="0">
                  <c:v>Kedr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3.0985488968379382E-2"/>
                  <c:y val="-3.626773831694275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в-'!$B$22</c:f>
              <c:numCache>
                <c:formatCode>_-* #,##0.00_р_._-;\-* #,##0.00_р_._-;_-* "-"??_р_._-;_-@_-</c:formatCode>
                <c:ptCount val="1"/>
                <c:pt idx="0">
                  <c:v>0.86301369863013777</c:v>
                </c:pt>
              </c:numCache>
            </c:numRef>
          </c:xVal>
          <c:yVal>
            <c:numRef>
              <c:f>'евро-банки в-'!$D$22</c:f>
              <c:numCache>
                <c:formatCode>0.00</c:formatCode>
                <c:ptCount val="1"/>
                <c:pt idx="0">
                  <c:v>9.42</c:v>
                </c:pt>
              </c:numCache>
            </c:numRef>
          </c:yVal>
        </c:ser>
        <c:ser>
          <c:idx val="8"/>
          <c:order val="20"/>
          <c:tx>
            <c:strRef>
              <c:f>'евро-банки в-'!$A$23</c:f>
              <c:strCache>
                <c:ptCount val="1"/>
                <c:pt idx="0">
                  <c:v>Uralsib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1.467286468709484E-4"/>
                  <c:y val="1.2853922305354978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solidFill>
                <a:srgbClr val="FFFFFF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inear"/>
          </c:trendline>
          <c:xVal>
            <c:numRef>
              <c:f>'евро-банки в-'!$B$23</c:f>
              <c:numCache>
                <c:formatCode>_-* #,##0.00_р_._-;\-* #,##0.00_р_._-;_-* "-"??_р_._-;_-@_-</c:formatCode>
                <c:ptCount val="1"/>
                <c:pt idx="0">
                  <c:v>0.87123287671232852</c:v>
                </c:pt>
              </c:numCache>
            </c:numRef>
          </c:xVal>
          <c:yVal>
            <c:numRef>
              <c:f>'евро-банки в-'!$D$23</c:f>
              <c:numCache>
                <c:formatCode>0.00</c:formatCode>
                <c:ptCount val="1"/>
                <c:pt idx="0">
                  <c:v>9.3000000000000007</c:v>
                </c:pt>
              </c:numCache>
            </c:numRef>
          </c:yVal>
        </c:ser>
        <c:ser>
          <c:idx val="10"/>
          <c:order val="21"/>
          <c:tx>
            <c:strRef>
              <c:f>'евро-банки в-'!$A$35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12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8724513617229455E-2"/>
                  <c:y val="-4.54723864911077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og"/>
          </c:trendline>
          <c:xVal>
            <c:numRef>
              <c:f>'евро-банки в-'!$B$35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в-'!$D$35</c:f>
              <c:numCache>
                <c:formatCode>General</c:formatCode>
                <c:ptCount val="1"/>
              </c:numCache>
            </c:numRef>
          </c:yVal>
        </c:ser>
        <c:ser>
          <c:idx val="16"/>
          <c:order val="22"/>
          <c:tx>
            <c:strRef>
              <c:f>'евро-банки в-'!$A$24</c:f>
              <c:strCache>
                <c:ptCount val="1"/>
                <c:pt idx="0">
                  <c:v>Loko-bank</c:v>
                </c:pt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4.7895147054173193E-2"/>
                  <c:y val="4.9001208873787054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в-'!$B$24</c:f>
              <c:numCache>
                <c:formatCode>_-* #,##0.00_р_._-;\-* #,##0.00_р_._-;_-* "-"??_р_._-;_-@_-</c:formatCode>
                <c:ptCount val="1"/>
                <c:pt idx="0">
                  <c:v>0.9013698630136987</c:v>
                </c:pt>
              </c:numCache>
            </c:numRef>
          </c:xVal>
          <c:yVal>
            <c:numRef>
              <c:f>'евро-банки в-'!$D$24</c:f>
              <c:numCache>
                <c:formatCode>0.00</c:formatCode>
                <c:ptCount val="1"/>
                <c:pt idx="0">
                  <c:v>8.75</c:v>
                </c:pt>
              </c:numCache>
            </c:numRef>
          </c:yVal>
        </c:ser>
        <c:ser>
          <c:idx val="22"/>
          <c:order val="23"/>
          <c:tx>
            <c:strRef>
              <c:f>'евро-банки в-'!$A$36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13"/>
            <c:spPr>
              <a:solidFill>
                <a:schemeClr val="tx1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3.2128514056224897E-2"/>
                  <c:y val="-3.7246381546705051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в-'!$B$36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в-'!$D$36</c:f>
              <c:numCache>
                <c:formatCode>General</c:formatCode>
                <c:ptCount val="1"/>
              </c:numCache>
            </c:numRef>
          </c:yVal>
        </c:ser>
        <c:ser>
          <c:idx val="23"/>
          <c:order val="24"/>
          <c:tx>
            <c:strRef>
              <c:f>'евро-банки в-'!$A$38</c:f>
              <c:strCache>
                <c:ptCount val="1"/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'евро-банки в-'!$B$38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в-'!$D$38</c:f>
              <c:numCache>
                <c:formatCode>General</c:formatCode>
                <c:ptCount val="1"/>
              </c:numCache>
            </c:numRef>
          </c:yVal>
        </c:ser>
        <c:ser>
          <c:idx val="26"/>
          <c:order val="25"/>
          <c:tx>
            <c:strRef>
              <c:f>'евро-банки в-'!$A$39</c:f>
              <c:strCache>
                <c:ptCount val="1"/>
              </c:strCache>
            </c:strRef>
          </c:tx>
          <c:spPr>
            <a:ln w="3175">
              <a:noFill/>
              <a:prstDash val="solid"/>
            </a:ln>
          </c:spPr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'евро-банки в-'!$B$39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в-'!$D$39</c:f>
              <c:numCache>
                <c:formatCode>General</c:formatCode>
                <c:ptCount val="1"/>
              </c:numCache>
            </c:numRef>
          </c:yVal>
        </c:ser>
        <c:ser>
          <c:idx val="27"/>
          <c:order val="26"/>
          <c:tx>
            <c:strRef>
              <c:f>'евро-банки в-'!$A$40</c:f>
              <c:strCache>
                <c:ptCount val="1"/>
              </c:strCache>
            </c:strRef>
          </c:tx>
          <c:spPr>
            <a:ln w="12700">
              <a:solidFill>
                <a:srgbClr val="33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'евро-банки в-'!$B$40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в-'!$D$40</c:f>
              <c:numCache>
                <c:formatCode>General</c:formatCode>
                <c:ptCount val="1"/>
              </c:numCache>
            </c:numRef>
          </c:yVal>
        </c:ser>
        <c:ser>
          <c:idx val="28"/>
          <c:order val="27"/>
          <c:tx>
            <c:strRef>
              <c:f>'евро-банки в-'!$A$41</c:f>
              <c:strCache>
                <c:ptCount val="1"/>
              </c:strCache>
            </c:strRef>
          </c:tx>
          <c:spPr>
            <a:ln w="12700">
              <a:solidFill>
                <a:srgbClr val="99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'евро-банки в-'!$B$41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в-'!$D$41</c:f>
              <c:numCache>
                <c:formatCode>General</c:formatCode>
                <c:ptCount val="1"/>
              </c:numCache>
            </c:numRef>
          </c:yVal>
        </c:ser>
        <c:ser>
          <c:idx val="37"/>
          <c:order val="28"/>
          <c:tx>
            <c:strRef>
              <c:f>'евро-банки в-'!$A$26</c:f>
              <c:strCache>
                <c:ptCount val="1"/>
                <c:pt idx="0">
                  <c:v>Kraiinvestbank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7.2129183710292772E-3"/>
                  <c:y val="3.330959148778601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в-'!$B$26</c:f>
              <c:numCache>
                <c:formatCode>_-* #,##0.00_р_._-;\-* #,##0.00_р_._-;_-* "-"??_р_._-;_-@_-</c:formatCode>
                <c:ptCount val="1"/>
                <c:pt idx="0">
                  <c:v>0.92602739726027394</c:v>
                </c:pt>
              </c:numCache>
            </c:numRef>
          </c:xVal>
          <c:yVal>
            <c:numRef>
              <c:f>'евро-банки в-'!$D$26</c:f>
              <c:numCache>
                <c:formatCode>0.00</c:formatCode>
                <c:ptCount val="1"/>
                <c:pt idx="0">
                  <c:v>8.68</c:v>
                </c:pt>
              </c:numCache>
            </c:numRef>
          </c:yVal>
        </c:ser>
        <c:ser>
          <c:idx val="38"/>
          <c:order val="29"/>
          <c:tx>
            <c:strRef>
              <c:f>'евро-банки в-'!$A$27</c:f>
              <c:strCache>
                <c:ptCount val="1"/>
                <c:pt idx="0">
                  <c:v>Zapsikombank</c:v>
                </c:pt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7.8432116609095034E-3"/>
                  <c:y val="-5.244508336872829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в-'!$B$27</c:f>
              <c:numCache>
                <c:formatCode>_-* #,##0.00_р_._-;\-* #,##0.00_р_._-;_-* "-"??_р_._-;_-@_-</c:formatCode>
                <c:ptCount val="1"/>
                <c:pt idx="0">
                  <c:v>0.98082191780821915</c:v>
                </c:pt>
              </c:numCache>
            </c:numRef>
          </c:xVal>
          <c:yVal>
            <c:numRef>
              <c:f>'евро-банки в-'!$D$27</c:f>
              <c:numCache>
                <c:formatCode>0.00</c:formatCode>
                <c:ptCount val="1"/>
                <c:pt idx="0">
                  <c:v>8.9</c:v>
                </c:pt>
              </c:numCache>
            </c:numRef>
          </c:yVal>
        </c:ser>
        <c:ser>
          <c:idx val="39"/>
          <c:order val="30"/>
          <c:tx>
            <c:strRef>
              <c:f>'евро-банки в-'!$A$28</c:f>
              <c:strCache>
                <c:ptCount val="1"/>
                <c:pt idx="0">
                  <c:v>SKB-bank</c:v>
                </c:pt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4996698233416027E-3"/>
                  <c:y val="8.6688230361246527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в-'!$B$28</c:f>
              <c:numCache>
                <c:formatCode>_-* #,##0.00_р_._-;\-* #,##0.00_р_._-;_-* "-"??_р_._-;_-@_-</c:formatCode>
                <c:ptCount val="1"/>
                <c:pt idx="0">
                  <c:v>1.2164383561643819</c:v>
                </c:pt>
              </c:numCache>
            </c:numRef>
          </c:xVal>
          <c:yVal>
            <c:numRef>
              <c:f>'евро-банки в-'!$D$28</c:f>
              <c:numCache>
                <c:formatCode>0.00</c:formatCode>
                <c:ptCount val="1"/>
                <c:pt idx="0">
                  <c:v>8.83</c:v>
                </c:pt>
              </c:numCache>
            </c:numRef>
          </c:yVal>
        </c:ser>
        <c:ser>
          <c:idx val="41"/>
          <c:order val="31"/>
          <c:tx>
            <c:strRef>
              <c:f>'евро-банки в-'!$A$30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5372660957817951E-3"/>
                  <c:y val="-1.1852499918991607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в-'!$B$30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в-'!$D$30</c:f>
              <c:numCache>
                <c:formatCode>General</c:formatCode>
                <c:ptCount val="1"/>
              </c:numCache>
            </c:numRef>
          </c:yVal>
        </c:ser>
        <c:ser>
          <c:idx val="42"/>
          <c:order val="32"/>
          <c:tx>
            <c:strRef>
              <c:f>'евро-банки в-'!$A$31</c:f>
              <c:strCache>
                <c:ptCount val="1"/>
                <c:pt idx="0">
                  <c:v>Uralsib</c:v>
                </c:pt>
              </c:strCache>
            </c:strRef>
          </c:tx>
          <c:spPr>
            <a:ln w="12700">
              <a:solidFill>
                <a:srgbClr val="33333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025549162839447E-3"/>
                  <c:y val="6.1236536304331447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в-'!$B$31</c:f>
              <c:numCache>
                <c:formatCode>_-* #,##0.00_р_._-;\-* #,##0.00_р_._-;_-* "-"??_р_._-;_-@_-</c:formatCode>
                <c:ptCount val="1"/>
                <c:pt idx="0">
                  <c:v>1.2958904109589038</c:v>
                </c:pt>
              </c:numCache>
            </c:numRef>
          </c:xVal>
          <c:yVal>
            <c:numRef>
              <c:f>'евро-банки в-'!$D$31</c:f>
              <c:numCache>
                <c:formatCode>0.00</c:formatCode>
                <c:ptCount val="1"/>
                <c:pt idx="0">
                  <c:v>10.53</c:v>
                </c:pt>
              </c:numCache>
            </c:numRef>
          </c:yVal>
        </c:ser>
        <c:ser>
          <c:idx val="43"/>
          <c:order val="33"/>
          <c:tx>
            <c:strRef>
              <c:f>'евро-банки в-'!$A$32</c:f>
              <c:strCache>
                <c:ptCount val="1"/>
                <c:pt idx="0">
                  <c:v>Rus-bank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7582474408976975E-4"/>
                  <c:y val="1.6773940601823381E-3"/>
                </c:manualLayout>
              </c:layout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в-'!$B$32</c:f>
              <c:numCache>
                <c:formatCode>_-* #,##0.00_р_._-;\-* #,##0.00_р_._-;_-* "-"??_р_._-;_-@_-</c:formatCode>
                <c:ptCount val="1"/>
                <c:pt idx="0">
                  <c:v>1.3452054794520547</c:v>
                </c:pt>
              </c:numCache>
            </c:numRef>
          </c:xVal>
          <c:yVal>
            <c:numRef>
              <c:f>'евро-банки в-'!$D$32</c:f>
              <c:numCache>
                <c:formatCode>0.00</c:formatCode>
                <c:ptCount val="1"/>
                <c:pt idx="0">
                  <c:v>9.68</c:v>
                </c:pt>
              </c:numCache>
            </c:numRef>
          </c:yVal>
        </c:ser>
        <c:ser>
          <c:idx val="44"/>
          <c:order val="34"/>
          <c:tx>
            <c:strRef>
              <c:f>'евро-банки в-'!$A$33</c:f>
              <c:strCache>
                <c:ptCount val="1"/>
                <c:pt idx="0">
                  <c:v>Centrinvest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69861224530578E-3"/>
                  <c:y val="3.471292249837969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в-'!$B$33</c:f>
              <c:numCache>
                <c:formatCode>_-* #,##0.00_р_._-;\-* #,##0.00_р_._-;_-* "-"??_р_._-;_-@_-</c:formatCode>
                <c:ptCount val="1"/>
                <c:pt idx="0">
                  <c:v>1.7095890410958898</c:v>
                </c:pt>
              </c:numCache>
            </c:numRef>
          </c:xVal>
          <c:yVal>
            <c:numRef>
              <c:f>'евро-банки в-'!$D$33</c:f>
              <c:numCache>
                <c:formatCode>0.00</c:formatCode>
                <c:ptCount val="1"/>
                <c:pt idx="0">
                  <c:v>9.44</c:v>
                </c:pt>
              </c:numCache>
            </c:numRef>
          </c:yVal>
        </c:ser>
        <c:ser>
          <c:idx val="45"/>
          <c:order val="35"/>
          <c:tx>
            <c:strRef>
              <c:f>'евро-банки в-'!$A$34</c:f>
              <c:strCache>
                <c:ptCount val="1"/>
                <c:pt idx="0">
                  <c:v>Moybank</c:v>
                </c:pt>
              </c:strCache>
            </c:strRef>
          </c:tx>
          <c:spPr>
            <a:ln w="12700">
              <a:solidFill>
                <a:srgbClr val="C0C0C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5259779274578626E-2"/>
                  <c:y val="-2.02430816479890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в-'!$B$34</c:f>
              <c:numCache>
                <c:formatCode>_-* #,##0.00_р_._-;\-* #,##0.00_р_._-;_-* "-"??_р_._-;_-@_-</c:formatCode>
                <c:ptCount val="1"/>
                <c:pt idx="0">
                  <c:v>1.816438356164382</c:v>
                </c:pt>
              </c:numCache>
            </c:numRef>
          </c:xVal>
          <c:yVal>
            <c:numRef>
              <c:f>'евро-банки в-'!$D$34</c:f>
              <c:numCache>
                <c:formatCode>0.00</c:formatCode>
                <c:ptCount val="1"/>
                <c:pt idx="0">
                  <c:v>10.25</c:v>
                </c:pt>
              </c:numCache>
            </c:numRef>
          </c:yVal>
        </c:ser>
        <c:ser>
          <c:idx val="46"/>
          <c:order val="36"/>
          <c:tx>
            <c:v>Кривая бумаг Москвы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  <a:ln>
                <a:noFill/>
              </a:ln>
            </c:spPr>
          </c:marker>
          <c:dLbls>
            <c:delete val="1"/>
          </c:dLbls>
          <c:trendline>
            <c:spPr>
              <a:ln w="15875">
                <a:solidFill>
                  <a:srgbClr val="FF0000">
                    <a:alpha val="90000"/>
                  </a:srgbClr>
                </a:solidFill>
              </a:ln>
            </c:spPr>
            <c:trendlineType val="log"/>
          </c:trendline>
          <c:trendline>
            <c:spPr>
              <a:ln w="15875">
                <a:solidFill>
                  <a:srgbClr val="FF0000"/>
                </a:solidFill>
              </a:ln>
            </c:spPr>
            <c:trendlineType val="log"/>
          </c:trendline>
          <c:xVal>
            <c:numRef>
              <c:f>'евро-банки в-'!$M$3:$M$13</c:f>
              <c:numCache>
                <c:formatCode>#,##0.00_ ;\-#,##0.00\ </c:formatCode>
                <c:ptCount val="11"/>
                <c:pt idx="0">
                  <c:v>0.4</c:v>
                </c:pt>
                <c:pt idx="1">
                  <c:v>0.83287671232876814</c:v>
                </c:pt>
                <c:pt idx="2">
                  <c:v>1.3013698630136978</c:v>
                </c:pt>
                <c:pt idx="3">
                  <c:v>1.8410958904109578</c:v>
                </c:pt>
                <c:pt idx="4">
                  <c:v>2.6602739726027402</c:v>
                </c:pt>
              </c:numCache>
            </c:numRef>
          </c:xVal>
          <c:yVal>
            <c:numRef>
              <c:f>'евро-банки в-'!$O$3:$O$13</c:f>
              <c:numCache>
                <c:formatCode>0.00</c:formatCode>
                <c:ptCount val="11"/>
                <c:pt idx="0">
                  <c:v>4.21</c:v>
                </c:pt>
                <c:pt idx="1">
                  <c:v>4.45</c:v>
                </c:pt>
                <c:pt idx="2">
                  <c:v>4.9300000000000024</c:v>
                </c:pt>
                <c:pt idx="3">
                  <c:v>5.8199999999999985</c:v>
                </c:pt>
                <c:pt idx="4">
                  <c:v>6.3</c:v>
                </c:pt>
              </c:numCache>
            </c:numRef>
          </c:yVal>
        </c:ser>
        <c:ser>
          <c:idx val="24"/>
          <c:order val="37"/>
          <c:tx>
            <c:v>Кривая самарской области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'евро-банки в-'!$R$3:$R$7</c:f>
              <c:numCache>
                <c:formatCode>#,##0.00_ ;\-#,##0.00\ </c:formatCode>
                <c:ptCount val="5"/>
                <c:pt idx="0">
                  <c:v>0.52054794520547942</c:v>
                </c:pt>
                <c:pt idx="1">
                  <c:v>0.65205479452054893</c:v>
                </c:pt>
                <c:pt idx="2">
                  <c:v>1.8246575342465792</c:v>
                </c:pt>
                <c:pt idx="3">
                  <c:v>1.7616438356164379</c:v>
                </c:pt>
                <c:pt idx="4">
                  <c:v>1.0630136986301355</c:v>
                </c:pt>
              </c:numCache>
            </c:numRef>
          </c:xVal>
          <c:yVal>
            <c:numRef>
              <c:f>'евро-банки в-'!$T$3:$T$7</c:f>
              <c:numCache>
                <c:formatCode>0.00</c:formatCode>
                <c:ptCount val="5"/>
                <c:pt idx="0">
                  <c:v>7.84</c:v>
                </c:pt>
                <c:pt idx="1">
                  <c:v>8.08</c:v>
                </c:pt>
                <c:pt idx="2">
                  <c:v>9.52</c:v>
                </c:pt>
                <c:pt idx="3">
                  <c:v>9.8000000000000007</c:v>
                </c:pt>
                <c:pt idx="4">
                  <c:v>8.89</c:v>
                </c:pt>
              </c:numCache>
            </c:numRef>
          </c:yVal>
        </c:ser>
        <c:ser>
          <c:idx val="29"/>
          <c:order val="38"/>
          <c:tx>
            <c:v>кривая Саха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'евро-банки в-'!$W$3:$W$6</c:f>
              <c:numCache>
                <c:formatCode>General</c:formatCode>
                <c:ptCount val="4"/>
              </c:numCache>
            </c:numRef>
          </c:xVal>
          <c:yVal>
            <c:numRef>
              <c:f>'евро-банки в-'!$Y$3:$Y$6</c:f>
              <c:numCache>
                <c:formatCode>General</c:formatCode>
                <c:ptCount val="4"/>
              </c:numCache>
            </c:numRef>
          </c:yVal>
        </c:ser>
        <c:ser>
          <c:idx val="30"/>
          <c:order val="39"/>
          <c:tx>
            <c:strRef>
              <c:f>'евро-банки в-'!$A$48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chemeClr val="tx2"/>
              </a:solidFill>
            </c:spPr>
          </c:marker>
          <c:dLbls>
            <c:delete val="1"/>
          </c:dLbls>
          <c:xVal>
            <c:numRef>
              <c:f>'евро-банки в-'!$B$48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в-'!$D$48</c:f>
              <c:numCache>
                <c:formatCode>General</c:formatCode>
                <c:ptCount val="1"/>
              </c:numCache>
            </c:numRef>
          </c:yVal>
        </c:ser>
        <c:ser>
          <c:idx val="31"/>
          <c:order val="40"/>
          <c:tx>
            <c:strRef>
              <c:f>'евро-банки в-'!$A$49</c:f>
              <c:strCache>
                <c:ptCount val="1"/>
              </c:strCache>
            </c:strRef>
          </c:tx>
          <c:marker>
            <c:symbol val="circle"/>
            <c:size val="10"/>
            <c:spPr>
              <a:solidFill>
                <a:srgbClr val="1F497D"/>
              </a:solidFill>
            </c:spPr>
          </c:marker>
          <c:dLbls>
            <c:dLbl>
              <c:idx val="0"/>
              <c:delet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xVal>
            <c:numRef>
              <c:f>'евро-банки в-'!$B$49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в-'!$D$49</c:f>
              <c:numCache>
                <c:formatCode>General</c:formatCode>
                <c:ptCount val="1"/>
              </c:numCache>
            </c:numRef>
          </c:yVal>
        </c:ser>
        <c:ser>
          <c:idx val="33"/>
          <c:order val="41"/>
          <c:tx>
            <c:strRef>
              <c:f>'евро-банки в-'!$A$6</c:f>
              <c:strCache>
                <c:ptCount val="1"/>
              </c:strCache>
            </c:strRef>
          </c:tx>
          <c:marker>
            <c:symbol val="circle"/>
            <c:size val="15"/>
            <c:spPr>
              <a:solidFill>
                <a:sysClr val="window" lastClr="FFFFFF">
                  <a:lumMod val="50000"/>
                </a:sysClr>
              </a:solidFill>
            </c:spPr>
          </c:marker>
          <c:dLbls>
            <c:dLbl>
              <c:idx val="0"/>
              <c:layout>
                <c:manualLayout>
                  <c:x val="-8.4399776037917193E-2"/>
                  <c:y val="-5.8091286307053923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в-'!$B$6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в-'!$D$6</c:f>
              <c:numCache>
                <c:formatCode>General</c:formatCode>
                <c:ptCount val="1"/>
              </c:numCache>
            </c:numRef>
          </c:yVal>
        </c:ser>
        <c:ser>
          <c:idx val="34"/>
          <c:order val="42"/>
          <c:tx>
            <c:strRef>
              <c:f>'евро-банки в-'!$A$4</c:f>
              <c:strCache>
                <c:ptCount val="1"/>
              </c:strCache>
            </c:strRef>
          </c:tx>
          <c:marker>
            <c:symbol val="circle"/>
            <c:size val="7"/>
            <c:spPr>
              <a:solidFill>
                <a:srgbClr val="808080"/>
              </a:solidFill>
            </c:spPr>
          </c:marker>
          <c:dLbls>
            <c:dLbl>
              <c:idx val="0"/>
              <c:layout>
                <c:manualLayout>
                  <c:x val="-1.6064257028112441E-2"/>
                  <c:y val="4.9792531120332384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'евро-банки в-'!$B$4</c:f>
              <c:numCache>
                <c:formatCode>General</c:formatCode>
                <c:ptCount val="1"/>
              </c:numCache>
            </c:numRef>
          </c:xVal>
          <c:yVal>
            <c:numRef>
              <c:f>'евро-банки в-'!$D$4</c:f>
              <c:numCache>
                <c:formatCode>General</c:formatCode>
                <c:ptCount val="1"/>
              </c:numCache>
            </c:numRef>
          </c:yVal>
        </c:ser>
        <c:dLbls>
          <c:showSerName val="1"/>
        </c:dLbls>
        <c:axId val="43510784"/>
        <c:axId val="43521152"/>
      </c:scatterChart>
      <c:valAx>
        <c:axId val="43510784"/>
        <c:scaling>
          <c:orientation val="minMax"/>
          <c:max val="2.5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Dutation</a:t>
                </a:r>
                <a:r>
                  <a:rPr lang="ru-RU" sz="1200"/>
                  <a:t> (</a:t>
                </a:r>
                <a:r>
                  <a:rPr lang="en-US" sz="1200"/>
                  <a:t>year</a:t>
                </a:r>
                <a:r>
                  <a:rPr lang="ru-RU" sz="1200"/>
                  <a:t>)</a:t>
                </a:r>
              </a:p>
            </c:rich>
          </c:tx>
          <c:layout>
            <c:manualLayout>
              <c:xMode val="edge"/>
              <c:yMode val="edge"/>
              <c:x val="0.47037498767650626"/>
              <c:y val="0.94378021696631265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3521152"/>
        <c:crosses val="autoZero"/>
        <c:crossBetween val="midCat"/>
      </c:valAx>
      <c:valAx>
        <c:axId val="43521152"/>
        <c:scaling>
          <c:orientation val="minMax"/>
          <c:max val="11"/>
          <c:min val="3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 rot="0" vert="horz" anchor="t" anchorCtr="0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YTM</a:t>
                </a:r>
                <a:r>
                  <a:rPr lang="ru-RU" sz="1200"/>
                  <a:t> (%)
</a:t>
                </a:r>
              </a:p>
            </c:rich>
          </c:tx>
          <c:layout>
            <c:manualLayout>
              <c:xMode val="edge"/>
              <c:yMode val="edge"/>
              <c:x val="0.10842182997855281"/>
              <c:y val="2.4356084120190327E-3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351078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17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1"/>
            </a:pPr>
            <a:r>
              <a:rPr lang="en-US" b="1"/>
              <a:t>Metallurgy</a:t>
            </a:r>
            <a:r>
              <a:rPr lang="ru-RU" b="1"/>
              <a:t> </a:t>
            </a:r>
          </a:p>
        </c:rich>
      </c:tx>
    </c:title>
    <c:plotArea>
      <c:layout>
        <c:manualLayout>
          <c:layoutTarget val="inner"/>
          <c:xMode val="edge"/>
          <c:yMode val="edge"/>
          <c:x val="4.4618071492009803E-2"/>
          <c:y val="0.11511963494189782"/>
          <c:w val="0.93629062062309776"/>
          <c:h val="0.8134500822252001"/>
        </c:manualLayout>
      </c:layout>
      <c:scatterChart>
        <c:scatterStyle val="lineMarker"/>
        <c:ser>
          <c:idx val="1"/>
          <c:order val="0"/>
          <c:tx>
            <c:strRef>
              <c:f>'субъекты(муниципалы)'!$A$2</c:f>
              <c:strCache>
                <c:ptCount val="1"/>
                <c:pt idx="0">
                  <c:v>Metallservis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0471541913588112E-2"/>
                  <c:y val="2.679044749036001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800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</c:f>
              <c:numCache>
                <c:formatCode>_-* #,##0.00_р_._-;\-* #,##0.00_р_._-;_-* "-"??_р_._-;_-@_-</c:formatCode>
                <c:ptCount val="1"/>
                <c:pt idx="0">
                  <c:v>0.7095890410958906</c:v>
                </c:pt>
              </c:numCache>
            </c:numRef>
          </c:xVal>
          <c:yVal>
            <c:numRef>
              <c:f>'субъекты(муниципалы)'!$D$2</c:f>
              <c:numCache>
                <c:formatCode>0.00</c:formatCode>
                <c:ptCount val="1"/>
                <c:pt idx="0">
                  <c:v>11.860000000000012</c:v>
                </c:pt>
              </c:numCache>
            </c:numRef>
          </c:yVal>
        </c:ser>
        <c:ser>
          <c:idx val="3"/>
          <c:order val="1"/>
          <c:tx>
            <c:strRef>
              <c:f>'субъекты(муниципалы)'!$A$3</c:f>
              <c:strCache>
                <c:ptCount val="1"/>
                <c:pt idx="0">
                  <c:v>Zoloto seligdara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2112036336109008E-2"/>
                  <c:y val="3.5961272475795461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</c:f>
              <c:numCache>
                <c:formatCode>_-* #,##0.00_р_._-;\-* #,##0.00_р_._-;_-* "-"??_р_._-;_-@_-</c:formatCode>
                <c:ptCount val="1"/>
                <c:pt idx="0">
                  <c:v>0.76986301369863153</c:v>
                </c:pt>
              </c:numCache>
            </c:numRef>
          </c:xVal>
          <c:yVal>
            <c:numRef>
              <c:f>'субъекты(муниципалы)'!$D$3</c:f>
              <c:numCache>
                <c:formatCode>0.00</c:formatCode>
                <c:ptCount val="1"/>
                <c:pt idx="0">
                  <c:v>16.059999999999999</c:v>
                </c:pt>
              </c:numCache>
            </c:numRef>
          </c:yVal>
        </c:ser>
        <c:ser>
          <c:idx val="5"/>
          <c:order val="2"/>
          <c:tx>
            <c:strRef>
              <c:f>'субъекты(муниципалы)'!$A$5</c:f>
              <c:strCache>
                <c:ptCount val="1"/>
                <c:pt idx="0">
                  <c:v>Severstal</c:v>
                </c:pt>
              </c:strCache>
            </c:strRef>
          </c:tx>
          <c:spPr>
            <a:ln w="25400">
              <a:solidFill>
                <a:srgbClr val="8080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'субъекты(муниципалы)'!$B$5</c:f>
              <c:numCache>
                <c:formatCode>_-* #,##0.00_р_._-;\-* #,##0.00_р_._-;_-* "-"??_р_._-;_-@_-</c:formatCode>
                <c:ptCount val="1"/>
                <c:pt idx="0">
                  <c:v>0.9671232876712329</c:v>
                </c:pt>
              </c:numCache>
            </c:numRef>
          </c:xVal>
          <c:yVal>
            <c:numRef>
              <c:f>'субъекты(муниципалы)'!$D$5</c:f>
              <c:numCache>
                <c:formatCode>0.00</c:formatCode>
                <c:ptCount val="1"/>
                <c:pt idx="0">
                  <c:v>5.87</c:v>
                </c:pt>
              </c:numCache>
            </c:numRef>
          </c:yVal>
        </c:ser>
        <c:ser>
          <c:idx val="11"/>
          <c:order val="3"/>
          <c:tx>
            <c:strRef>
              <c:f>'субъекты(муниципалы)'!$A$7</c:f>
              <c:strCache>
                <c:ptCount val="1"/>
                <c:pt idx="0">
                  <c:v>CHTPZ</c:v>
                </c:pt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6.5178769875459145E-3"/>
                  <c:y val="3.311169437153677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1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'субъекты(муниципалы)'!$B$7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'субъекты(муниципалы)'!$D$7</c:f>
              <c:numCache>
                <c:formatCode>0.00</c:formatCode>
                <c:ptCount val="1"/>
                <c:pt idx="0">
                  <c:v>11.96</c:v>
                </c:pt>
              </c:numCache>
            </c:numRef>
          </c:yVal>
        </c:ser>
        <c:ser>
          <c:idx val="13"/>
          <c:order val="4"/>
          <c:tx>
            <c:strRef>
              <c:f>'субъекты(муниципалы)'!$A$8</c:f>
              <c:strCache>
                <c:ptCount val="1"/>
                <c:pt idx="0">
                  <c:v>Zoloto seligdara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492329639718646E-3"/>
                  <c:y val="-1.547162413826905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'субъекты(муниципалы)'!$B$8</c:f>
              <c:numCache>
                <c:formatCode>_-* #,##0.00_р_._-;\-* #,##0.00_р_._-;_-* "-"??_р_._-;_-@_-</c:formatCode>
                <c:ptCount val="1"/>
                <c:pt idx="0">
                  <c:v>1.2082191780821918</c:v>
                </c:pt>
              </c:numCache>
            </c:numRef>
          </c:xVal>
          <c:yVal>
            <c:numRef>
              <c:f>'субъекты(муниципалы)'!$D$8</c:f>
              <c:numCache>
                <c:formatCode>0.00</c:formatCode>
                <c:ptCount val="1"/>
                <c:pt idx="0">
                  <c:v>15.51</c:v>
                </c:pt>
              </c:numCache>
            </c:numRef>
          </c:yVal>
        </c:ser>
        <c:ser>
          <c:idx val="14"/>
          <c:order val="5"/>
          <c:tx>
            <c:strRef>
              <c:f>'субъекты(муниципалы)'!$A$9</c:f>
              <c:strCache>
                <c:ptCount val="1"/>
                <c:pt idx="0">
                  <c:v>MMK</c:v>
                </c:pt>
              </c:strCache>
            </c:strRef>
          </c:tx>
          <c:spPr>
            <a:ln w="25400">
              <a:solidFill>
                <a:srgbClr val="99CC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308004553934922E-3"/>
                  <c:y val="-2.505418150532015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SerName val="1"/>
          </c:dLbls>
          <c:xVal>
            <c:numRef>
              <c:f>'субъекты(муниципалы)'!$B$9</c:f>
              <c:numCache>
                <c:formatCode>_-* #,##0.00_р_._-;\-* #,##0.00_р_._-;_-* "-"??_р_._-;_-@_-</c:formatCode>
                <c:ptCount val="1"/>
                <c:pt idx="0">
                  <c:v>1.2246575342465789</c:v>
                </c:pt>
              </c:numCache>
            </c:numRef>
          </c:xVal>
          <c:yVal>
            <c:numRef>
              <c:f>'субъекты(муниципалы)'!$D$9</c:f>
              <c:numCache>
                <c:formatCode>0.00</c:formatCode>
                <c:ptCount val="1"/>
                <c:pt idx="0">
                  <c:v>6.29</c:v>
                </c:pt>
              </c:numCache>
            </c:numRef>
          </c:yVal>
        </c:ser>
        <c:ser>
          <c:idx val="15"/>
          <c:order val="6"/>
          <c:tx>
            <c:strRef>
              <c:f>'субъекты(муниципалы)'!$A$10</c:f>
              <c:strCache>
                <c:ptCount val="1"/>
                <c:pt idx="0">
                  <c:v>KOKS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7878684922144331E-3"/>
                  <c:y val="4.394179980614456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'субъекты(муниципалы)'!$B$10</c:f>
              <c:numCache>
                <c:formatCode>_-* #,##0.00_р_._-;\-* #,##0.00_р_._-;_-* "-"??_р_._-;_-@_-</c:formatCode>
                <c:ptCount val="1"/>
                <c:pt idx="0">
                  <c:v>1.3808219178082193</c:v>
                </c:pt>
              </c:numCache>
            </c:numRef>
          </c:xVal>
          <c:yVal>
            <c:numRef>
              <c:f>'субъекты(муниципалы)'!$D$10</c:f>
              <c:numCache>
                <c:formatCode>0.00</c:formatCode>
                <c:ptCount val="1"/>
                <c:pt idx="0">
                  <c:v>11.02</c:v>
                </c:pt>
              </c:numCache>
            </c:numRef>
          </c:yVal>
        </c:ser>
        <c:ser>
          <c:idx val="9"/>
          <c:order val="7"/>
          <c:tx>
            <c:strRef>
              <c:f>'субъекты(муниципалы)'!$A$12</c:f>
              <c:strCache>
                <c:ptCount val="1"/>
                <c:pt idx="0">
                  <c:v>Zoloto seligdara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4158684365817014E-2"/>
                  <c:y val="5.4459437383605133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'субъекты(муниципалы)'!$B$12</c:f>
              <c:numCache>
                <c:formatCode>_-* #,##0.00_р_._-;\-* #,##0.00_р_._-;_-* "-"??_р_._-;_-@_-</c:formatCode>
                <c:ptCount val="1"/>
                <c:pt idx="0">
                  <c:v>1.6136986301369858</c:v>
                </c:pt>
              </c:numCache>
            </c:numRef>
          </c:xVal>
          <c:yVal>
            <c:numRef>
              <c:f>'субъекты(муниципалы)'!$D$12</c:f>
              <c:numCache>
                <c:formatCode>0.00</c:formatCode>
                <c:ptCount val="1"/>
                <c:pt idx="0">
                  <c:v>15.4</c:v>
                </c:pt>
              </c:numCache>
            </c:numRef>
          </c:yVal>
        </c:ser>
        <c:ser>
          <c:idx val="12"/>
          <c:order val="8"/>
          <c:tx>
            <c:strRef>
              <c:f>'субъекты(муниципалы)'!$A$13</c:f>
              <c:strCache>
                <c:ptCount val="1"/>
                <c:pt idx="0">
                  <c:v>Mechel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'субъекты(муниципалы)'!$B$13</c:f>
              <c:numCache>
                <c:formatCode>_-* #,##0.00_р_._-;\-* #,##0.00_р_._-;_-* "-"??_р_._-;_-@_-</c:formatCode>
                <c:ptCount val="1"/>
                <c:pt idx="0">
                  <c:v>1.6465753424657541</c:v>
                </c:pt>
              </c:numCache>
            </c:numRef>
          </c:xVal>
          <c:yVal>
            <c:numRef>
              <c:f>'субъекты(муниципалы)'!$D$13</c:f>
              <c:numCache>
                <c:formatCode>0.00</c:formatCode>
                <c:ptCount val="1"/>
                <c:pt idx="0">
                  <c:v>8.67</c:v>
                </c:pt>
              </c:numCache>
            </c:numRef>
          </c:yVal>
        </c:ser>
        <c:ser>
          <c:idx val="17"/>
          <c:order val="9"/>
          <c:tx>
            <c:strRef>
              <c:f>'субъекты(муниципалы)'!$A$14</c:f>
              <c:strCache>
                <c:ptCount val="1"/>
                <c:pt idx="0">
                  <c:v>Mechel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'субъекты(муниципалы)'!$B$14</c:f>
              <c:numCache>
                <c:formatCode>_-* #,##0.00_р_._-;\-* #,##0.00_р_._-;_-* "-"??_р_._-;_-@_-</c:formatCode>
                <c:ptCount val="1"/>
                <c:pt idx="0">
                  <c:v>1.8876712328767122</c:v>
                </c:pt>
              </c:numCache>
            </c:numRef>
          </c:xVal>
          <c:yVal>
            <c:numRef>
              <c:f>'субъекты(муниципалы)'!$D$14</c:f>
              <c:numCache>
                <c:formatCode>0.00</c:formatCode>
                <c:ptCount val="1"/>
                <c:pt idx="0">
                  <c:v>9.42</c:v>
                </c:pt>
              </c:numCache>
            </c:numRef>
          </c:yVal>
        </c:ser>
        <c:ser>
          <c:idx val="19"/>
          <c:order val="10"/>
          <c:tx>
            <c:strRef>
              <c:f>'субъекты(муниципалы)'!$A$15</c:f>
              <c:strCache>
                <c:ptCount val="1"/>
                <c:pt idx="0">
                  <c:v>NLMK</c:v>
                </c:pt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'субъекты(муниципалы)'!$B$15</c:f>
              <c:numCache>
                <c:formatCode>_-* #,##0.00_р_._-;\-* #,##0.00_р_._-;_-* "-"??_р_._-;_-@_-</c:formatCode>
                <c:ptCount val="1"/>
                <c:pt idx="0">
                  <c:v>1.9397260273972599</c:v>
                </c:pt>
              </c:numCache>
            </c:numRef>
          </c:xVal>
          <c:yVal>
            <c:numRef>
              <c:f>'субъекты(муниципалы)'!$D$15</c:f>
              <c:numCache>
                <c:formatCode>0.00</c:formatCode>
                <c:ptCount val="1"/>
                <c:pt idx="0">
                  <c:v>6.91</c:v>
                </c:pt>
              </c:numCache>
            </c:numRef>
          </c:yVal>
        </c:ser>
        <c:ser>
          <c:idx val="20"/>
          <c:order val="11"/>
          <c:tx>
            <c:strRef>
              <c:f>'субъекты(муниципалы)'!$A$16</c:f>
              <c:strCache>
                <c:ptCount val="1"/>
                <c:pt idx="0">
                  <c:v>NLMK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'субъекты(муниципалы)'!$B$16</c:f>
              <c:numCache>
                <c:formatCode>_-* #,##0.00_р_._-;\-* #,##0.00_р_._-;_-* "-"??_р_._-;_-@_-</c:formatCode>
                <c:ptCount val="1"/>
                <c:pt idx="0">
                  <c:v>2.0520547945205467</c:v>
                </c:pt>
              </c:numCache>
            </c:numRef>
          </c:xVal>
          <c:yVal>
            <c:numRef>
              <c:f>'субъекты(муниципалы)'!$D$16</c:f>
              <c:numCache>
                <c:formatCode>0.00</c:formatCode>
                <c:ptCount val="1"/>
                <c:pt idx="0">
                  <c:v>7.2</c:v>
                </c:pt>
              </c:numCache>
            </c:numRef>
          </c:yVal>
        </c:ser>
        <c:ser>
          <c:idx val="21"/>
          <c:order val="12"/>
          <c:tx>
            <c:strRef>
              <c:f>'субъекты(муниципалы)'!$A$17</c:f>
              <c:strCache>
                <c:ptCount val="1"/>
                <c:pt idx="0">
                  <c:v>Mechel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'субъекты(муниципалы)'!$B$17</c:f>
              <c:numCache>
                <c:formatCode>_-* #,##0.00_р_._-;\-* #,##0.00_р_._-;_-* "-"??_р_._-;_-@_-</c:formatCode>
                <c:ptCount val="1"/>
                <c:pt idx="0">
                  <c:v>2.2082191780821954</c:v>
                </c:pt>
              </c:numCache>
            </c:numRef>
          </c:xVal>
          <c:yVal>
            <c:numRef>
              <c:f>'субъекты(муниципалы)'!$D$17</c:f>
              <c:numCache>
                <c:formatCode>0.00</c:formatCode>
                <c:ptCount val="1"/>
                <c:pt idx="0">
                  <c:v>9.98</c:v>
                </c:pt>
              </c:numCache>
            </c:numRef>
          </c:yVal>
        </c:ser>
        <c:ser>
          <c:idx val="25"/>
          <c:order val="13"/>
          <c:tx>
            <c:strRef>
              <c:f>'субъекты(муниципалы)'!$A$18</c:f>
              <c:strCache>
                <c:ptCount val="1"/>
                <c:pt idx="0">
                  <c:v>EVRAZ</c:v>
                </c:pt>
              </c:strCache>
            </c:strRef>
          </c:tx>
          <c:spPr>
            <a:ln w="254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3.683998243595795E-3"/>
                  <c:y val="-1.8809422681086079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'субъекты(муниципалы)'!$B$18</c:f>
              <c:numCache>
                <c:formatCode>_-* #,##0.00_р_._-;\-* #,##0.00_р_._-;_-* "-"??_р_._-;_-@_-</c:formatCode>
                <c:ptCount val="1"/>
                <c:pt idx="0">
                  <c:v>2.2465753424657566</c:v>
                </c:pt>
              </c:numCache>
            </c:numRef>
          </c:xVal>
          <c:yVal>
            <c:numRef>
              <c:f>'субъекты(муниципалы)'!$D$18</c:f>
              <c:numCache>
                <c:formatCode>0.00</c:formatCode>
                <c:ptCount val="1"/>
                <c:pt idx="0">
                  <c:v>10.220000000000001</c:v>
                </c:pt>
              </c:numCache>
            </c:numRef>
          </c:yVal>
        </c:ser>
        <c:ser>
          <c:idx val="2"/>
          <c:order val="14"/>
          <c:tx>
            <c:strRef>
              <c:f>'субъекты(муниципалы)'!$A$19</c:f>
              <c:strCache>
                <c:ptCount val="1"/>
                <c:pt idx="0">
                  <c:v>EVRAZ</c:v>
                </c:pt>
              </c:strCache>
            </c:strRef>
          </c:tx>
          <c:spPr>
            <a:ln w="254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808080"/>
                </a:solidFill>
                <a:ln>
                  <a:solidFill>
                    <a:srgbClr val="808000"/>
                  </a:solidFill>
                  <a:prstDash val="solid"/>
                </a:ln>
              </c:spPr>
            </c:marker>
          </c:dPt>
          <c:dLbls>
            <c:delete val="1"/>
          </c:dLbls>
          <c:xVal>
            <c:numRef>
              <c:f>'субъекты(муниципалы)'!$B$19</c:f>
              <c:numCache>
                <c:formatCode>_-* #,##0.00_р_._-;\-* #,##0.00_р_._-;_-* "-"??_р_._-;_-@_-</c:formatCode>
                <c:ptCount val="1"/>
                <c:pt idx="0">
                  <c:v>2.2465753424657566</c:v>
                </c:pt>
              </c:numCache>
            </c:numRef>
          </c:xVal>
          <c:yVal>
            <c:numRef>
              <c:f>'субъекты(муниципалы)'!$D$19</c:f>
              <c:numCache>
                <c:formatCode>0.00</c:formatCode>
                <c:ptCount val="1"/>
                <c:pt idx="0">
                  <c:v>10.239999999999998</c:v>
                </c:pt>
              </c:numCache>
            </c:numRef>
          </c:yVal>
        </c:ser>
        <c:ser>
          <c:idx val="0"/>
          <c:order val="15"/>
          <c:tx>
            <c:strRef>
              <c:f>'субъекты(муниципалы)'!$A$20</c:f>
              <c:strCache>
                <c:ptCount val="1"/>
                <c:pt idx="0">
                  <c:v>NLMK</c:v>
                </c:pt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'субъекты(муниципалы)'!$B$20</c:f>
              <c:numCache>
                <c:formatCode>_-* #,##0.00_р_._-;\-* #,##0.00_р_._-;_-* "-"??_р_._-;_-@_-</c:formatCode>
                <c:ptCount val="1"/>
                <c:pt idx="0">
                  <c:v>2.2520547945205478</c:v>
                </c:pt>
              </c:numCache>
            </c:numRef>
          </c:xVal>
          <c:yVal>
            <c:numRef>
              <c:f>'субъекты(муниципалы)'!$D$20</c:f>
              <c:numCache>
                <c:formatCode>0.00</c:formatCode>
                <c:ptCount val="1"/>
                <c:pt idx="0">
                  <c:v>7.53</c:v>
                </c:pt>
              </c:numCache>
            </c:numRef>
          </c:yVal>
        </c:ser>
        <c:ser>
          <c:idx val="4"/>
          <c:order val="16"/>
          <c:tx>
            <c:strRef>
              <c:f>'субъекты(муниципалы)'!$A$21</c:f>
              <c:strCache>
                <c:ptCount val="1"/>
                <c:pt idx="0">
                  <c:v>Severstal</c:v>
                </c:pt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'субъекты(муниципалы)'!$B$21</c:f>
              <c:numCache>
                <c:formatCode>_-* #,##0.00_р_._-;\-* #,##0.00_р_._-;_-* "-"??_р_._-;_-@_-</c:formatCode>
                <c:ptCount val="1"/>
                <c:pt idx="0">
                  <c:v>2.2520547945205478</c:v>
                </c:pt>
              </c:numCache>
            </c:numRef>
          </c:xVal>
          <c:yVal>
            <c:numRef>
              <c:f>'субъекты(муниципалы)'!$D$21</c:f>
              <c:numCache>
                <c:formatCode>0.00</c:formatCode>
                <c:ptCount val="1"/>
                <c:pt idx="0">
                  <c:v>7.74</c:v>
                </c:pt>
              </c:numCache>
            </c:numRef>
          </c:yVal>
        </c:ser>
        <c:ser>
          <c:idx val="6"/>
          <c:order val="17"/>
          <c:tx>
            <c:strRef>
              <c:f>'субъекты(муниципалы)'!$A$22</c:f>
              <c:strCache>
                <c:ptCount val="1"/>
                <c:pt idx="0">
                  <c:v>Severstal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6.2245058126250479E-4"/>
                  <c:y val="-8.6052210278694547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'субъекты(муниципалы)'!$B$22</c:f>
              <c:numCache>
                <c:formatCode>_-* #,##0.00_р_._-;\-* #,##0.00_р_._-;_-* "-"??_р_._-;_-@_-</c:formatCode>
                <c:ptCount val="1"/>
                <c:pt idx="0">
                  <c:v>2.2520547945205478</c:v>
                </c:pt>
              </c:numCache>
            </c:numRef>
          </c:xVal>
          <c:yVal>
            <c:numRef>
              <c:f>'субъекты(муниципалы)'!$D$22</c:f>
              <c:numCache>
                <c:formatCode>0.00</c:formatCode>
                <c:ptCount val="1"/>
                <c:pt idx="0">
                  <c:v>7.74</c:v>
                </c:pt>
              </c:numCache>
            </c:numRef>
          </c:yVal>
        </c:ser>
        <c:ser>
          <c:idx val="8"/>
          <c:order val="18"/>
          <c:tx>
            <c:strRef>
              <c:f>'субъекты(муниципалы)'!$A$23</c:f>
              <c:strCache>
                <c:ptCount val="1"/>
                <c:pt idx="0">
                  <c:v>Mechel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elet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inear"/>
          </c:trendline>
          <c:xVal>
            <c:numRef>
              <c:f>'субъекты(муниципалы)'!$B$23</c:f>
              <c:numCache>
                <c:formatCode>_-* #,##0.00_р_._-;\-* #,##0.00_р_._-;_-* "-"??_р_._-;_-@_-</c:formatCode>
                <c:ptCount val="1"/>
                <c:pt idx="0">
                  <c:v>2.3287671232876708</c:v>
                </c:pt>
              </c:numCache>
            </c:numRef>
          </c:xVal>
          <c:yVal>
            <c:numRef>
              <c:f>'субъекты(муниципалы)'!$D$23</c:f>
              <c:numCache>
                <c:formatCode>0.00</c:formatCode>
                <c:ptCount val="1"/>
                <c:pt idx="0">
                  <c:v>9.41</c:v>
                </c:pt>
              </c:numCache>
            </c:numRef>
          </c:yVal>
        </c:ser>
        <c:ser>
          <c:idx val="10"/>
          <c:order val="19"/>
          <c:tx>
            <c:strRef>
              <c:f>'субъекты(муниципалы)'!$A$35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8.8804313352363537E-3"/>
                  <c:y val="-2.0576131687242802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trendline>
            <c:spPr>
              <a:ln w="25400">
                <a:solidFill>
                  <a:srgbClr val="000000"/>
                </a:solidFill>
                <a:prstDash val="solid"/>
              </a:ln>
            </c:spPr>
            <c:trendlineType val="log"/>
          </c:trendline>
          <c:xVal>
            <c:numRef>
              <c:f>'субъекты(муниципалы)'!$B$35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'субъекты(муниципалы)'!$D$35</c:f>
              <c:numCache>
                <c:formatCode>General</c:formatCode>
                <c:ptCount val="1"/>
              </c:numCache>
            </c:numRef>
          </c:yVal>
        </c:ser>
        <c:ser>
          <c:idx val="16"/>
          <c:order val="20"/>
          <c:tx>
            <c:strRef>
              <c:f>'субъекты(муниципалы)'!$A$36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7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2.5372660957817951E-3"/>
                  <c:y val="1.3039934800325998E-2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'субъекты(муниципалы)'!$B$36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'субъекты(муниципалы)'!$D$36</c:f>
              <c:numCache>
                <c:formatCode>General</c:formatCode>
                <c:ptCount val="1"/>
              </c:numCache>
            </c:numRef>
          </c:yVal>
        </c:ser>
        <c:ser>
          <c:idx val="22"/>
          <c:order val="21"/>
          <c:tx>
            <c:strRef>
              <c:f>'субъекты(муниципалы)'!$A$37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0"/>
                  <c:y val="9.7799511002444987E-3"/>
                </c:manualLayout>
              </c:layout>
              <c:showSerName val="1"/>
            </c:dLbl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'субъекты(муниципалы)'!$B$37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'субъекты(муниципалы)'!$D$37</c:f>
              <c:numCache>
                <c:formatCode>General</c:formatCode>
                <c:ptCount val="1"/>
              </c:numCache>
            </c:numRef>
          </c:yVal>
        </c:ser>
        <c:ser>
          <c:idx val="23"/>
          <c:order val="22"/>
          <c:tx>
            <c:strRef>
              <c:f>'субъекты(муниципалы)'!$A$38</c:f>
              <c:strCache>
                <c:ptCount val="1"/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'субъекты(муниципалы)'!$B$38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'субъекты(муниципалы)'!$D$38</c:f>
              <c:numCache>
                <c:formatCode>General</c:formatCode>
                <c:ptCount val="1"/>
              </c:numCache>
            </c:numRef>
          </c:yVal>
        </c:ser>
        <c:ser>
          <c:idx val="26"/>
          <c:order val="23"/>
          <c:tx>
            <c:strRef>
              <c:f>'субъекты(муниципалы)'!$A$39</c:f>
              <c:strCache>
                <c:ptCount val="1"/>
              </c:strCache>
            </c:strRef>
          </c:tx>
          <c:spPr>
            <a:ln w="3175">
              <a:noFill/>
              <a:prstDash val="solid"/>
            </a:ln>
          </c:spPr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  <a:ln>
                <a:noFill/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'субъекты(муниципалы)'!$B$39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'субъекты(муниципалы)'!$D$39</c:f>
              <c:numCache>
                <c:formatCode>General</c:formatCode>
                <c:ptCount val="1"/>
              </c:numCache>
            </c:numRef>
          </c:yVal>
        </c:ser>
        <c:ser>
          <c:idx val="27"/>
          <c:order val="24"/>
          <c:tx>
            <c:strRef>
              <c:f>'субъекты(муниципалы)'!$A$40</c:f>
              <c:strCache>
                <c:ptCount val="1"/>
              </c:strCache>
            </c:strRef>
          </c:tx>
          <c:spPr>
            <a:ln w="12700">
              <a:solidFill>
                <a:srgbClr val="33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'субъекты(муниципалы)'!$B$40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'субъекты(муниципалы)'!$D$40</c:f>
              <c:numCache>
                <c:formatCode>General</c:formatCode>
                <c:ptCount val="1"/>
              </c:numCache>
            </c:numRef>
          </c:yVal>
        </c:ser>
        <c:ser>
          <c:idx val="28"/>
          <c:order val="25"/>
          <c:tx>
            <c:strRef>
              <c:f>'субъекты(муниципалы)'!$A$41</c:f>
              <c:strCache>
                <c:ptCount val="1"/>
              </c:strCache>
            </c:strRef>
          </c:tx>
          <c:spPr>
            <a:ln w="12700">
              <a:solidFill>
                <a:srgbClr val="9933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elete val="1"/>
          </c:dLbls>
          <c:xVal>
            <c:numRef>
              <c:f>'субъекты(муниципалы)'!$B$41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'субъекты(муниципалы)'!$D$41</c:f>
              <c:numCache>
                <c:formatCode>General</c:formatCode>
                <c:ptCount val="1"/>
              </c:numCache>
            </c:numRef>
          </c:yVal>
        </c:ser>
        <c:ser>
          <c:idx val="37"/>
          <c:order val="26"/>
          <c:tx>
            <c:strRef>
              <c:f>'субъекты(муниципалы)'!$A$26</c:f>
              <c:strCache>
                <c:ptCount val="1"/>
                <c:pt idx="0">
                  <c:v>Sibmetinvest</c:v>
                </c:pt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4881190517217857E-3"/>
                  <c:y val="-1.6482939632545931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'субъекты(муниципалы)'!$B$26</c:f>
              <c:numCache>
                <c:formatCode>_-* #,##0.00_р_._-;\-* #,##0.00_р_._-;_-* "-"??_р_._-;_-@_-</c:formatCode>
                <c:ptCount val="1"/>
                <c:pt idx="0">
                  <c:v>3.2109589041095856</c:v>
                </c:pt>
              </c:numCache>
            </c:numRef>
          </c:xVal>
          <c:yVal>
            <c:numRef>
              <c:f>'субъекты(муниципалы)'!$D$26</c:f>
              <c:numCache>
                <c:formatCode>0.00</c:formatCode>
                <c:ptCount val="1"/>
                <c:pt idx="0">
                  <c:v>10.33</c:v>
                </c:pt>
              </c:numCache>
            </c:numRef>
          </c:yVal>
        </c:ser>
        <c:ser>
          <c:idx val="38"/>
          <c:order val="27"/>
          <c:tx>
            <c:strRef>
              <c:f>'субъекты(муниципалы)'!$A$27</c:f>
              <c:strCache>
                <c:ptCount val="1"/>
                <c:pt idx="0">
                  <c:v>Sibmetinvest</c:v>
                </c:pt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962328091481427E-3"/>
                  <c:y val="-1.925007540316637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'субъекты(муниципалы)'!$B$27</c:f>
              <c:numCache>
                <c:formatCode>_-* #,##0.00_р_._-;\-* #,##0.00_р_._-;_-* "-"??_р_._-;_-@_-</c:formatCode>
                <c:ptCount val="1"/>
                <c:pt idx="0">
                  <c:v>3.2136986301369861</c:v>
                </c:pt>
              </c:numCache>
            </c:numRef>
          </c:xVal>
          <c:yVal>
            <c:numRef>
              <c:f>'субъекты(муниципалы)'!$D$27</c:f>
              <c:numCache>
                <c:formatCode>0.00</c:formatCode>
                <c:ptCount val="1"/>
                <c:pt idx="0">
                  <c:v>10.26</c:v>
                </c:pt>
              </c:numCache>
            </c:numRef>
          </c:yVal>
        </c:ser>
        <c:ser>
          <c:idx val="39"/>
          <c:order val="28"/>
          <c:tx>
            <c:strRef>
              <c:f>'субъекты(муниципалы)'!$A$28</c:f>
              <c:strCache>
                <c:ptCount val="1"/>
              </c:strCache>
            </c:strRef>
          </c:tx>
          <c:spPr>
            <a:ln w="12700">
              <a:noFill/>
              <a:prstDash val="solid"/>
            </a:ln>
          </c:spPr>
          <c:marker>
            <c:symbol val="circle"/>
            <c:size val="12"/>
            <c:spPr>
              <a:solidFill>
                <a:schemeClr val="tx1">
                  <a:lumMod val="95000"/>
                  <a:lumOff val="5000"/>
                </a:schemeClr>
              </a:solidFill>
              <a:ln>
                <a:noFill/>
                <a:prstDash val="solid"/>
              </a:ln>
            </c:spPr>
          </c:marker>
          <c:dLbls>
            <c:dLbl>
              <c:idx val="0"/>
              <c:layout>
                <c:manualLayout>
                  <c:x val="-4.8499168489631463E-2"/>
                  <c:y val="-3.5591204626392654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'субъекты(муниципалы)'!$B$28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'субъекты(муниципалы)'!$D$28</c:f>
              <c:numCache>
                <c:formatCode>General</c:formatCode>
                <c:ptCount val="1"/>
              </c:numCache>
            </c:numRef>
          </c:yVal>
        </c:ser>
        <c:ser>
          <c:idx val="41"/>
          <c:order val="29"/>
          <c:tx>
            <c:strRef>
              <c:f>'субъекты(муниципалы)'!$A$30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5372660957817951E-3"/>
                  <c:y val="-1.1852499918991607E-2"/>
                </c:manualLayout>
              </c:layout>
              <c:tx>
                <c:rich>
                  <a:bodyPr/>
                  <a:lstStyle/>
                  <a:p>
                    <a:pPr>
                      <a:defRPr sz="80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b="1"/>
                      <a:t>Ярославская Обл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'субъекты(муниципалы)'!$B$30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'субъекты(муниципалы)'!$D$30</c:f>
              <c:numCache>
                <c:formatCode>General</c:formatCode>
                <c:ptCount val="1"/>
              </c:numCache>
            </c:numRef>
          </c:yVal>
        </c:ser>
        <c:ser>
          <c:idx val="42"/>
          <c:order val="30"/>
          <c:tx>
            <c:strRef>
              <c:f>'субъекты(муниципалы)'!$A$31</c:f>
              <c:strCache>
                <c:ptCount val="1"/>
              </c:strCache>
            </c:strRef>
          </c:tx>
          <c:spPr>
            <a:ln w="12700">
              <a:solidFill>
                <a:srgbClr val="333333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851179442357688E-2"/>
                  <c:y val="3.1020024372361388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'субъекты(муниципалы)'!$B$31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'субъекты(муниципалы)'!$D$31</c:f>
              <c:numCache>
                <c:formatCode>General</c:formatCode>
                <c:ptCount val="1"/>
              </c:numCache>
            </c:numRef>
          </c:yVal>
        </c:ser>
        <c:ser>
          <c:idx val="43"/>
          <c:order val="31"/>
          <c:tx>
            <c:strRef>
              <c:f>'субъекты(муниципалы)'!$A$32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8.8804313352363745E-3"/>
                  <c:y val="2.9339853300733493E-2"/>
                </c:manualLayout>
              </c:layout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'субъекты(муниципалы)'!$B$32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'субъекты(муниципалы)'!$D$32</c:f>
              <c:numCache>
                <c:formatCode>General</c:formatCode>
                <c:ptCount val="1"/>
              </c:numCache>
            </c:numRef>
          </c:yVal>
        </c:ser>
        <c:ser>
          <c:idx val="44"/>
          <c:order val="32"/>
          <c:tx>
            <c:strRef>
              <c:f>'субъекты(муниципалы)'!$A$33</c:f>
              <c:strCache>
                <c:ptCount val="1"/>
              </c:strCache>
            </c:strRef>
          </c:tx>
          <c:spPr>
            <a:ln w="12700">
              <a:solidFill>
                <a:srgbClr val="8080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469861224530578E-3"/>
                  <c:y val="3.4712922498379692E-2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'субъекты(муниципалы)'!$B$33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'субъекты(муниципалы)'!$D$33</c:f>
              <c:numCache>
                <c:formatCode>General</c:formatCode>
                <c:ptCount val="1"/>
              </c:numCache>
            </c:numRef>
          </c:yVal>
        </c:ser>
        <c:ser>
          <c:idx val="45"/>
          <c:order val="33"/>
          <c:tx>
            <c:strRef>
              <c:f>'субъекты(муниципалы)'!$A$34</c:f>
              <c:strCache>
                <c:ptCount val="1"/>
              </c:strCache>
            </c:strRef>
          </c:tx>
          <c:spPr>
            <a:ln w="12700">
              <a:solidFill>
                <a:srgbClr val="C0C0C0"/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808080"/>
              </a:solidFill>
              <a:ln>
                <a:solidFill>
                  <a:srgbClr val="808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5259757611173875E-2"/>
                  <c:y val="4.6531220634457729E-3"/>
                </c:manualLayout>
              </c:layout>
              <c:dLblPos val="r"/>
              <c:showSer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'субъекты(муниципалы)'!$B$34</c:f>
              <c:numCache>
                <c:formatCode>General</c:formatCode>
                <c:ptCount val="1"/>
              </c:numCache>
            </c:numRef>
          </c:xVal>
          <c:yVal>
            <c:numRef>
              <c:f>'субъекты(муниципалы)'!$D$34</c:f>
              <c:numCache>
                <c:formatCode>General</c:formatCode>
                <c:ptCount val="1"/>
              </c:numCache>
            </c:numRef>
          </c:yVal>
        </c:ser>
        <c:ser>
          <c:idx val="46"/>
          <c:order val="34"/>
          <c:tx>
            <c:v>Кривая бумаг Москвы</c:v>
          </c:tx>
          <c:spPr>
            <a:ln>
              <a:noFill/>
            </a:ln>
          </c:spPr>
          <c:marker>
            <c:symbol val="circle"/>
            <c:size val="7"/>
            <c:spPr>
              <a:solidFill>
                <a:srgbClr val="FF0000"/>
              </a:solidFill>
              <a:ln>
                <a:noFill/>
              </a:ln>
            </c:spPr>
          </c:marker>
          <c:dLbls>
            <c:delete val="1"/>
          </c:dLbls>
          <c:trendline>
            <c:spPr>
              <a:ln w="15875">
                <a:solidFill>
                  <a:srgbClr val="FF0000">
                    <a:alpha val="90000"/>
                  </a:srgbClr>
                </a:solidFill>
              </a:ln>
            </c:spPr>
            <c:trendlineType val="log"/>
          </c:trendline>
          <c:xVal>
            <c:numRef>
              <c:f>'субъекты(муниципалы)'!$M$3:$M$13</c:f>
              <c:numCache>
                <c:formatCode>#,##0.00_ ;\-#,##0.00\ </c:formatCode>
                <c:ptCount val="11"/>
                <c:pt idx="0">
                  <c:v>2.0109589041095832</c:v>
                </c:pt>
                <c:pt idx="1">
                  <c:v>0.81917808219178156</c:v>
                </c:pt>
                <c:pt idx="3">
                  <c:v>1.0109589041095901</c:v>
                </c:pt>
                <c:pt idx="4">
                  <c:v>2.8383561643835575</c:v>
                </c:pt>
                <c:pt idx="5">
                  <c:v>1.1561643835616437</c:v>
                </c:pt>
                <c:pt idx="6">
                  <c:v>1.2876712328767124</c:v>
                </c:pt>
                <c:pt idx="7">
                  <c:v>1.7643835616438384</c:v>
                </c:pt>
                <c:pt idx="8">
                  <c:v>1.8273972602739719</c:v>
                </c:pt>
                <c:pt idx="9">
                  <c:v>2.2383561643835597</c:v>
                </c:pt>
                <c:pt idx="10">
                  <c:v>1.9178082191780819</c:v>
                </c:pt>
              </c:numCache>
            </c:numRef>
          </c:xVal>
          <c:yVal>
            <c:numRef>
              <c:f>'субъекты(муниципалы)'!$O$3:$O$13</c:f>
              <c:numCache>
                <c:formatCode>#,##0.00_ ;\-#,##0.00\ </c:formatCode>
                <c:ptCount val="11"/>
                <c:pt idx="0">
                  <c:v>5.94</c:v>
                </c:pt>
                <c:pt idx="1">
                  <c:v>4.4800000000000004</c:v>
                </c:pt>
                <c:pt idx="3">
                  <c:v>4.71</c:v>
                </c:pt>
                <c:pt idx="4">
                  <c:v>6.38</c:v>
                </c:pt>
                <c:pt idx="5">
                  <c:v>4.9800000000000004</c:v>
                </c:pt>
                <c:pt idx="6">
                  <c:v>4.9400000000000004</c:v>
                </c:pt>
                <c:pt idx="7">
                  <c:v>5.8</c:v>
                </c:pt>
                <c:pt idx="8">
                  <c:v>5.8</c:v>
                </c:pt>
                <c:pt idx="9">
                  <c:v>6.2</c:v>
                </c:pt>
                <c:pt idx="10">
                  <c:v>6.05</c:v>
                </c:pt>
              </c:numCache>
            </c:numRef>
          </c:yVal>
        </c:ser>
        <c:ser>
          <c:idx val="24"/>
          <c:order val="35"/>
          <c:tx>
            <c:v>Кривая самарской области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'субъекты(муниципалы)'!$R$3:$R$8</c:f>
              <c:numCache>
                <c:formatCode>_-* #,##0.00_р_._-;\-* #,##0.00_р_._-;_-* "-"??_р_._-;_-@_-</c:formatCode>
                <c:ptCount val="6"/>
                <c:pt idx="0">
                  <c:v>1.1178082191780818</c:v>
                </c:pt>
                <c:pt idx="1">
                  <c:v>0.77260273972602744</c:v>
                </c:pt>
                <c:pt idx="2">
                  <c:v>1.6465753424657541</c:v>
                </c:pt>
                <c:pt idx="3">
                  <c:v>1.8876712328767122</c:v>
                </c:pt>
                <c:pt idx="4">
                  <c:v>2.2082191780821954</c:v>
                </c:pt>
                <c:pt idx="5">
                  <c:v>2.3287671232876708</c:v>
                </c:pt>
              </c:numCache>
            </c:numRef>
          </c:xVal>
          <c:yVal>
            <c:numRef>
              <c:f>'субъекты(муниципалы)'!$T$3:$T$8</c:f>
              <c:numCache>
                <c:formatCode>0.00</c:formatCode>
                <c:ptCount val="6"/>
                <c:pt idx="0">
                  <c:v>7.81</c:v>
                </c:pt>
                <c:pt idx="1">
                  <c:v>6.95</c:v>
                </c:pt>
                <c:pt idx="2">
                  <c:v>8.67</c:v>
                </c:pt>
                <c:pt idx="3">
                  <c:v>9.42</c:v>
                </c:pt>
                <c:pt idx="4">
                  <c:v>9.98</c:v>
                </c:pt>
                <c:pt idx="5">
                  <c:v>9.41</c:v>
                </c:pt>
              </c:numCache>
            </c:numRef>
          </c:yVal>
        </c:ser>
        <c:ser>
          <c:idx val="29"/>
          <c:order val="36"/>
          <c:tx>
            <c:v>кривая Саха</c:v>
          </c:tx>
          <c:spPr>
            <a:ln>
              <a:noFill/>
            </a:ln>
          </c:spPr>
          <c:marker>
            <c:symbol val="circle"/>
            <c:size val="7"/>
          </c:marker>
          <c:dLbls>
            <c:delete val="1"/>
          </c:dLbls>
          <c:trendline>
            <c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  <c:trendlineType val="log"/>
          </c:trendline>
          <c:xVal>
            <c:numRef>
              <c:f>'субъекты(муниципалы)'!$W$3:$W$6</c:f>
              <c:numCache>
                <c:formatCode>0.00</c:formatCode>
                <c:ptCount val="4"/>
                <c:pt idx="0">
                  <c:v>1.9397260273972599</c:v>
                </c:pt>
                <c:pt idx="1">
                  <c:v>2.0520547945205467</c:v>
                </c:pt>
                <c:pt idx="3">
                  <c:v>2.2520547945205478</c:v>
                </c:pt>
              </c:numCache>
            </c:numRef>
          </c:xVal>
          <c:yVal>
            <c:numRef>
              <c:f>'субъекты(муниципалы)'!$Y$3:$Y$6</c:f>
              <c:numCache>
                <c:formatCode>0.00</c:formatCode>
                <c:ptCount val="4"/>
                <c:pt idx="0">
                  <c:v>6.91</c:v>
                </c:pt>
                <c:pt idx="1">
                  <c:v>7.2</c:v>
                </c:pt>
                <c:pt idx="3">
                  <c:v>7.53</c:v>
                </c:pt>
              </c:numCache>
            </c:numRef>
          </c:yVal>
        </c:ser>
        <c:ser>
          <c:idx val="30"/>
          <c:order val="37"/>
          <c:tx>
            <c:strRef>
              <c:f>'субъекты(муниципалы)'!$A$24</c:f>
              <c:strCache>
                <c:ptCount val="1"/>
                <c:pt idx="0">
                  <c:v>MMK</c:v>
                </c:pt>
              </c:strCache>
            </c:strRef>
          </c:tx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'субъекты(муниципалы)'!$B$24</c:f>
              <c:numCache>
                <c:formatCode>_-* #,##0.00_р_._-;\-* #,##0.00_р_._-;_-* "-"??_р_._-;_-@_-</c:formatCode>
                <c:ptCount val="1"/>
                <c:pt idx="0">
                  <c:v>2.3369863013698589</c:v>
                </c:pt>
              </c:numCache>
            </c:numRef>
          </c:xVal>
          <c:yVal>
            <c:numRef>
              <c:f>'субъекты(муниципалы)'!$D$24</c:f>
              <c:numCache>
                <c:formatCode>0.00</c:formatCode>
                <c:ptCount val="1"/>
                <c:pt idx="0">
                  <c:v>7.33</c:v>
                </c:pt>
              </c:numCache>
            </c:numRef>
          </c:yVal>
        </c:ser>
        <c:ser>
          <c:idx val="31"/>
          <c:order val="38"/>
          <c:tx>
            <c:strRef>
              <c:f>'субъекты(муниципалы)'!$A$25</c:f>
              <c:strCache>
                <c:ptCount val="1"/>
                <c:pt idx="0">
                  <c:v>Nornikel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8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marker>
          <c:dLbls>
            <c:txPr>
              <a:bodyPr/>
              <a:lstStyle/>
              <a:p>
                <a:pPr algn="ctr">
                  <a:defRPr lang="ru-RU" sz="800" b="0" i="0" u="none" strike="noStrike" kern="1200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SerName val="1"/>
          </c:dLbls>
          <c:xVal>
            <c:numRef>
              <c:f>'субъекты(муниципалы)'!$B$25</c:f>
              <c:numCache>
                <c:formatCode>_-* #,##0.00_р_._-;\-* #,##0.00_р_._-;_-* "-"??_р_._-;_-@_-</c:formatCode>
                <c:ptCount val="1"/>
                <c:pt idx="0">
                  <c:v>2.6767123287671235</c:v>
                </c:pt>
              </c:numCache>
            </c:numRef>
          </c:xVal>
          <c:yVal>
            <c:numRef>
              <c:f>'субъекты(муниципалы)'!$D$25</c:f>
              <c:numCache>
                <c:formatCode>0.00</c:formatCode>
                <c:ptCount val="1"/>
                <c:pt idx="0">
                  <c:v>7.25</c:v>
                </c:pt>
              </c:numCache>
            </c:numRef>
          </c:yVal>
        </c:ser>
        <c:ser>
          <c:idx val="33"/>
          <c:order val="39"/>
          <c:tx>
            <c:strRef>
              <c:f>'субъекты(муниципалы)'!$A$6</c:f>
              <c:strCache>
                <c:ptCount val="1"/>
                <c:pt idx="0">
                  <c:v>Mechel</c:v>
                </c:pt>
              </c:strCache>
            </c:strRef>
          </c:tx>
          <c:marker>
            <c:symbol val="circle"/>
            <c:size val="7"/>
            <c:spPr>
              <a:solidFill>
                <a:sysClr val="window" lastClr="FFFFFF">
                  <a:lumMod val="50000"/>
                </a:sysClr>
              </a:solidFill>
            </c:spPr>
          </c:marker>
          <c:dLbls>
            <c:delete val="1"/>
          </c:dLbls>
          <c:xVal>
            <c:numRef>
              <c:f>'субъекты(муниципалы)'!$B$6</c:f>
              <c:numCache>
                <c:formatCode>_-* #,##0.00_р_._-;\-* #,##0.00_р_._-;_-* "-"??_р_._-;_-@_-</c:formatCode>
                <c:ptCount val="1"/>
                <c:pt idx="0">
                  <c:v>1.1178082191780818</c:v>
                </c:pt>
              </c:numCache>
            </c:numRef>
          </c:xVal>
          <c:yVal>
            <c:numRef>
              <c:f>'субъекты(муниципалы)'!$D$6</c:f>
              <c:numCache>
                <c:formatCode>0.00</c:formatCode>
                <c:ptCount val="1"/>
                <c:pt idx="0">
                  <c:v>7.81</c:v>
                </c:pt>
              </c:numCache>
            </c:numRef>
          </c:yVal>
        </c:ser>
        <c:ser>
          <c:idx val="34"/>
          <c:order val="40"/>
          <c:tx>
            <c:strRef>
              <c:f>'субъекты(муниципалы)'!$A$4</c:f>
              <c:strCache>
                <c:ptCount val="1"/>
                <c:pt idx="0">
                  <c:v>Mechel</c:v>
                </c:pt>
              </c:strCache>
            </c:strRef>
          </c:tx>
          <c:marker>
            <c:symbol val="circle"/>
            <c:size val="8"/>
            <c:spPr>
              <a:solidFill>
                <a:srgbClr val="808080"/>
              </a:solidFill>
            </c:spPr>
          </c:marker>
          <c:dLbls>
            <c:delete val="1"/>
          </c:dLbls>
          <c:xVal>
            <c:numRef>
              <c:f>'субъекты(муниципалы)'!$B$4</c:f>
              <c:numCache>
                <c:formatCode>_-* #,##0.00_р_._-;\-* #,##0.00_р_._-;_-* "-"??_р_._-;_-@_-</c:formatCode>
                <c:ptCount val="1"/>
                <c:pt idx="0">
                  <c:v>0.77260273972602744</c:v>
                </c:pt>
              </c:numCache>
            </c:numRef>
          </c:xVal>
          <c:yVal>
            <c:numRef>
              <c:f>'субъекты(муниципалы)'!$D$4</c:f>
              <c:numCache>
                <c:formatCode>0.00</c:formatCode>
                <c:ptCount val="1"/>
                <c:pt idx="0">
                  <c:v>6.95</c:v>
                </c:pt>
              </c:numCache>
            </c:numRef>
          </c:yVal>
        </c:ser>
        <c:dLbls>
          <c:showSerName val="1"/>
        </c:dLbls>
        <c:axId val="44622208"/>
        <c:axId val="44624512"/>
      </c:scatterChart>
      <c:valAx>
        <c:axId val="44622208"/>
        <c:scaling>
          <c:orientation val="minMax"/>
          <c:max val="3"/>
          <c:min val="0.5"/>
        </c:scaling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Duration</a:t>
                </a:r>
                <a:r>
                  <a:rPr lang="ru-RU" sz="1200"/>
                  <a:t> (</a:t>
                </a:r>
                <a:r>
                  <a:rPr lang="en-US" sz="1200"/>
                  <a:t>year</a:t>
                </a:r>
                <a:r>
                  <a:rPr lang="ru-RU" sz="1200"/>
                  <a:t>)</a:t>
                </a:r>
              </a:p>
            </c:rich>
          </c:tx>
          <c:layout>
            <c:manualLayout>
              <c:xMode val="edge"/>
              <c:yMode val="edge"/>
              <c:x val="0.43218831708833738"/>
              <c:y val="0.94378018100434546"/>
            </c:manualLayout>
          </c:layout>
          <c:spPr>
            <a:noFill/>
            <a:ln w="25400">
              <a:noFill/>
            </a:ln>
          </c:spPr>
        </c:title>
        <c:numFmt formatCode="_-* #,##0.00_р_._-;\-* #,##0.00_р_._-;_-* &quot;-&quot;??_р_._-;_-@_-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4624512"/>
        <c:crosses val="autoZero"/>
        <c:crossBetween val="midCat"/>
      </c:valAx>
      <c:valAx>
        <c:axId val="44624512"/>
        <c:scaling>
          <c:orientation val="minMax"/>
          <c:min val="4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 rot="0" vert="horz" anchor="t" anchorCtr="0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 sz="1200"/>
                  <a:t>YTM</a:t>
                </a:r>
                <a:r>
                  <a:rPr lang="ru-RU" sz="1200"/>
                  <a:t> (%)
</a:t>
                </a:r>
              </a:p>
            </c:rich>
          </c:tx>
          <c:layout>
            <c:manualLayout>
              <c:xMode val="edge"/>
              <c:yMode val="edge"/>
              <c:x val="5.1724476144517813E-2"/>
              <c:y val="3.2864377429999883E-2"/>
            </c:manualLayout>
          </c:layout>
          <c:spPr>
            <a:noFill/>
            <a:ln w="25400">
              <a:noFill/>
            </a:ln>
          </c:spPr>
        </c:title>
        <c:numFmt formatCode="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4622208"/>
        <c:crosses val="autoZero"/>
        <c:crossBetween val="midCat"/>
        <c:majorUnit val="1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17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0.34921</cdr:x>
      <cdr:y>0.76529</cdr:y>
    </cdr:from>
    <cdr:to>
      <cdr:x>0.44056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48486" y="3518743"/>
          <a:ext cx="1006716" cy="1039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i="1">
              <a:solidFill>
                <a:srgbClr val="FF0000"/>
              </a:solidFill>
            </a:rPr>
            <a:t>CURVE RUSSIA</a:t>
          </a:r>
          <a:endParaRPr lang="ru-RU" sz="1600" b="1" i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0.19</cdr:x>
      <cdr:y>0.61848</cdr:y>
    </cdr:from>
    <cdr:to>
      <cdr:x>0.28134</cdr:x>
      <cdr:y>0.8532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2093828" y="2739325"/>
          <a:ext cx="1006605" cy="10396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600" b="1" i="1">
              <a:solidFill>
                <a:schemeClr val="accent6">
                  <a:lumMod val="60000"/>
                  <a:lumOff val="40000"/>
                </a:schemeClr>
              </a:solidFill>
            </a:rPr>
            <a:t>CURVE</a:t>
          </a:r>
          <a:r>
            <a:rPr lang="ru-RU" sz="1600" b="1" i="1">
              <a:solidFill>
                <a:schemeClr val="accent6">
                  <a:lumMod val="60000"/>
                  <a:lumOff val="40000"/>
                </a:schemeClr>
              </a:solidFill>
            </a:rPr>
            <a:t> </a:t>
          </a:r>
          <a:r>
            <a:rPr lang="en-US" sz="1600" b="1" i="1">
              <a:solidFill>
                <a:schemeClr val="accent6">
                  <a:lumMod val="60000"/>
                  <a:lumOff val="40000"/>
                </a:schemeClr>
              </a:solidFill>
            </a:rPr>
            <a:t>GAZPROM</a:t>
          </a:r>
          <a:endParaRPr lang="ru-RU" sz="1600" b="1" i="1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0.39325</cdr:x>
      <cdr:y>0.53763</cdr:y>
    </cdr:from>
    <cdr:to>
      <cdr:x>0.48459</cdr:x>
      <cdr:y>0.77235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333830" y="2381228"/>
          <a:ext cx="1006606" cy="10396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600" b="1" i="1">
              <a:solidFill>
                <a:schemeClr val="accent1"/>
              </a:solidFill>
            </a:rPr>
            <a:t>CURVE LUKOIL</a:t>
          </a:r>
          <a:endParaRPr lang="ru-RU" sz="1600" b="1" i="1">
            <a:solidFill>
              <a:schemeClr val="accent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0.34921</cdr:x>
      <cdr:y>0.76529</cdr:y>
    </cdr:from>
    <cdr:to>
      <cdr:x>0.44056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48486" y="3518743"/>
          <a:ext cx="1006716" cy="1039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i="1">
              <a:solidFill>
                <a:srgbClr val="FF0000"/>
              </a:solidFill>
            </a:rPr>
            <a:t>Curve</a:t>
          </a:r>
          <a:r>
            <a:rPr lang="ru-RU" sz="1600" b="1" i="1">
              <a:solidFill>
                <a:srgbClr val="FF0000"/>
              </a:solidFill>
            </a:rPr>
            <a:t> </a:t>
          </a:r>
          <a:r>
            <a:rPr lang="en-US" sz="1600" b="1" i="1">
              <a:solidFill>
                <a:srgbClr val="FF0000"/>
              </a:solidFill>
            </a:rPr>
            <a:t>Russia</a:t>
          </a:r>
          <a:endParaRPr lang="ru-RU" sz="1600" b="1" i="1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0.573</cdr:x>
      <cdr:y>0.26735</cdr:y>
    </cdr:from>
    <cdr:to>
      <cdr:x>0.66435</cdr:x>
      <cdr:y>0.50208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701020" y="1227440"/>
          <a:ext cx="1227724" cy="1077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i="1">
              <a:solidFill>
                <a:schemeClr val="accent1"/>
              </a:solidFill>
            </a:rPr>
            <a:t>Curve</a:t>
          </a:r>
          <a:r>
            <a:rPr lang="ru-RU" sz="1200" b="1" i="1">
              <a:solidFill>
                <a:schemeClr val="accent1"/>
              </a:solidFill>
            </a:rPr>
            <a:t> </a:t>
          </a:r>
          <a:r>
            <a:rPr lang="en-US" sz="1200" b="1" i="1">
              <a:solidFill>
                <a:schemeClr val="accent1"/>
              </a:solidFill>
            </a:rPr>
            <a:t>MKB</a:t>
          </a:r>
          <a:endParaRPr lang="ru-RU" sz="1200" b="1" i="1">
            <a:solidFill>
              <a:schemeClr val="accent1"/>
            </a:solidFill>
          </a:endParaRPr>
        </a:p>
      </cdr:txBody>
    </cdr:sp>
  </cdr:relSizeAnchor>
  <cdr:relSizeAnchor xmlns:cdr="http://schemas.openxmlformats.org/drawingml/2006/chartDrawing">
    <cdr:from>
      <cdr:x>0.5691</cdr:x>
      <cdr:y>0.70124</cdr:y>
    </cdr:from>
    <cdr:to>
      <cdr:x>0.66045</cdr:x>
      <cdr:y>0.93597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648575" y="3219450"/>
          <a:ext cx="1227724" cy="10776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200" b="1" i="1">
              <a:solidFill>
                <a:srgbClr val="FF0000"/>
              </a:solidFill>
            </a:rPr>
            <a:t>Curve Russia</a:t>
          </a:r>
          <a:endParaRPr lang="ru-RU" sz="1200" b="1" i="1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0.36393</cdr:x>
      <cdr:y>0.76528</cdr:y>
    </cdr:from>
    <cdr:to>
      <cdr:x>0.45528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643266" y="3815886"/>
          <a:ext cx="914485" cy="10776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i="1">
              <a:solidFill>
                <a:srgbClr val="FF0000"/>
              </a:solidFill>
            </a:rPr>
            <a:t>Curve Russia</a:t>
          </a:r>
          <a:endParaRPr lang="ru-RU" sz="1600" b="1" i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0.57291</cdr:x>
      <cdr:y>0.61903</cdr:y>
    </cdr:from>
    <cdr:to>
      <cdr:x>0.66425</cdr:x>
      <cdr:y>0.85375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7208626" y="2842018"/>
          <a:ext cx="1149288" cy="10776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600" b="1" i="1">
              <a:solidFill>
                <a:schemeClr val="accent6">
                  <a:lumMod val="60000"/>
                  <a:lumOff val="40000"/>
                </a:schemeClr>
              </a:solidFill>
            </a:rPr>
            <a:t>Curve NLMK</a:t>
          </a:r>
          <a:endParaRPr lang="ru-RU" sz="1600" b="1" i="1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0.49129</cdr:x>
      <cdr:y>0.48963</cdr:y>
    </cdr:from>
    <cdr:to>
      <cdr:x>0.58263</cdr:x>
      <cdr:y>0.72435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181725" y="2247900"/>
          <a:ext cx="1149288" cy="10776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600" b="1" i="1">
              <a:solidFill>
                <a:schemeClr val="accent1">
                  <a:lumMod val="60000"/>
                  <a:lumOff val="40000"/>
                </a:schemeClr>
              </a:solidFill>
            </a:rPr>
            <a:t>Curve</a:t>
          </a:r>
          <a:r>
            <a:rPr lang="ru-RU" sz="1600" b="1" i="1">
              <a:solidFill>
                <a:schemeClr val="accent1">
                  <a:lumMod val="60000"/>
                  <a:lumOff val="40000"/>
                </a:schemeClr>
              </a:solidFill>
            </a:rPr>
            <a:t> </a:t>
          </a:r>
          <a:r>
            <a:rPr lang="en-US" sz="1600" b="1" i="1">
              <a:solidFill>
                <a:schemeClr val="accent1">
                  <a:lumMod val="60000"/>
                  <a:lumOff val="40000"/>
                </a:schemeClr>
              </a:solidFill>
            </a:rPr>
            <a:t>Mechel</a:t>
          </a:r>
          <a:endParaRPr lang="ru-RU" sz="1600" b="1" i="1">
            <a:solidFill>
              <a:schemeClr val="accent1">
                <a:lumMod val="60000"/>
                <a:lumOff val="40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EFC1939-D771-47BD-B90B-9B8CF9889793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84EF47C-5BB6-49FB-819C-5F1E031A8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95BC8B-DD8E-486B-8D04-349FD4BD70F5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37F424-3FCD-48EB-A342-2999393ED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482E7-C7E1-4929-9157-88DBDC7BB9FF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DEEC3-D666-4EF0-8A65-CE03B2335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A5F57-B2F2-49E1-A1AA-30F7B4A649E0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682E2-F6EE-4CC9-9C20-D26661781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18957-498B-467C-828A-73E7EC01D625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E4C3A-2E2A-4473-A61C-A972D67CF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A63CC-DBA8-4B09-B28E-E7BCE0A9C43C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86A6E-3DA6-459F-BD45-4C3A75A49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E73D4A-FBA8-48DE-B75F-2CDF109A5690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C69E2A-A55C-4B48-B2E8-B4A1FDF78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08E2E-D38A-41C3-9F73-33DF3C1B3F22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D0F6C-1A57-4B41-9371-DB44D0961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28C20-C548-4335-9CDD-1DE36CD830C1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6C576-1D1E-42C5-90A5-2311A16BB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6AC07-C9A0-4CCF-B476-0E472946B288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FB41E-8178-4FF9-BD55-787553A8C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A857DA-DE5F-4860-952C-4308783C1CBD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EBCFF3-66B5-4FEA-9AEB-AC95AD3E3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5D34B-437A-429B-AAD7-F833E60A9C5E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81ABF-3146-4A23-A684-6B8BB3EBE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174121-245A-40C4-B1BE-2B0BAA17ECFE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18E12B-3537-4130-AA50-4A686FAE1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F1B859C-5EA4-4A80-922D-E3D80380B65F}" type="datetimeFigureOut">
              <a:rPr lang="ru-RU"/>
              <a:pPr>
                <a:defRPr/>
              </a:pPr>
              <a:t>16.09.2010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1E3E1D28-5623-4316-82A2-EF1759676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4" r:id="rId2"/>
    <p:sldLayoutId id="2147483866" r:id="rId3"/>
    <p:sldLayoutId id="2147483863" r:id="rId4"/>
    <p:sldLayoutId id="2147483862" r:id="rId5"/>
    <p:sldLayoutId id="2147483861" r:id="rId6"/>
    <p:sldLayoutId id="2147483867" r:id="rId7"/>
    <p:sldLayoutId id="2147483860" r:id="rId8"/>
    <p:sldLayoutId id="2147483868" r:id="rId9"/>
    <p:sldLayoutId id="2147483859" r:id="rId10"/>
    <p:sldLayoutId id="2147483858" r:id="rId11"/>
    <p:sldLayoutId id="214748385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00108"/>
            <a:ext cx="914400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Конференция</a:t>
            </a:r>
            <a:r>
              <a:rPr lang="en-US" sz="3600" dirty="0"/>
              <a:t> </a:t>
            </a:r>
            <a:r>
              <a:rPr lang="en-US" sz="3600" dirty="0" err="1"/>
              <a:t>Cbonds</a:t>
            </a:r>
            <a:r>
              <a:rPr lang="en-US" sz="3600" dirty="0"/>
              <a:t> </a:t>
            </a:r>
            <a:r>
              <a:rPr lang="ru-RU" sz="3600" dirty="0"/>
              <a:t>в Лондоне</a:t>
            </a:r>
          </a:p>
        </p:txBody>
      </p:sp>
      <p:pic>
        <p:nvPicPr>
          <p:cNvPr id="1026" name="Picture 2" descr="D:\Мои документы\UF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682489"/>
            <a:ext cx="3571900" cy="2618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(Российские облигации) Тенденции рынка облигаций на ближайшую перспективу</a:t>
            </a:r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1143000" y="2357438"/>
            <a:ext cx="80010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b="1">
              <a:latin typeface="Gill Sans MT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Ожидается вал первичных размещений. Эмитенты торопятся воспользоваться привлекательными условиями для привлечения финансирования. 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 При отсутствии внешних отрицательных тенденций доходности облигаций на вторичном рынке продолжат плавный рост.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Основная часть избыточной свободной ликвидности, будет направляться на первичный рынок. Облигации размещаются с существенной переподпиской по минимальным доходностям в рамках планируемого диапазона по доходности. 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Будет преобладание крупных эмитентов, которые постараются увеличить дюрацию своих долговых портфелей, и за счет этого проведут реструктуризацию своей задолженности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 У инвесторов в ближайшей перспективе откроется хорошая возможность для пополнения портфелей, как качественным длинным долгом, так и более короткими рисковыми инструментами с премией.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(Российские облигации) Перспективные отрасли</a:t>
            </a:r>
            <a:endParaRPr lang="ru-RU" sz="3200" dirty="0"/>
          </a:p>
        </p:txBody>
      </p:sp>
      <p:sp>
        <p:nvSpPr>
          <p:cNvPr id="20482" name="Прямоугольник 4"/>
          <p:cNvSpPr>
            <a:spLocks noChangeArrowheads="1"/>
          </p:cNvSpPr>
          <p:nvPr/>
        </p:nvSpPr>
        <p:spPr bwMode="auto">
          <a:xfrm>
            <a:off x="1143000" y="3143250"/>
            <a:ext cx="8001000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rbel" pitchFamily="34" charset="0"/>
              </a:rPr>
              <a:t>Нефтегазовая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Один из самых важных секторов российской экономики - более 50% экспортной выручки России</a:t>
            </a:r>
            <a:r>
              <a:rPr lang="ru-RU" b="1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С учетом прогнозов по мировым ценам на газ/нефть, по которым ожидается рост более чем на 20%, этот сектор -локомотив всего долгового рынка.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Последние финансовые результаты компаний ЛУКОЙЛ, Газпром, ТНК-</a:t>
            </a:r>
            <a:r>
              <a:rPr lang="en-US" b="1">
                <a:latin typeface="Corbel" pitchFamily="34" charset="0"/>
              </a:rPr>
              <a:t>BP</a:t>
            </a:r>
            <a:r>
              <a:rPr lang="ru-RU" b="1">
                <a:latin typeface="Corbel" pitchFamily="34" charset="0"/>
              </a:rPr>
              <a:t> и Роснефть свидетельствуют о существенном росте чистой прибыли компаний</a:t>
            </a:r>
            <a:r>
              <a:rPr lang="ru-RU" b="1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Наиболее интересными являются длинные выпуски этих компаний, с перспективой снижения доходностей до 50 б.п.  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sz="1400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2"/>
          <p:cNvGraphicFramePr>
            <a:graphicFrameLocks noGrp="1"/>
          </p:cNvGraphicFramePr>
          <p:nvPr>
            <p:ph idx="4294967295"/>
          </p:nvPr>
        </p:nvGraphicFramePr>
        <p:xfrm>
          <a:off x="1435100" y="642918"/>
          <a:ext cx="7499350" cy="5605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(Российские облигации) Перспективные отрасли</a:t>
            </a:r>
            <a:endParaRPr lang="ru-RU" sz="3200" dirty="0"/>
          </a:p>
        </p:txBody>
      </p:sp>
      <p:sp>
        <p:nvSpPr>
          <p:cNvPr id="22530" name="Прямоугольник 4"/>
          <p:cNvSpPr>
            <a:spLocks noChangeArrowheads="1"/>
          </p:cNvSpPr>
          <p:nvPr/>
        </p:nvSpPr>
        <p:spPr bwMode="auto">
          <a:xfrm>
            <a:off x="1143000" y="2687638"/>
            <a:ext cx="80010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rbel" pitchFamily="34" charset="0"/>
              </a:rPr>
              <a:t>Машиностроение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Сектор с наибольшей поддержкой государственного ресурса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Практически все компании сектора находятся в Перечне системообразующих организаций.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Компания по утилизации автохлама позволила существенно загрузить мощности автопрома, и как результат значительно повысить финансовые показатели компаний.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Госзаказ в оборонном, авиационном и судостроительном секторах машиностроения позволяет судить об устойчивости компаний представленных на долговом рыке.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Мы рекомендуем к покупке бумаг эмитентов данного сектора: Иркут, Автоваз, ОМЗ, для закрытия длинных позиций, так бумаги сектора не отличаются повышенной ликвидностью.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sz="1400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 noGrp="1"/>
          </p:cNvGraphicFramePr>
          <p:nvPr>
            <p:ph idx="4294967295"/>
          </p:nvPr>
        </p:nvGraphicFramePr>
        <p:xfrm>
          <a:off x="1435100" y="642918"/>
          <a:ext cx="7499350" cy="5605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(Российские облигации) Перспективные отрасли</a:t>
            </a:r>
            <a:endParaRPr lang="ru-RU" sz="3200" dirty="0"/>
          </a:p>
        </p:txBody>
      </p:sp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1143000" y="2643188"/>
            <a:ext cx="8001000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rbel" pitchFamily="34" charset="0"/>
              </a:rPr>
              <a:t>Банковская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Банковские структуры  легко пережили волну кризиса за счет самого доступного источника фондирования- кредитов Банка России, а так же за счет низкой ставки рефинансирования, и смогли накопить достаточно ликвидности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Большинство банков показывают неплохие финансовые показатели, продолжается консолидация активов сектора - капитализация банков существенно выросла за последние несколько лет.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Активно маркетируя и Репуя свои бумаги сектор показывает наибольшую ликвидность на всем долговом рынке.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На фоне неплохих прогнозов по инфляции и неизменной ДКП ЦБ РФ, продолжится рост пассивов и активов банков, финансовых результатов деятельности и как результат повышение стоимости бумаг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 Наиболее интересны эмитенты данного сектора: Газпромбанк, Банк Москвы, Русь банк, Ренессанс кредит и банк Кедр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 noGrp="1"/>
          </p:cNvGraphicFramePr>
          <p:nvPr>
            <p:ph idx="4294967295"/>
          </p:nvPr>
        </p:nvGraphicFramePr>
        <p:xfrm>
          <a:off x="1435100" y="642918"/>
          <a:ext cx="7499350" cy="5605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55454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(Российские облигации) Перегретые отрасли</a:t>
            </a:r>
            <a:endParaRPr lang="ru-RU" sz="3200" dirty="0"/>
          </a:p>
        </p:txBody>
      </p:sp>
      <p:sp>
        <p:nvSpPr>
          <p:cNvPr id="26626" name="Прямоугольник 4"/>
          <p:cNvSpPr>
            <a:spLocks noChangeArrowheads="1"/>
          </p:cNvSpPr>
          <p:nvPr/>
        </p:nvSpPr>
        <p:spPr bwMode="auto">
          <a:xfrm>
            <a:off x="1143000" y="2643188"/>
            <a:ext cx="8001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orbel" pitchFamily="34" charset="0"/>
              </a:rPr>
              <a:t>Металлургическая</a:t>
            </a:r>
          </a:p>
          <a:p>
            <a:r>
              <a:rPr lang="ru-RU" sz="2000" b="1">
                <a:latin typeface="Corbel" pitchFamily="34" charset="0"/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Металлургическая отрасль сейчас находится не в лучшей форме.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Цены на металлы находятся вдалеке от оптимальных, высокая конкуренция на мировых рынках, невысокий спрос на продукцию со стороны отечественных потребителей по сравнению с докризисным уровнем.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Отношения долговой нагрузки к </a:t>
            </a:r>
            <a:r>
              <a:rPr lang="en-US" b="1">
                <a:latin typeface="Corbel" pitchFamily="34" charset="0"/>
              </a:rPr>
              <a:t>EBITDA</a:t>
            </a:r>
            <a:r>
              <a:rPr lang="ru-RU" b="1">
                <a:latin typeface="Corbel" pitchFamily="34" charset="0"/>
              </a:rPr>
              <a:t> у компаний отрасли, одни из самых высоких в России.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В ближайшей перспективе мы не видим роста бумаг у эмитентов данной отрасли. </a:t>
            </a:r>
          </a:p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При этом есть перспектива роста Еврооблигаций Евраза, с учетом текущих спрэдов к кривой бумаг Северстали, который не соответствует текущим финансовым показателям компаний.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 noGrp="1"/>
          </p:cNvGraphicFramePr>
          <p:nvPr>
            <p:ph idx="4294967295"/>
          </p:nvPr>
        </p:nvGraphicFramePr>
        <p:xfrm>
          <a:off x="1435100" y="571480"/>
          <a:ext cx="7499350" cy="5676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06210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Дефолты заемщиков разных стран СНГ – как повлияли на инвестиционный имидж страны? Какова «память инвесторов»?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Евробонды</a:t>
            </a:r>
          </a:p>
        </p:txBody>
      </p:sp>
      <p:sp>
        <p:nvSpPr>
          <p:cNvPr id="28674" name="Прямоугольник 4"/>
          <p:cNvSpPr>
            <a:spLocks noChangeArrowheads="1"/>
          </p:cNvSpPr>
          <p:nvPr/>
        </p:nvSpPr>
        <p:spPr bwMode="auto">
          <a:xfrm>
            <a:off x="1143000" y="2643188"/>
            <a:ext cx="80010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У инвесторов как была короткая память, так и осталась</a:t>
            </a:r>
            <a:r>
              <a:rPr lang="ru-RU" b="1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Дефолты заемщиков не сказались на имидже стран</a:t>
            </a:r>
            <a:r>
              <a:rPr lang="ru-RU" b="1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Дефолтов в еврооблигациях было еще меньше, чем в национальных валютах в странах СНГ. Сказалось то, что требования к заемщикам еврооблигаций были и остаются строже.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1187450" y="712788"/>
            <a:ext cx="7502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Arial" charset="0"/>
              </a:rPr>
              <a:t>Перспективы нового и веяния старого </a:t>
            </a:r>
            <a:endParaRPr lang="en-US" sz="2800" b="1" i="1">
              <a:cs typeface="Arial" charset="0"/>
            </a:endParaRPr>
          </a:p>
          <a:p>
            <a:r>
              <a:rPr lang="ru-RU" sz="2800" b="1" i="1">
                <a:cs typeface="Arial" charset="0"/>
              </a:rPr>
              <a:t>на рынке евробондов </a:t>
            </a:r>
            <a:r>
              <a:rPr lang="en-US" sz="2800" b="1" i="1">
                <a:cs typeface="Arial" charset="0"/>
              </a:rPr>
              <a:t>Emerging Market</a:t>
            </a:r>
            <a:endParaRPr lang="ru-RU" sz="2800" b="1" i="1">
              <a:cs typeface="Arial" charset="0"/>
            </a:endParaRP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1285875" y="1785938"/>
            <a:ext cx="7000875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>
                <a:cs typeface="Arial" charset="0"/>
              </a:rPr>
              <a:t>	</a:t>
            </a:r>
            <a:r>
              <a:rPr lang="ru-RU" b="1">
                <a:latin typeface="Corbel" pitchFamily="34" charset="0"/>
                <a:cs typeface="Arial" charset="0"/>
              </a:rPr>
              <a:t>С точки зрения потенциала экономического роста мы выделяем развивающиеся страны в экономике которых преобладают отрасли, обладающие наибольшим потенциалом роста.</a:t>
            </a:r>
          </a:p>
          <a:p>
            <a:pPr marL="342900" indent="-342900"/>
            <a:r>
              <a:rPr lang="ru-RU" b="1">
                <a:latin typeface="Corbel" pitchFamily="34" charset="0"/>
                <a:cs typeface="Arial" charset="0"/>
              </a:rPr>
              <a:t>	Это процикличные отрасли: машиностроение, металлургия, строительство, добыча полезных ископаемых.</a:t>
            </a:r>
          </a:p>
          <a:p>
            <a:pPr marL="342900" indent="-342900"/>
            <a:r>
              <a:rPr lang="ru-RU" b="1">
                <a:latin typeface="Corbel" pitchFamily="34" charset="0"/>
                <a:cs typeface="Arial" charset="0"/>
              </a:rPr>
              <a:t>	Список развивающихся стран подходящий по этому критерию: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Россия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Турция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Казахстан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Украина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Монголия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Беларусь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b="1">
                <a:latin typeface="Corbel" pitchFamily="34" charset="0"/>
                <a:cs typeface="Arial" charset="0"/>
              </a:rPr>
              <a:t>Аргентина</a:t>
            </a:r>
          </a:p>
          <a:p>
            <a:pPr marL="342900" indent="-342900">
              <a:buFontTx/>
              <a:buChar char="-"/>
            </a:pPr>
            <a:endParaRPr lang="ru-RU"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0"/>
            <a:ext cx="7858148" cy="206210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Дефолты заемщиков разных стран СНГ – как повлияли на инвестиционный имидж страны? Какова «память инвесторов»?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Российские облигации</a:t>
            </a:r>
            <a:endParaRPr lang="ru-RU" sz="3200" dirty="0"/>
          </a:p>
        </p:txBody>
      </p:sp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1143000" y="2071688"/>
            <a:ext cx="80010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Суммарный объем дефолтных облигационных выпусков, почти 10,2% от общего объема обращавшихся рублевых выпусков.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Это компании направленные на потребительский сектор, которых затронул кризис платежеспособности населения.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Это компании, которые на момент кризиса имели в большей степени короткую структуру долга, и не смогли, или не захотели реструктуризировать свою задолженность. К последней группе можно отнести компании, которые пользуясь кризисом, целенаправленно кидали инвесторов и заранее выводили активы.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В большей массе пострадали компании 3-го эшелона, для которых в долговой публичный рынок сейчас  закрыт.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Так как основные компании России смогли достойно ответить по своим обязательствам  то репутация России, и в частности корпоративного сектора не пострадала. В подтверждении 8 сентября 2010 года агентство Fitch подтвердило рейтинг России на уровне «BBB» и изменило прогноз на «Позитивный»</a:t>
            </a: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1187450" y="260350"/>
            <a:ext cx="7502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Arial" charset="0"/>
              </a:rPr>
              <a:t>Перспективы нового и веяния старого </a:t>
            </a:r>
            <a:endParaRPr lang="en-US" sz="2800" b="1" i="1">
              <a:cs typeface="Arial" charset="0"/>
            </a:endParaRPr>
          </a:p>
          <a:p>
            <a:r>
              <a:rPr lang="ru-RU" sz="2800" b="1" i="1">
                <a:cs typeface="Arial" charset="0"/>
              </a:rPr>
              <a:t>на рынке евробондов </a:t>
            </a:r>
            <a:r>
              <a:rPr lang="en-US" sz="2800" b="1" i="1">
                <a:cs typeface="Arial" charset="0"/>
              </a:rPr>
              <a:t>Emerging Market</a:t>
            </a:r>
            <a:endParaRPr lang="ru-RU" sz="2800" b="1" i="1">
              <a:cs typeface="Arial" charset="0"/>
            </a:endParaRP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1258888" y="1341438"/>
            <a:ext cx="74295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>
                <a:cs typeface="Arial" charset="0"/>
              </a:rPr>
              <a:t>	</a:t>
            </a:r>
            <a:r>
              <a:rPr lang="ru-RU" b="1">
                <a:latin typeface="Calibri" pitchFamily="34" charset="0"/>
                <a:cs typeface="Arial" charset="0"/>
              </a:rPr>
              <a:t>Мы считаем, что экономики вышеобозначенных стран будут показывать лучшую динамику относительно других </a:t>
            </a:r>
            <a:r>
              <a:rPr lang="en-US" b="1">
                <a:latin typeface="Calibri" pitchFamily="34" charset="0"/>
                <a:cs typeface="Arial" charset="0"/>
              </a:rPr>
              <a:t>emerging markets</a:t>
            </a:r>
            <a:r>
              <a:rPr lang="ru-RU" b="1">
                <a:latin typeface="Calibri" pitchFamily="34" charset="0"/>
                <a:cs typeface="Arial" charset="0"/>
              </a:rPr>
              <a:t>.</a:t>
            </a:r>
            <a:r>
              <a:rPr lang="ru-RU" b="1">
                <a:latin typeface="Corbel" pitchFamily="34" charset="0"/>
                <a:cs typeface="Arial" charset="0"/>
              </a:rPr>
              <a:t>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356100" y="2133600"/>
            <a:ext cx="357188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331913" y="2781300"/>
            <a:ext cx="7037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>
                <a:cs typeface="Arial" charset="0"/>
              </a:rPr>
              <a:t>	</a:t>
            </a:r>
            <a:r>
              <a:rPr lang="ru-RU" b="1">
                <a:latin typeface="Corbel" pitchFamily="34" charset="0"/>
                <a:cs typeface="Arial" charset="0"/>
              </a:rPr>
              <a:t>Облигации этих стран обладают потенциалом роста «лучше рынка» в ближайшей перспективе.</a:t>
            </a:r>
          </a:p>
        </p:txBody>
      </p:sp>
      <p:pic>
        <p:nvPicPr>
          <p:cNvPr id="35846" name="Picture 6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500438"/>
            <a:ext cx="6624637" cy="30416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258888" y="260350"/>
            <a:ext cx="7273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ru-RU" sz="2400" b="1">
                <a:latin typeface="Calibri" pitchFamily="34" charset="0"/>
                <a:cs typeface="Arial" charset="0"/>
              </a:rPr>
              <a:t>Инструменты, хеджирующие или </a:t>
            </a:r>
          </a:p>
          <a:p>
            <a:pPr marL="342900" indent="-342900" algn="ctr"/>
            <a:r>
              <a:rPr lang="ru-RU" sz="2400" b="1">
                <a:latin typeface="Calibri" pitchFamily="34" charset="0"/>
                <a:cs typeface="Arial" charset="0"/>
              </a:rPr>
              <a:t>дополняющие инвестиции в еврооблигации</a:t>
            </a:r>
            <a:endParaRPr lang="ru-RU" sz="2400">
              <a:latin typeface="Calibri" pitchFamily="34" charset="0"/>
              <a:cs typeface="Arial" charset="0"/>
            </a:endParaRPr>
          </a:p>
        </p:txBody>
      </p: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1187450" y="1484313"/>
            <a:ext cx="7358063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120000"/>
              <a:buFont typeface="Wingdings" pitchFamily="2" charset="2"/>
              <a:buChar char="Ø"/>
            </a:pPr>
            <a:r>
              <a:rPr lang="ru-RU" sz="1400" b="1">
                <a:latin typeface="Calibri" pitchFamily="34" charset="0"/>
                <a:cs typeface="Arial" charset="0"/>
              </a:rPr>
              <a:t>Облигации используют встроенные опционы (</a:t>
            </a:r>
            <a:r>
              <a:rPr lang="en-US" sz="1400" b="1">
                <a:latin typeface="Calibri" pitchFamily="34" charset="0"/>
                <a:cs typeface="Arial" charset="0"/>
              </a:rPr>
              <a:t>c</a:t>
            </a:r>
            <a:r>
              <a:rPr lang="ru-RU" sz="1400" b="1">
                <a:latin typeface="Calibri" pitchFamily="34" charset="0"/>
                <a:cs typeface="Arial" charset="0"/>
              </a:rPr>
              <a:t>al</a:t>
            </a:r>
            <a:r>
              <a:rPr lang="en-US" sz="1400" b="1">
                <a:latin typeface="Calibri" pitchFamily="34" charset="0"/>
                <a:cs typeface="Arial" charset="0"/>
              </a:rPr>
              <a:t>la</a:t>
            </a:r>
            <a:r>
              <a:rPr lang="ru-RU" sz="1400" b="1">
                <a:latin typeface="Calibri" pitchFamily="34" charset="0"/>
                <a:cs typeface="Arial" charset="0"/>
              </a:rPr>
              <a:t>ble и </a:t>
            </a:r>
            <a:r>
              <a:rPr lang="en-US" sz="1400" b="1">
                <a:latin typeface="Calibri" pitchFamily="34" charset="0"/>
                <a:cs typeface="Arial" charset="0"/>
              </a:rPr>
              <a:t>putable</a:t>
            </a:r>
            <a:r>
              <a:rPr lang="ru-RU" sz="1400" b="1">
                <a:latin typeface="Calibri" pitchFamily="34" charset="0"/>
                <a:cs typeface="Arial" charset="0"/>
              </a:rPr>
              <a:t> </a:t>
            </a:r>
            <a:r>
              <a:rPr lang="en-US" sz="1400" b="1">
                <a:latin typeface="Calibri" pitchFamily="34" charset="0"/>
                <a:cs typeface="Arial" charset="0"/>
              </a:rPr>
              <a:t>bonds</a:t>
            </a:r>
            <a:r>
              <a:rPr lang="ru-RU" sz="1400" b="1">
                <a:latin typeface="Calibri" pitchFamily="34" charset="0"/>
                <a:cs typeface="Arial" charset="0"/>
              </a:rPr>
              <a:t>) – волатильность процентных ставок</a:t>
            </a:r>
            <a:r>
              <a:rPr lang="en-US" sz="1400" b="1">
                <a:latin typeface="Calibri" pitchFamily="34" charset="0"/>
                <a:cs typeface="Arial" charset="0"/>
              </a:rPr>
              <a:t>;</a:t>
            </a:r>
          </a:p>
          <a:p>
            <a:pPr>
              <a:buClr>
                <a:schemeClr val="tx1"/>
              </a:buClr>
              <a:buSzPct val="120000"/>
              <a:buFont typeface="Wingdings" pitchFamily="2" charset="2"/>
              <a:buChar char="Ø"/>
            </a:pPr>
            <a:r>
              <a:rPr lang="ru-RU" sz="1400" b="1">
                <a:latin typeface="Calibri" pitchFamily="34" charset="0"/>
                <a:cs typeface="Arial" charset="0"/>
              </a:rPr>
              <a:t> Конвертируемы облигации -  волатильность рынка акций;</a:t>
            </a:r>
          </a:p>
          <a:p>
            <a:pPr>
              <a:buClr>
                <a:schemeClr val="tx1"/>
              </a:buClr>
              <a:buSzPct val="120000"/>
              <a:buFont typeface="Wingdings" pitchFamily="2" charset="2"/>
              <a:buChar char="Ø"/>
            </a:pPr>
            <a:r>
              <a:rPr lang="ru-RU" sz="1400" b="1">
                <a:latin typeface="Calibri" pitchFamily="34" charset="0"/>
                <a:cs typeface="Arial" charset="0"/>
              </a:rPr>
              <a:t> Свопционы (опцион на право открытия свопа на процентные ставки) – различные сроки экспирации опционов на свопы различных сроков:</a:t>
            </a:r>
          </a:p>
        </p:txBody>
      </p:sp>
      <p:pic>
        <p:nvPicPr>
          <p:cNvPr id="36868" name="Picture 2" descr="D:\Мои документы\VolatilitySurfa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3298825"/>
            <a:ext cx="5684838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913" y="1412875"/>
            <a:ext cx="6881812" cy="9159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 Два встроенных опциона: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 опцион на досрочное погашение основной суммы долга;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+mn-lt"/>
              </a:rPr>
              <a:t> продление исполнения обязательств в случае падения ставок.</a:t>
            </a:r>
            <a:endParaRPr lang="ru-RU" dirty="0">
              <a:latin typeface="+mn-lt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049313" y="2498720"/>
          <a:ext cx="7072362" cy="307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476375" y="260350"/>
            <a:ext cx="7343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4BACC6"/>
              </a:buClr>
              <a:buFont typeface="Arial" charset="0"/>
              <a:buNone/>
            </a:pPr>
            <a:r>
              <a:rPr lang="ru-RU" sz="2400" b="1">
                <a:latin typeface="Calibri" pitchFamily="34" charset="0"/>
              </a:rPr>
              <a:t>Опционы в облигациях обеспеченных ипотечными кредитами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6375" y="260350"/>
            <a:ext cx="7343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4BACC6"/>
              </a:buClr>
              <a:buFont typeface="Arial" charset="0"/>
              <a:buNone/>
            </a:pPr>
            <a:r>
              <a:rPr lang="ru-RU" sz="2400" b="1">
                <a:latin typeface="Calibri" pitchFamily="34" charset="0"/>
                <a:cs typeface="Arial" charset="0"/>
              </a:rPr>
              <a:t>Стратегия использования купонного дохода для покупки волатильности</a:t>
            </a:r>
          </a:p>
        </p:txBody>
      </p:sp>
      <p:graphicFrame>
        <p:nvGraphicFramePr>
          <p:cNvPr id="38915" name="Group 3"/>
          <p:cNvGraphicFramePr>
            <a:graphicFrameLocks noGrp="1"/>
          </p:cNvGraphicFramePr>
          <p:nvPr/>
        </p:nvGraphicFramePr>
        <p:xfrm>
          <a:off x="1116013" y="1412875"/>
          <a:ext cx="7848600" cy="5099050"/>
        </p:xfrm>
        <a:graphic>
          <a:graphicData uri="http://schemas.openxmlformats.org/drawingml/2006/table">
            <a:tbl>
              <a:tblPr/>
              <a:tblGrid>
                <a:gridCol w="2781300"/>
                <a:gridCol w="1314450"/>
                <a:gridCol w="914400"/>
                <a:gridCol w="796925"/>
                <a:gridCol w="750887"/>
                <a:gridCol w="1290638"/>
              </a:tblGrid>
              <a:tr h="276225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использование стратегии инвестирования купона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gridSpan="6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* примерный расчет, цены опционов для различных страйков могут различаться от коньюктуры рынка, достижение страйков исполнения не гарантированно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размер портфеля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5 000 000,00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часть инвестируемая в облигации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4 464 285,71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название облигации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ЛенСпецСМУ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купон по облигации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12%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выплаты по купону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535 714,29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* сумма инвестируемая в опционы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 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 в конце года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5 000 000,00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*гарантированная купонным доходом сумма в конце года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788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Покупка опционов ПУТ и КОЛ на UST10 12/10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покупка опциона ПУТ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 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покупка опциона КОЛ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 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страйки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121,50 </a:t>
                      </a:r>
                    </a:p>
                  </a:txBody>
                  <a:tcPr marL="12384" marR="12384" marT="12384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страйки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121,50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цена одного опциона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   2,15 </a:t>
                      </a:r>
                    </a:p>
                  </a:txBody>
                  <a:tcPr marL="12384" marR="12384" marT="12384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цена одного опциона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   2,15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количество ПУТов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130 000</a:t>
                      </a:r>
                    </a:p>
                  </a:txBody>
                  <a:tcPr marL="12384" marR="12384" marT="12384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количество КОЛов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130 000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   275 600,00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  260 000,00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 за оба пула опционов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   535 600,00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</a:endParaRP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уровень исполнения опционов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113,00 </a:t>
                      </a:r>
                    </a:p>
                  </a:txBody>
                  <a:tcPr marL="12384" marR="12384" marT="12384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уровень исполнения опционов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129,00 </a:t>
                      </a:r>
                    </a:p>
                  </a:txBody>
                  <a:tcPr marL="12384" marR="12384" marT="12384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заработок от одного опциона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   8,50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заработок от одного опциона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$                7,50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1 105 000,00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итого</a:t>
                      </a:r>
                    </a:p>
                  </a:txBody>
                  <a:tcPr marL="12384" marR="12384" marT="12384" marB="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   975 000,00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</a:tr>
              <a:tr h="242888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результат по итогам года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 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4E3"/>
                    </a:solidFill>
                  </a:tcPr>
                </a:tc>
              </a:tr>
              <a:tr h="206375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суммарный заработок от 2х пулов опционов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Cyr" pitchFamily="34" charset="0"/>
                        </a:rPr>
                        <a:t> $   2 080 000,00 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</a:tr>
              <a:tr h="203200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срок инвестирования (в месяцах)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12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06375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pitchFamily="34" charset="0"/>
                        </a:rPr>
                        <a:t>доходность стратегии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pitchFamily="34" charset="0"/>
                        </a:rPr>
                        <a:t>41,60%</a:t>
                      </a:r>
                    </a:p>
                  </a:txBody>
                  <a:tcPr marL="12384" marR="12384" marT="1238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285728"/>
            <a:ext cx="7572428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/>
              <a:t>Emerging</a:t>
            </a:r>
            <a:r>
              <a:rPr lang="ru-RU" sz="3200" dirty="0"/>
              <a:t>  </a:t>
            </a:r>
            <a:r>
              <a:rPr lang="ru-RU" sz="3200" dirty="0" err="1"/>
              <a:t>Markets</a:t>
            </a:r>
            <a:r>
              <a:rPr lang="ru-RU" sz="3200" dirty="0"/>
              <a:t>  - инвестиционная идея №1 на FI? Насколько сильны риски нового "бегства в качество"?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6387" name="Прямоугольник 6"/>
          <p:cNvSpPr>
            <a:spLocks noChangeArrowheads="1"/>
          </p:cNvSpPr>
          <p:nvPr/>
        </p:nvSpPr>
        <p:spPr bwMode="auto">
          <a:xfrm>
            <a:off x="1000125" y="2071688"/>
            <a:ext cx="800100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Gill Sans MT" pitchFamily="34" charset="0"/>
            </a:endParaRPr>
          </a:p>
          <a:p>
            <a:endParaRPr lang="ru-RU">
              <a:latin typeface="Corbe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b="1">
                <a:latin typeface="Corbel" pitchFamily="34" charset="0"/>
              </a:rPr>
              <a:t> </a:t>
            </a:r>
            <a:r>
              <a:rPr lang="ru-RU" b="1">
                <a:latin typeface="Corbel" pitchFamily="34" charset="0"/>
              </a:rPr>
              <a:t>Рынок </a:t>
            </a:r>
            <a:r>
              <a:rPr lang="en-US" b="1">
                <a:latin typeface="Corbel" pitchFamily="34" charset="0"/>
              </a:rPr>
              <a:t>EM </a:t>
            </a:r>
            <a:r>
              <a:rPr lang="ru-RU" b="1">
                <a:latin typeface="Corbel" pitchFamily="34" charset="0"/>
              </a:rPr>
              <a:t>сейчас пользуется высоким спросом ввиду высокой ликвидности наводнившей все рынки. </a:t>
            </a:r>
          </a:p>
          <a:p>
            <a:pPr algn="just">
              <a:buFont typeface="Wingdings" pitchFamily="2" charset="2"/>
              <a:buChar char="Ø"/>
            </a:pPr>
            <a:r>
              <a:rPr lang="en-US" b="1">
                <a:latin typeface="Corbel" pitchFamily="34" charset="0"/>
              </a:rPr>
              <a:t> </a:t>
            </a:r>
            <a:r>
              <a:rPr lang="ru-RU" b="1">
                <a:latin typeface="Corbel" pitchFamily="34" charset="0"/>
              </a:rPr>
              <a:t>Кризис научил тщательнее выбирать эмитентов. </a:t>
            </a:r>
          </a:p>
          <a:p>
            <a:pPr algn="just">
              <a:buFont typeface="Wingdings" pitchFamily="2" charset="2"/>
              <a:buChar char="Ø"/>
            </a:pPr>
            <a:r>
              <a:rPr lang="en-US" b="1">
                <a:latin typeface="Corbel" pitchFamily="34" charset="0"/>
              </a:rPr>
              <a:t> </a:t>
            </a:r>
            <a:r>
              <a:rPr lang="ru-RU" b="1">
                <a:latin typeface="Corbel" pitchFamily="34" charset="0"/>
              </a:rPr>
              <a:t>Устойчивым текущий спрос назвать нельзя- рынок подошел к минимальному уровню доходностей - любая негативная новость приводит выходу инвесторов из бумаг. </a:t>
            </a:r>
          </a:p>
          <a:p>
            <a:pPr algn="just">
              <a:buFont typeface="Wingdings" pitchFamily="2" charset="2"/>
              <a:buChar char="Ø"/>
            </a:pPr>
            <a:r>
              <a:rPr lang="en-US" b="1">
                <a:latin typeface="Corbel" pitchFamily="34" charset="0"/>
              </a:rPr>
              <a:t> </a:t>
            </a:r>
            <a:r>
              <a:rPr lang="ru-RU" b="1">
                <a:latin typeface="Corbel" pitchFamily="34" charset="0"/>
              </a:rPr>
              <a:t>Активных распродаж мы не видим. Инвесторы не верят во вторую волну кризиса или негативный сценарий развития ситуации на рынке.</a:t>
            </a:r>
          </a:p>
          <a:p>
            <a:pPr>
              <a:buFont typeface="Wingdings" pitchFamily="2" charset="2"/>
              <a:buChar char="Ø"/>
            </a:pPr>
            <a:endParaRPr lang="ru-RU" b="1">
              <a:solidFill>
                <a:srgbClr val="FF0000"/>
              </a:solidFill>
              <a:latin typeface="Corbel" pitchFamily="34" charset="0"/>
            </a:endParaRPr>
          </a:p>
          <a:p>
            <a:pPr algn="just">
              <a:spcBef>
                <a:spcPts val="1800"/>
              </a:spcBef>
              <a:buSzPct val="110000"/>
            </a:pPr>
            <a:r>
              <a:rPr lang="ru-RU" b="1">
                <a:latin typeface="Corbel" pitchFamily="34" charset="0"/>
              </a:rPr>
              <a:t>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285728"/>
            <a:ext cx="7858148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Какие отрасли/ страны среди </a:t>
            </a:r>
            <a:r>
              <a:rPr lang="ru-RU" sz="3200" dirty="0" err="1"/>
              <a:t>Emerging</a:t>
            </a:r>
            <a:r>
              <a:rPr lang="ru-RU" sz="3200" dirty="0"/>
              <a:t> </a:t>
            </a:r>
            <a:r>
              <a:rPr lang="ru-RU" sz="3200" dirty="0" err="1"/>
              <a:t>Markets</a:t>
            </a:r>
            <a:r>
              <a:rPr lang="ru-RU" sz="3200" dirty="0"/>
              <a:t> наиболее интересны в данный момент?</a:t>
            </a:r>
          </a:p>
        </p:txBody>
      </p:sp>
      <p:sp>
        <p:nvSpPr>
          <p:cNvPr id="17410" name="Прямоугольник 4"/>
          <p:cNvSpPr>
            <a:spLocks noChangeArrowheads="1"/>
          </p:cNvSpPr>
          <p:nvPr/>
        </p:nvSpPr>
        <p:spPr bwMode="auto">
          <a:xfrm>
            <a:off x="1143000" y="1844675"/>
            <a:ext cx="8001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Мы продолжаем считать привлекательным Российские евробонды. </a:t>
            </a:r>
          </a:p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С момента последней коррекции (в середине апреля-мае этого года) связанной с проблемами греческого долга, еврооблигации российских эмитентов </a:t>
            </a:r>
            <a:r>
              <a:rPr lang="ru-RU" b="1"/>
              <a:t>так и </a:t>
            </a:r>
            <a:r>
              <a:rPr lang="ru-RU" b="1">
                <a:latin typeface="Corbel" pitchFamily="34" charset="0"/>
              </a:rPr>
              <a:t>не вернулись на прежние уровни по сравнению с развивающимися рынками.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7412" name="Picture 5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284538"/>
            <a:ext cx="4540250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1143000" y="3357563"/>
            <a:ext cx="328453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За этот же период времени российские кредитные риски ни суверенные ни корпоративные не изменились, что подтверждается экономической статистикой и финансовыми результатами компаний.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285728"/>
            <a:ext cx="7858148" cy="206210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Инвестиционные идеи в бондах стран СНГ? Какие страны/отрасли сравнительно недооценены, а какие перегреты?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(Еврооблигации)</a:t>
            </a:r>
          </a:p>
        </p:txBody>
      </p:sp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1143000" y="2500313"/>
            <a:ext cx="7677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 Из стран СНГ привлекательным выглядит</a:t>
            </a:r>
            <a:r>
              <a:rPr lang="ru-RU" b="1"/>
              <a:t> </a:t>
            </a:r>
            <a:r>
              <a:rPr lang="ru-RU" b="1">
                <a:latin typeface="Corbel" pitchFamily="34" charset="0"/>
              </a:rPr>
              <a:t>новый суверенный выпуск еврооблигаций Белоруссии</a:t>
            </a:r>
            <a:r>
              <a:rPr lang="ru-RU" b="1"/>
              <a:t>,</a:t>
            </a:r>
            <a:r>
              <a:rPr lang="ru-RU" b="1">
                <a:latin typeface="Corbel" pitchFamily="34" charset="0"/>
              </a:rPr>
              <a:t> торгующийся со значительной премией к рынку, которая постепенно сокращается.   </a:t>
            </a:r>
          </a:p>
        </p:txBody>
      </p:sp>
      <p:pic>
        <p:nvPicPr>
          <p:cNvPr id="12" name="Picture 2" descr="D:\Мои документы\UFS-лог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5929330"/>
            <a:ext cx="852300" cy="633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8436" name="Picture 5" descr="b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3357563"/>
            <a:ext cx="5184775" cy="333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1187450" y="3500438"/>
            <a:ext cx="259238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>
                <a:latin typeface="Corbel" pitchFamily="34" charset="0"/>
              </a:rPr>
              <a:t> Инвесторы слишком сильно переоценивают политические риски в преддверие выборов в Белоруссии. При любом раскладе на кредитном качестве страны это не скажется.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1038</Words>
  <Application>Microsoft Office PowerPoint</Application>
  <PresentationFormat>Экран (4:3)</PresentationFormat>
  <Paragraphs>144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20</vt:i4>
      </vt:variant>
    </vt:vector>
  </HeadingPairs>
  <TitlesOfParts>
    <vt:vector size="33" baseType="lpstr">
      <vt:lpstr>Arial</vt:lpstr>
      <vt:lpstr>Corbel</vt:lpstr>
      <vt:lpstr>Wingdings 2</vt:lpstr>
      <vt:lpstr>Verdana</vt:lpstr>
      <vt:lpstr>Calibri</vt:lpstr>
      <vt:lpstr>Gill Sans MT</vt:lpstr>
      <vt:lpstr>Wingdings</vt:lpstr>
      <vt:lpstr>Arial Cyr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411</cp:revision>
  <dcterms:created xsi:type="dcterms:W3CDTF">2010-06-17T11:30:26Z</dcterms:created>
  <dcterms:modified xsi:type="dcterms:W3CDTF">2010-09-16T10:31:05Z</dcterms:modified>
</cp:coreProperties>
</file>