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theme/theme4.xml" ContentType="application/vnd.openxmlformats-officedocument.them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4" r:id="rId1"/>
    <p:sldMasterId id="2147483896" r:id="rId2"/>
    <p:sldMasterId id="2147483902" r:id="rId3"/>
    <p:sldMasterId id="2147484082" r:id="rId4"/>
    <p:sldMasterId id="2147484116" r:id="rId5"/>
  </p:sldMasterIdLst>
  <p:notesMasterIdLst>
    <p:notesMasterId r:id="rId14"/>
  </p:notesMasterIdLst>
  <p:handoutMasterIdLst>
    <p:handoutMasterId r:id="rId15"/>
  </p:handoutMasterIdLst>
  <p:sldIdLst>
    <p:sldId id="338" r:id="rId6"/>
    <p:sldId id="426" r:id="rId7"/>
    <p:sldId id="427" r:id="rId8"/>
    <p:sldId id="422" r:id="rId9"/>
    <p:sldId id="425" r:id="rId10"/>
    <p:sldId id="423" r:id="rId11"/>
    <p:sldId id="419" r:id="rId12"/>
    <p:sldId id="421" r:id="rId13"/>
  </p:sldIdLst>
  <p:sldSz cx="10059988" cy="7773988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776"/>
    <a:srgbClr val="6D9F00"/>
    <a:srgbClr val="A4D400"/>
    <a:srgbClr val="C9DD03"/>
    <a:srgbClr val="72C7E7"/>
    <a:srgbClr val="00A1DE"/>
    <a:srgbClr val="7BCE6C"/>
    <a:srgbClr val="3C8A2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60" autoAdjust="0"/>
    <p:restoredTop sz="79612" autoAdjust="0"/>
  </p:normalViewPr>
  <p:slideViewPr>
    <p:cSldViewPr>
      <p:cViewPr>
        <p:scale>
          <a:sx n="80" d="100"/>
          <a:sy n="80" d="100"/>
        </p:scale>
        <p:origin x="-792" y="-54"/>
      </p:cViewPr>
      <p:guideLst>
        <p:guide orient="horz" pos="4761"/>
        <p:guide orient="horz" pos="4580"/>
        <p:guide orient="horz" pos="914"/>
        <p:guide orient="horz" pos="396"/>
        <p:guide orient="horz" pos="541"/>
        <p:guide pos="292"/>
        <p:guide pos="61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2"/>
            <a:ext cx="28908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1621" tIns="30811" rIns="61621" bIns="30811" numCol="1" anchor="t" anchorCtr="0" compatLnSpc="1">
            <a:prstTxWarp prst="textNoShape">
              <a:avLst/>
            </a:prstTxWarp>
          </a:bodyPr>
          <a:lstStyle>
            <a:lvl1pPr defTabSz="615950">
              <a:defRPr sz="8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778250" y="2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1621" tIns="30811" rIns="61621" bIns="30811" numCol="1" anchor="t" anchorCtr="0" compatLnSpc="1">
            <a:prstTxWarp prst="textNoShape">
              <a:avLst/>
            </a:prstTxWarp>
          </a:bodyPr>
          <a:lstStyle>
            <a:lvl1pPr algn="r" defTabSz="615950">
              <a:defRPr sz="800"/>
            </a:lvl1pPr>
          </a:lstStyle>
          <a:p>
            <a:fld id="{13331319-BD29-448C-99BA-C163104D0E76}" type="datetimeFigureOut">
              <a:rPr lang="en-US"/>
              <a:pPr/>
              <a:t>29/10/2009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285288"/>
            <a:ext cx="28908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1621" tIns="30811" rIns="61621" bIns="30811" numCol="1" anchor="b" anchorCtr="0" compatLnSpc="1">
            <a:prstTxWarp prst="textNoShape">
              <a:avLst/>
            </a:prstTxWarp>
          </a:bodyPr>
          <a:lstStyle>
            <a:lvl1pPr defTabSz="615950">
              <a:defRPr sz="8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778250" y="9285288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1621" tIns="30811" rIns="61621" bIns="30811" numCol="1" anchor="b" anchorCtr="0" compatLnSpc="1">
            <a:prstTxWarp prst="textNoShape">
              <a:avLst/>
            </a:prstTxWarp>
          </a:bodyPr>
          <a:lstStyle>
            <a:lvl1pPr algn="r" defTabSz="615950">
              <a:defRPr sz="800"/>
            </a:lvl1pPr>
          </a:lstStyle>
          <a:p>
            <a:fld id="{D3E8A2F6-1033-4FA4-981B-E6AC296D4C64}" type="slidenum">
              <a:rPr lang="en-GB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2"/>
            <a:ext cx="28908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47" tIns="46974" rIns="93947" bIns="46974" numCol="1" anchor="t" anchorCtr="0" compatLnSpc="1">
            <a:prstTxWarp prst="textNoShape">
              <a:avLst/>
            </a:prstTxWarp>
          </a:bodyPr>
          <a:lstStyle>
            <a:lvl1pPr defTabSz="615950">
              <a:defRPr sz="12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778250" y="2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47" tIns="46974" rIns="93947" bIns="46974" numCol="1" anchor="t" anchorCtr="0" compatLnSpc="1">
            <a:prstTxWarp prst="textNoShape">
              <a:avLst/>
            </a:prstTxWarp>
          </a:bodyPr>
          <a:lstStyle>
            <a:lvl1pPr algn="r" defTabSz="615950">
              <a:defRPr sz="1200">
                <a:latin typeface="Calibri" pitchFamily="34" charset="0"/>
              </a:defRPr>
            </a:lvl1pPr>
          </a:lstStyle>
          <a:p>
            <a:fld id="{1403A7DA-2956-48E4-AC98-AC26E03548EF}" type="datetimeFigureOut">
              <a:rPr lang="en-US"/>
              <a:pPr/>
              <a:t>29/10/2009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5200" y="733425"/>
            <a:ext cx="4738688" cy="36639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5390" tIns="67696" rIns="135390" bIns="67696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66750" y="4643440"/>
            <a:ext cx="5335588" cy="439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47" tIns="46974" rIns="93947" bIns="469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285288"/>
            <a:ext cx="28908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47" tIns="46974" rIns="93947" bIns="46974" numCol="1" anchor="b" anchorCtr="0" compatLnSpc="1">
            <a:prstTxWarp prst="textNoShape">
              <a:avLst/>
            </a:prstTxWarp>
          </a:bodyPr>
          <a:lstStyle>
            <a:lvl1pPr defTabSz="615950">
              <a:defRPr sz="12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778250" y="9285288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47" tIns="46974" rIns="93947" bIns="46974" numCol="1" anchor="b" anchorCtr="0" compatLnSpc="1">
            <a:prstTxWarp prst="textNoShape">
              <a:avLst/>
            </a:prstTxWarp>
          </a:bodyPr>
          <a:lstStyle>
            <a:lvl1pPr algn="r" defTabSz="615950">
              <a:defRPr sz="1200">
                <a:latin typeface="Calibri" pitchFamily="34" charset="0"/>
              </a:defRPr>
            </a:lvl1pPr>
          </a:lstStyle>
          <a:p>
            <a:fld id="{68476488-9CD9-48FC-8705-449C67A0AC7B}" type="slidenum">
              <a:rPr lang="en-GB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901" algn="l" defTabSz="9139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881" algn="l" defTabSz="9139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861" algn="l" defTabSz="9139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842" algn="l" defTabSz="9139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5200" y="733425"/>
            <a:ext cx="4738688" cy="3663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aseline="0" dirty="0" smtClean="0"/>
              <a:t>Не будем говорить про базовые вещи – какие виды ДД бывают, что анализируем и какие источники используем + спорить о том, как переводится термин на русский язык</a:t>
            </a:r>
          </a:p>
          <a:p>
            <a:endParaRPr lang="ru-RU" baseline="0" dirty="0" smtClean="0"/>
          </a:p>
          <a:p>
            <a:r>
              <a:rPr lang="ru-RU" baseline="0" dirty="0" smtClean="0"/>
              <a:t>Многие вопросы базовые – кризис сместил акценты и ожидания  - стали востребованы те вещи на которые ранее не обращали столь пристального внимания – пример – детальный анализ финансового положения ключевых поставщиков и зависимость от них, вместе с со способностью компании оплачивать их счета регулярно </a:t>
            </a:r>
          </a:p>
          <a:p>
            <a:endParaRPr lang="ru-RU" baseline="0" dirty="0" smtClean="0"/>
          </a:p>
          <a:p>
            <a:r>
              <a:rPr lang="ru-RU" dirty="0" smtClean="0"/>
              <a:t>Новый русский подходит к таможеннику в аэропорту для прохождения </a:t>
            </a:r>
            <a:br>
              <a:rPr lang="ru-RU" dirty="0" smtClean="0"/>
            </a:br>
            <a:r>
              <a:rPr lang="ru-RU" dirty="0" smtClean="0"/>
              <a:t>таможенного контроля. Таможенник:</a:t>
            </a:r>
            <a:br>
              <a:rPr lang="ru-RU" dirty="0" smtClean="0"/>
            </a:br>
            <a:r>
              <a:rPr lang="ru-RU" dirty="0" smtClean="0"/>
              <a:t>- Так. Откуда прибыли?</a:t>
            </a:r>
            <a:br>
              <a:rPr lang="ru-RU" dirty="0" smtClean="0"/>
            </a:br>
            <a:r>
              <a:rPr lang="ru-RU" dirty="0" smtClean="0"/>
              <a:t>- Ты </a:t>
            </a:r>
            <a:r>
              <a:rPr lang="ru-RU" dirty="0" err="1" smtClean="0"/>
              <a:t>шо</a:t>
            </a:r>
            <a:r>
              <a:rPr lang="ru-RU" dirty="0" smtClean="0"/>
              <a:t>, братан? Какие прибыли, в натуре - одни убытки!</a:t>
            </a:r>
            <a:endParaRPr lang="ru-RU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  <a:p>
            <a:r>
              <a:rPr lang="ru-RU" baseline="0" dirty="0" smtClean="0"/>
              <a:t>Сделок </a:t>
            </a:r>
            <a:r>
              <a:rPr lang="ru-RU" baseline="0" dirty="0" smtClean="0"/>
              <a:t>становится больше – к примеру у </a:t>
            </a:r>
            <a:r>
              <a:rPr lang="ru-RU" baseline="0" dirty="0" err="1" smtClean="0"/>
              <a:t>Делойта</a:t>
            </a:r>
            <a:r>
              <a:rPr lang="ru-RU" baseline="0" dirty="0" smtClean="0"/>
              <a:t> больше мандатов на продажу и покупку бизнеса, легче стало договариваться по цене + больше оптимизма у участников рынка.  После сезона полного затишья - в неделю Д получает 3-5 запроса на ДД</a:t>
            </a:r>
          </a:p>
          <a:p>
            <a:endParaRPr lang="ru-RU" baseline="0" dirty="0" smtClean="0"/>
          </a:p>
          <a:p>
            <a:r>
              <a:rPr lang="ru-RU" baseline="0" dirty="0" smtClean="0"/>
              <a:t>-разные сектора – довольно много НГ, товары народного потребления, </a:t>
            </a:r>
            <a:r>
              <a:rPr lang="ru-RU" baseline="0" dirty="0" err="1" smtClean="0"/>
              <a:t>медийный</a:t>
            </a:r>
            <a:r>
              <a:rPr lang="ru-RU" baseline="0" dirty="0" smtClean="0"/>
              <a:t> сектор (включая </a:t>
            </a:r>
            <a:r>
              <a:rPr lang="ru-RU" baseline="0" dirty="0" err="1" smtClean="0"/>
              <a:t>телеком</a:t>
            </a:r>
            <a:r>
              <a:rPr lang="ru-RU" baseline="0" dirty="0" smtClean="0"/>
              <a:t>)</a:t>
            </a:r>
          </a:p>
          <a:p>
            <a:endParaRPr lang="ru-RU" baseline="0" dirty="0" smtClean="0"/>
          </a:p>
          <a:p>
            <a:endParaRPr lang="ru-RU" baseline="0" dirty="0" smtClean="0"/>
          </a:p>
          <a:p>
            <a:r>
              <a:rPr lang="ru-RU" baseline="0" dirty="0" smtClean="0"/>
              <a:t>Отдельная тема- ДД при реструктуризации (несколько проектов  -как для должников так и для кредиторов)</a:t>
            </a:r>
          </a:p>
          <a:p>
            <a:endParaRPr lang="ru-RU" baseline="0" dirty="0" smtClean="0"/>
          </a:p>
          <a:p>
            <a:r>
              <a:rPr lang="ru-RU" baseline="0" dirty="0" smtClean="0"/>
              <a:t>-отличие фокуса – кредиторов прежде всего интересуют будущие результаты и способность получать денежные средства для обслуживания долгов, включая по кредитам</a:t>
            </a:r>
          </a:p>
          <a:p>
            <a:endParaRPr lang="ru-RU" baseline="0" dirty="0" smtClean="0"/>
          </a:p>
          <a:p>
            <a:r>
              <a:rPr lang="ru-RU" baseline="0" dirty="0" smtClean="0"/>
              <a:t>	исходя из оценки планов, прогнозов, моделей и </a:t>
            </a:r>
            <a:r>
              <a:rPr lang="ru-RU" baseline="0" dirty="0" err="1" smtClean="0"/>
              <a:t>ден</a:t>
            </a:r>
            <a:r>
              <a:rPr lang="ru-RU" baseline="0" dirty="0" smtClean="0"/>
              <a:t> потоков – переговорный процесс по будущему задолженности, ее рефинансированию, отсрочке, прощению и </a:t>
            </a:r>
            <a:r>
              <a:rPr lang="ru-RU" baseline="0" dirty="0" err="1" smtClean="0"/>
              <a:t>т.д</a:t>
            </a:r>
            <a:endParaRPr lang="ru-RU" baseline="0" dirty="0" smtClean="0"/>
          </a:p>
          <a:p>
            <a:endParaRPr lang="ru-RU" baseline="0" dirty="0" smtClean="0"/>
          </a:p>
          <a:p>
            <a:r>
              <a:rPr lang="ru-RU" baseline="0" dirty="0" smtClean="0"/>
              <a:t>Важно посмотреть комплексно – не только с точки зрения ДД + модель + пути оптимизации</a:t>
            </a:r>
          </a:p>
          <a:p>
            <a:endParaRPr lang="ru-RU" baseline="0" dirty="0" smtClean="0"/>
          </a:p>
          <a:p>
            <a:endParaRPr lang="ru-RU" baseline="0" dirty="0" smtClean="0"/>
          </a:p>
          <a:p>
            <a:r>
              <a:rPr lang="ru-RU" baseline="0" dirty="0" smtClean="0"/>
              <a:t>Усиление на рынке ДД компаний второго эшелона и бутиков в силу ценового фактора.  Качество?</a:t>
            </a:r>
            <a:endParaRPr lang="en-US" baseline="0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5200" y="733425"/>
            <a:ext cx="4738688" cy="3663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Более сжатые сроки и бюджеты </a:t>
            </a:r>
            <a:r>
              <a:rPr lang="ru-RU" baseline="0" dirty="0" smtClean="0"/>
              <a:t> -</a:t>
            </a:r>
            <a:r>
              <a:rPr lang="ru-RU" dirty="0" smtClean="0"/>
              <a:t>  необходимость</a:t>
            </a:r>
            <a:r>
              <a:rPr lang="ru-RU" baseline="0" dirty="0" smtClean="0"/>
              <a:t> короткого обзора по ключевым областям – можно в 2 этапа:</a:t>
            </a:r>
          </a:p>
          <a:p>
            <a:endParaRPr lang="ru-RU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Deal breakers</a:t>
            </a:r>
            <a:r>
              <a:rPr lang="ru-RU" baseline="0" dirty="0" smtClean="0"/>
              <a:t> за </a:t>
            </a:r>
            <a:r>
              <a:rPr lang="ru-RU" baseline="0" dirty="0" smtClean="0"/>
              <a:t>1</a:t>
            </a:r>
            <a:r>
              <a:rPr lang="en-US" baseline="0" dirty="0" smtClean="0"/>
              <a:t>-2 </a:t>
            </a:r>
            <a:r>
              <a:rPr lang="ru-RU" baseline="0" dirty="0" smtClean="0"/>
              <a:t>недели </a:t>
            </a:r>
            <a:r>
              <a:rPr lang="ru-RU" baseline="0" dirty="0" smtClean="0"/>
              <a:t>с принятием решения о продолжении</a:t>
            </a:r>
          </a:p>
          <a:p>
            <a:pPr>
              <a:buFontTx/>
              <a:buChar char="-"/>
            </a:pPr>
            <a:r>
              <a:rPr lang="ru-RU" baseline="0" dirty="0" smtClean="0"/>
              <a:t>Более детальный анализ</a:t>
            </a:r>
          </a:p>
          <a:p>
            <a:pPr>
              <a:buFontTx/>
              <a:buChar char="-"/>
            </a:pPr>
            <a:endParaRPr lang="ru-RU" baseline="0" dirty="0" smtClean="0"/>
          </a:p>
          <a:p>
            <a:pPr>
              <a:buFontTx/>
              <a:buNone/>
            </a:pPr>
            <a:endParaRPr lang="ru-RU" baseline="0" dirty="0" smtClean="0"/>
          </a:p>
          <a:p>
            <a:pPr>
              <a:buFontTx/>
              <a:buNone/>
            </a:pPr>
            <a:r>
              <a:rPr lang="ru-RU" baseline="0" dirty="0" smtClean="0"/>
              <a:t>Отсрочка уплаты части вознаграждения продавцу в увязке с наступлением определенных событий </a:t>
            </a:r>
            <a:r>
              <a:rPr lang="en-US" baseline="0" dirty="0" smtClean="0"/>
              <a:t>(price adjustments and earn-outs)</a:t>
            </a:r>
            <a:endParaRPr lang="ru-RU" baseline="0" dirty="0" smtClean="0"/>
          </a:p>
          <a:p>
            <a:pPr>
              <a:buFontTx/>
              <a:buNone/>
            </a:pPr>
            <a:endParaRPr lang="ru-RU" baseline="0" dirty="0" smtClean="0"/>
          </a:p>
          <a:p>
            <a:pPr>
              <a:buFontTx/>
              <a:buNone/>
            </a:pPr>
            <a:r>
              <a:rPr lang="ru-RU" baseline="0" dirty="0" smtClean="0"/>
              <a:t>- Повторный ДД на промежуточные даты/момент закрытия – возросшая значимость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5200" y="733425"/>
            <a:ext cx="4738688" cy="3663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</a:t>
            </a:r>
            <a:r>
              <a:rPr lang="ru-RU" baseline="0" dirty="0" smtClean="0"/>
              <a:t> большинстве сделок сегодня анализ ограничивается 2008 и 2009м годом, предыдущие периоды относятся к бурному росту и не репрезентативны для сравнения.  Некоторые инвесторы по-прежнему хотят видеть динамику и </a:t>
            </a:r>
            <a:r>
              <a:rPr lang="ru-RU" baseline="0" dirty="0" err="1" smtClean="0"/>
              <a:t>след-но</a:t>
            </a:r>
            <a:r>
              <a:rPr lang="ru-RU" baseline="0" dirty="0" smtClean="0"/>
              <a:t> более ранние периоды включаются.</a:t>
            </a:r>
          </a:p>
          <a:p>
            <a:endParaRPr lang="ru-RU" baseline="0" dirty="0" smtClean="0"/>
          </a:p>
          <a:p>
            <a:endParaRPr lang="ru-RU" baseline="0" dirty="0" smtClean="0"/>
          </a:p>
          <a:p>
            <a:r>
              <a:rPr lang="ru-RU" baseline="0" dirty="0" smtClean="0"/>
              <a:t>2006 по налогам уже можно не смотреть</a:t>
            </a:r>
          </a:p>
          <a:p>
            <a:endParaRPr lang="ru-RU" baseline="0" dirty="0" smtClean="0"/>
          </a:p>
          <a:p>
            <a:endParaRPr lang="ru-RU" baseline="0" dirty="0" smtClean="0"/>
          </a:p>
          <a:p>
            <a:r>
              <a:rPr lang="ru-RU" baseline="0" dirty="0" smtClean="0"/>
              <a:t>История может быть важна с точки зрения текущего анализа мер по сокращению затрат, включая кап. </a:t>
            </a:r>
            <a:r>
              <a:rPr lang="ru-RU" baseline="0" dirty="0" smtClean="0"/>
              <a:t>Строительство и ремонт:</a:t>
            </a:r>
            <a:endParaRPr lang="ru-RU" baseline="0" dirty="0" smtClean="0"/>
          </a:p>
          <a:p>
            <a:endParaRPr lang="ru-RU" baseline="0" dirty="0" smtClean="0"/>
          </a:p>
          <a:p>
            <a:pPr>
              <a:buFontTx/>
              <a:buChar char="-"/>
            </a:pPr>
            <a:r>
              <a:rPr lang="ru-RU" baseline="0" dirty="0" smtClean="0"/>
              <a:t>Даст ли разовая акция эффект и что будет после того, как бизнес придет в нормальное состояние</a:t>
            </a:r>
          </a:p>
          <a:p>
            <a:pPr>
              <a:buFontTx/>
              <a:buChar char="-"/>
            </a:pPr>
            <a:endParaRPr lang="ru-RU" baseline="0" dirty="0" smtClean="0"/>
          </a:p>
          <a:p>
            <a:pPr>
              <a:buFontTx/>
              <a:buChar char="-"/>
            </a:pPr>
            <a:r>
              <a:rPr lang="ru-RU" baseline="0" dirty="0" smtClean="0"/>
              <a:t>Адекватен ли уровень сокращенных затрат на кап строительство</a:t>
            </a:r>
          </a:p>
          <a:p>
            <a:pPr>
              <a:buFontTx/>
              <a:buChar char="-"/>
            </a:pPr>
            <a:r>
              <a:rPr lang="ru-RU" baseline="0" dirty="0" smtClean="0"/>
              <a:t>- сравнение с периодом 2006 года (к примеру) может позволить оценить реальность достигнутых значений в текущем периоде и насколько они будут/могут поддерживаться в будущем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6788" y="733425"/>
            <a:ext cx="4738687" cy="3663950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4" y="4643518"/>
            <a:ext cx="4890665" cy="4399120"/>
          </a:xfrm>
          <a:noFill/>
          <a:ln/>
        </p:spPr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5200" y="733425"/>
            <a:ext cx="4738688" cy="3663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310" lvl="4" indent="-177323" defTabSz="888157">
              <a:defRPr/>
            </a:pPr>
            <a:r>
              <a:rPr lang="ru-RU" sz="1700" dirty="0" smtClean="0"/>
              <a:t>С УЧЕТОМ ЭКОНОМИЧЕСКОЙ СИТУАЦИИ УВЕЛИЧИВАЕТСЯ</a:t>
            </a:r>
            <a:r>
              <a:rPr lang="ru-RU" sz="1700" baseline="0" dirty="0" smtClean="0"/>
              <a:t> ЧИСЛО СЛУЧАЕВ МОШЕННИЧЕСТВА, В ТОМ ЧИСЛЕ С ОТЧЕТНОСТЬЮ</a:t>
            </a:r>
          </a:p>
          <a:p>
            <a:pPr marL="342310" lvl="4" indent="-177323" defTabSz="888157">
              <a:defRPr/>
            </a:pPr>
            <a:endParaRPr lang="ru-RU" sz="1700" baseline="0" dirty="0" smtClean="0"/>
          </a:p>
          <a:p>
            <a:pPr marL="342310" lvl="4" indent="-177323" defTabSz="888157">
              <a:defRPr/>
            </a:pPr>
            <a:endParaRPr lang="ru-RU" sz="1700" baseline="0" dirty="0" smtClean="0"/>
          </a:p>
          <a:p>
            <a:pPr marL="342310" lvl="4" indent="-177323" defTabSz="888157">
              <a:defRPr/>
            </a:pPr>
            <a:r>
              <a:rPr lang="ru-RU" sz="1700" baseline="0" dirty="0" smtClean="0"/>
              <a:t>ДОПОЛНИТЕЛЬНОЕ НАПРАВЛЕНИЯ ДД – ВОПРОСЫ МОШЕННИЧЕСТВА И ЕГО ПРЕДУПРЕЖДЕНИЯ</a:t>
            </a:r>
          </a:p>
          <a:p>
            <a:pPr marL="342310" lvl="4" indent="-177323" defTabSz="888157">
              <a:defRPr/>
            </a:pPr>
            <a:endParaRPr lang="ru-RU" sz="1700" baseline="0" dirty="0" smtClean="0"/>
          </a:p>
          <a:p>
            <a:pPr marL="342310" lvl="4" indent="-177323" defTabSz="888157">
              <a:defRPr/>
            </a:pPr>
            <a:endParaRPr lang="ru-RU" sz="1700" baseline="0" dirty="0" smtClean="0"/>
          </a:p>
          <a:p>
            <a:pPr marL="342310" lvl="4" indent="-177323" defTabSz="888157">
              <a:buFontTx/>
              <a:buChar char="-"/>
              <a:defRPr/>
            </a:pPr>
            <a:r>
              <a:rPr lang="ru-RU" sz="1700" baseline="0" dirty="0" smtClean="0"/>
              <a:t>В ОТНОШЕНИИ БОЛЬШИНСТВА ИНОСТРАННЫХ ИНВЕСТОРОВ ОБЯЗАТЕЛЬНО</a:t>
            </a:r>
          </a:p>
          <a:p>
            <a:pPr marL="342310" lvl="4" indent="-177323" defTabSz="888157">
              <a:buFontTx/>
              <a:buNone/>
              <a:defRPr/>
            </a:pPr>
            <a:endParaRPr lang="ru-RU" sz="1700" baseline="0" dirty="0" smtClean="0"/>
          </a:p>
          <a:p>
            <a:pPr marL="342310" lvl="4" indent="-177323" defTabSz="888157">
              <a:buFontTx/>
              <a:buChar char="-"/>
              <a:defRPr/>
            </a:pPr>
            <a:r>
              <a:rPr lang="ru-RU" sz="1700" baseline="0" dirty="0" smtClean="0"/>
              <a:t>ПОСЛЕ ПРИОБРЕТЕНИЯ ДОПОЛНИТЕЛЬНЫЙ ПРОЕКТ В ЭТОЙ ОБЛАСТИ</a:t>
            </a:r>
            <a:endParaRPr lang="ru-RU" sz="1700" dirty="0" smtClean="0"/>
          </a:p>
          <a:p>
            <a:pPr marL="342310" lvl="4" indent="-177323">
              <a:buFont typeface="Arial" pitchFamily="34" charset="0"/>
              <a:buChar char="•"/>
            </a:pPr>
            <a:endParaRPr lang="ru-RU" sz="17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5200" y="733425"/>
            <a:ext cx="4738688" cy="3663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 традиционным вопросам добавляется новый – как оптимизировать – ДД может отвечать и на этот вопрос – самостоятельно или вместе с проектом по консалтингу</a:t>
            </a:r>
          </a:p>
          <a:p>
            <a:endParaRPr lang="ru-RU" dirty="0" smtClean="0"/>
          </a:p>
          <a:p>
            <a:r>
              <a:rPr lang="ru-RU" dirty="0" smtClean="0"/>
              <a:t>-</a:t>
            </a:r>
            <a:r>
              <a:rPr lang="ru-RU" baseline="0" dirty="0" smtClean="0"/>
              <a:t> По различным аспектам – от оборотного капитала и восстановления платежеспособности, до оптимизации затрат, логистики и поиска элементов налоговой оптимизации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5200" y="733425"/>
            <a:ext cx="4738688" cy="3663950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4" y="4643518"/>
            <a:ext cx="4890665" cy="4399120"/>
          </a:xfrm>
        </p:spPr>
        <p:txBody>
          <a:bodyPr/>
          <a:lstStyle/>
          <a:p>
            <a:r>
              <a:rPr lang="ru-RU" dirty="0" smtClean="0"/>
              <a:t>Важен</a:t>
            </a:r>
            <a:r>
              <a:rPr lang="ru-RU" baseline="0" dirty="0" smtClean="0"/>
              <a:t> анализ моделирования бизнеса</a:t>
            </a:r>
          </a:p>
          <a:p>
            <a:endParaRPr lang="ru-RU" baseline="0" dirty="0" smtClean="0"/>
          </a:p>
          <a:p>
            <a:pPr>
              <a:buFontTx/>
              <a:buChar char="-"/>
            </a:pPr>
            <a:r>
              <a:rPr lang="ru-RU" baseline="0" dirty="0" smtClean="0"/>
              <a:t>Макроэкономические допущения</a:t>
            </a:r>
          </a:p>
          <a:p>
            <a:pPr>
              <a:buFontTx/>
              <a:buChar char="-"/>
            </a:pPr>
            <a:endParaRPr lang="ru-RU" baseline="0" dirty="0" smtClean="0"/>
          </a:p>
          <a:p>
            <a:pPr>
              <a:buFontTx/>
              <a:buChar char="-"/>
            </a:pPr>
            <a:r>
              <a:rPr lang="ru-RU" baseline="0" dirty="0" smtClean="0"/>
              <a:t>-наличие нескольких сценариев развития событий помимо базового – «а что если…?»</a:t>
            </a:r>
            <a:br>
              <a:rPr lang="ru-RU" baseline="0" dirty="0" smtClean="0"/>
            </a:br>
            <a:endParaRPr lang="ru-RU" baseline="0" dirty="0" smtClean="0"/>
          </a:p>
          <a:p>
            <a:pPr>
              <a:buFontTx/>
              <a:buNone/>
            </a:pPr>
            <a:r>
              <a:rPr lang="ru-RU" baseline="0" dirty="0" smtClean="0"/>
              <a:t>- Проверка на чувствительность к заложенным допущениям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5200" y="733425"/>
            <a:ext cx="4738688" cy="3663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Может не быть формальным ДД – помощь</a:t>
            </a:r>
          </a:p>
          <a:p>
            <a:endParaRPr lang="ru-RU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Может</a:t>
            </a:r>
            <a:r>
              <a:rPr lang="ru-RU" baseline="0" dirty="0" smtClean="0"/>
              <a:t> повысить привлекательность и стоимость бизнеса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особенно полезное и рекомендуемое упражнение, если в процессе участвует сразу несколько заинтересованных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биддеров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В этом случае, руководство продаваемой компании  получает возможность контролировать процесс продажи, а также минимизировать отвлечение своего персонала, связанное с проведением собственного исследования каждым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биддером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(т.к. на большинство вопросов сможет ответить консультант, проводивший VDD).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aseline="0" dirty="0" smtClean="0"/>
          </a:p>
          <a:p>
            <a:endParaRPr lang="ru-RU" baseline="0" dirty="0" smtClean="0"/>
          </a:p>
          <a:p>
            <a:r>
              <a:rPr lang="ru-RU" baseline="0" dirty="0" smtClean="0"/>
              <a:t>Позволит дать гарантии для будущего покупателя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По-прежнему не очень популярно (казалось, что набирает оборот) – взгляды на наличие со стороны покупателей разнятся…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849314" y="7429501"/>
            <a:ext cx="3600450" cy="16351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1018685">
              <a:lnSpc>
                <a:spcPts val="1200"/>
              </a:lnSpc>
              <a:defRPr/>
            </a:pPr>
            <a:r>
              <a:rPr lang="en-US" sz="1000" dirty="0">
                <a:solidFill>
                  <a:schemeClr val="bg1"/>
                </a:solidFill>
              </a:rPr>
              <a:t>Presentation Name (View/Slide Master)</a:t>
            </a:r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457202" y="7429501"/>
            <a:ext cx="309563" cy="16351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1017588">
              <a:lnSpc>
                <a:spcPts val="1200"/>
              </a:lnSpc>
            </a:pPr>
            <a:fld id="{45C70693-8FB2-44CD-A983-376A80FECAB6}" type="slidenum">
              <a:rPr lang="en-US" sz="1000" b="1">
                <a:solidFill>
                  <a:schemeClr val="bg1"/>
                </a:solidFill>
              </a:rPr>
              <a:pPr defTabSz="1017588">
                <a:lnSpc>
                  <a:spcPts val="1200"/>
                </a:lnSpc>
              </a:pPr>
              <a:t>‹#›</a:t>
            </a:fld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4705351" y="7429501"/>
            <a:ext cx="5040313" cy="16351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1018685">
              <a:lnSpc>
                <a:spcPts val="1200"/>
              </a:lnSpc>
              <a:defRPr/>
            </a:pPr>
            <a:r>
              <a:rPr lang="en-US" sz="800" dirty="0">
                <a:solidFill>
                  <a:schemeClr val="bg1"/>
                </a:solidFill>
              </a:rPr>
              <a:t>© 2008 ZAO “Deloitte &amp; Touche CIS” or © 2008 Deloitte &amp; Touche Regional Consulting Services Limited </a:t>
            </a:r>
          </a:p>
        </p:txBody>
      </p:sp>
      <p:sp>
        <p:nvSpPr>
          <p:cNvPr id="148482" name="Title Placeholder 1"/>
          <p:cNvSpPr>
            <a:spLocks noGrp="1"/>
          </p:cNvSpPr>
          <p:nvPr>
            <p:ph type="ctrTitle"/>
          </p:nvPr>
        </p:nvSpPr>
        <p:spPr>
          <a:xfrm>
            <a:off x="1257303" y="3027364"/>
            <a:ext cx="6724650" cy="1279525"/>
          </a:xfrm>
        </p:spPr>
        <p:txBody>
          <a:bodyPr/>
          <a:lstStyle>
            <a:lvl1pPr>
              <a:lnSpc>
                <a:spcPts val="5199"/>
              </a:lnSpc>
              <a:defRPr sz="5600" b="0">
                <a:solidFill>
                  <a:schemeClr val="bg2"/>
                </a:solidFill>
                <a:latin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001" y="311321"/>
            <a:ext cx="9053989" cy="129566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001" y="1740150"/>
            <a:ext cx="4444908" cy="72521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504" indent="0">
              <a:buNone/>
              <a:defRPr sz="2200" b="1"/>
            </a:lvl2pPr>
            <a:lvl3pPr marL="1019007" indent="0">
              <a:buNone/>
              <a:defRPr sz="2000" b="1"/>
            </a:lvl3pPr>
            <a:lvl4pPr marL="1528511" indent="0">
              <a:buNone/>
              <a:defRPr sz="1800" b="1"/>
            </a:lvl4pPr>
            <a:lvl5pPr marL="2038015" indent="0">
              <a:buNone/>
              <a:defRPr sz="1800" b="1"/>
            </a:lvl5pPr>
            <a:lvl6pPr marL="2547518" indent="0">
              <a:buNone/>
              <a:defRPr sz="1800" b="1"/>
            </a:lvl6pPr>
            <a:lvl7pPr marL="3057022" indent="0">
              <a:buNone/>
              <a:defRPr sz="1800" b="1"/>
            </a:lvl7pPr>
            <a:lvl8pPr marL="3566526" indent="0">
              <a:buNone/>
              <a:defRPr sz="1800" b="1"/>
            </a:lvl8pPr>
            <a:lvl9pPr marL="4076029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001" y="2465363"/>
            <a:ext cx="4444908" cy="447904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0335" y="1740150"/>
            <a:ext cx="4446654" cy="72521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504" indent="0">
              <a:buNone/>
              <a:defRPr sz="2200" b="1"/>
            </a:lvl2pPr>
            <a:lvl3pPr marL="1019007" indent="0">
              <a:buNone/>
              <a:defRPr sz="2000" b="1"/>
            </a:lvl3pPr>
            <a:lvl4pPr marL="1528511" indent="0">
              <a:buNone/>
              <a:defRPr sz="1800" b="1"/>
            </a:lvl4pPr>
            <a:lvl5pPr marL="2038015" indent="0">
              <a:buNone/>
              <a:defRPr sz="1800" b="1"/>
            </a:lvl5pPr>
            <a:lvl6pPr marL="2547518" indent="0">
              <a:buNone/>
              <a:defRPr sz="1800" b="1"/>
            </a:lvl6pPr>
            <a:lvl7pPr marL="3057022" indent="0">
              <a:buNone/>
              <a:defRPr sz="1800" b="1"/>
            </a:lvl7pPr>
            <a:lvl8pPr marL="3566526" indent="0">
              <a:buNone/>
              <a:defRPr sz="1800" b="1"/>
            </a:lvl8pPr>
            <a:lvl9pPr marL="4076029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0335" y="2465363"/>
            <a:ext cx="4446654" cy="447904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001" y="309521"/>
            <a:ext cx="3309667" cy="131725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3178" y="309522"/>
            <a:ext cx="5623812" cy="6634883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001" y="1626780"/>
            <a:ext cx="3309667" cy="5317624"/>
          </a:xfrm>
        </p:spPr>
        <p:txBody>
          <a:bodyPr/>
          <a:lstStyle>
            <a:lvl1pPr marL="0" indent="0">
              <a:buNone/>
              <a:defRPr sz="1600"/>
            </a:lvl1pPr>
            <a:lvl2pPr marL="509504" indent="0">
              <a:buNone/>
              <a:defRPr sz="1300"/>
            </a:lvl2pPr>
            <a:lvl3pPr marL="1019007" indent="0">
              <a:buNone/>
              <a:defRPr sz="1100"/>
            </a:lvl3pPr>
            <a:lvl4pPr marL="1528511" indent="0">
              <a:buNone/>
              <a:defRPr sz="1000"/>
            </a:lvl4pPr>
            <a:lvl5pPr marL="2038015" indent="0">
              <a:buNone/>
              <a:defRPr sz="1000"/>
            </a:lvl5pPr>
            <a:lvl6pPr marL="2547518" indent="0">
              <a:buNone/>
              <a:defRPr sz="1000"/>
            </a:lvl6pPr>
            <a:lvl7pPr marL="3057022" indent="0">
              <a:buNone/>
              <a:defRPr sz="1000"/>
            </a:lvl7pPr>
            <a:lvl8pPr marL="3566526" indent="0">
              <a:buNone/>
              <a:defRPr sz="1000"/>
            </a:lvl8pPr>
            <a:lvl9pPr marL="407602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829" y="5441792"/>
            <a:ext cx="6035993" cy="64243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829" y="694621"/>
            <a:ext cx="6035993" cy="4664393"/>
          </a:xfrm>
        </p:spPr>
        <p:txBody>
          <a:bodyPr/>
          <a:lstStyle>
            <a:lvl1pPr marL="0" indent="0">
              <a:buNone/>
              <a:defRPr sz="3600"/>
            </a:lvl1pPr>
            <a:lvl2pPr marL="509504" indent="0">
              <a:buNone/>
              <a:defRPr sz="3100"/>
            </a:lvl2pPr>
            <a:lvl3pPr marL="1019007" indent="0">
              <a:buNone/>
              <a:defRPr sz="2700"/>
            </a:lvl3pPr>
            <a:lvl4pPr marL="1528511" indent="0">
              <a:buNone/>
              <a:defRPr sz="2200"/>
            </a:lvl4pPr>
            <a:lvl5pPr marL="2038015" indent="0">
              <a:buNone/>
              <a:defRPr sz="2200"/>
            </a:lvl5pPr>
            <a:lvl6pPr marL="2547518" indent="0">
              <a:buNone/>
              <a:defRPr sz="2200"/>
            </a:lvl6pPr>
            <a:lvl7pPr marL="3057022" indent="0">
              <a:buNone/>
              <a:defRPr sz="2200"/>
            </a:lvl7pPr>
            <a:lvl8pPr marL="3566526" indent="0">
              <a:buNone/>
              <a:defRPr sz="2200"/>
            </a:lvl8pPr>
            <a:lvl9pPr marL="4076029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829" y="6084226"/>
            <a:ext cx="6035993" cy="912363"/>
          </a:xfrm>
        </p:spPr>
        <p:txBody>
          <a:bodyPr/>
          <a:lstStyle>
            <a:lvl1pPr marL="0" indent="0">
              <a:buNone/>
              <a:defRPr sz="1600"/>
            </a:lvl1pPr>
            <a:lvl2pPr marL="509504" indent="0">
              <a:buNone/>
              <a:defRPr sz="1300"/>
            </a:lvl2pPr>
            <a:lvl3pPr marL="1019007" indent="0">
              <a:buNone/>
              <a:defRPr sz="1100"/>
            </a:lvl3pPr>
            <a:lvl4pPr marL="1528511" indent="0">
              <a:buNone/>
              <a:defRPr sz="1000"/>
            </a:lvl4pPr>
            <a:lvl5pPr marL="2038015" indent="0">
              <a:buNone/>
              <a:defRPr sz="1000"/>
            </a:lvl5pPr>
            <a:lvl6pPr marL="2547518" indent="0">
              <a:buNone/>
              <a:defRPr sz="1000"/>
            </a:lvl6pPr>
            <a:lvl7pPr marL="3057022" indent="0">
              <a:buNone/>
              <a:defRPr sz="1000"/>
            </a:lvl7pPr>
            <a:lvl8pPr marL="3566526" indent="0">
              <a:buNone/>
              <a:defRPr sz="1000"/>
            </a:lvl8pPr>
            <a:lvl9pPr marL="407602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1915" y="406695"/>
            <a:ext cx="2308907" cy="675365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5195" y="406695"/>
            <a:ext cx="6759054" cy="675365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194" y="406696"/>
            <a:ext cx="9232135" cy="70181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05196" y="1482817"/>
            <a:ext cx="4533980" cy="567753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842" y="1482817"/>
            <a:ext cx="4533980" cy="567753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6417" y="7390688"/>
            <a:ext cx="5768775" cy="138564"/>
          </a:xfrm>
          <a:prstGeom prst="rect">
            <a:avLst/>
          </a:prstGeom>
        </p:spPr>
        <p:txBody>
          <a:bodyPr lIns="101901" tIns="50950" rIns="101901" bIns="50950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10436" y="7394287"/>
            <a:ext cx="2095831" cy="138564"/>
          </a:xfrm>
          <a:prstGeom prst="rect">
            <a:avLst/>
          </a:prstGeom>
        </p:spPr>
        <p:txBody>
          <a:bodyPr lIns="101901" tIns="50950" rIns="101901" bIns="50950"/>
          <a:lstStyle>
            <a:lvl1pPr>
              <a:defRPr/>
            </a:lvl1pPr>
          </a:lstStyle>
          <a:p>
            <a:fld id="{02C0A884-A7AF-4CFA-9F74-D7FA7B3F0B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EL_PRI_RGB"/>
          <p:cNvPicPr>
            <a:picLocks noChangeArrowheads="1"/>
          </p:cNvPicPr>
          <p:nvPr/>
        </p:nvPicPr>
        <p:blipFill>
          <a:blip r:embed="rId2"/>
          <a:srcRect l="7785" t="27351" r="9871" b="25598"/>
          <a:stretch>
            <a:fillRect/>
          </a:stretch>
        </p:blipFill>
        <p:spPr bwMode="auto">
          <a:xfrm>
            <a:off x="315915" y="550863"/>
            <a:ext cx="234632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5" name="Title Placeholder 1"/>
          <p:cNvSpPr>
            <a:spLocks noGrp="1"/>
          </p:cNvSpPr>
          <p:nvPr>
            <p:ph type="ctrTitle"/>
          </p:nvPr>
        </p:nvSpPr>
        <p:spPr>
          <a:xfrm>
            <a:off x="1257304" y="3271843"/>
            <a:ext cx="4397375" cy="1335087"/>
          </a:xfrm>
        </p:spPr>
        <p:txBody>
          <a:bodyPr/>
          <a:lstStyle>
            <a:lvl1pPr>
              <a:lnSpc>
                <a:spcPts val="2800"/>
              </a:lnSpc>
              <a:defRPr sz="2800" b="0" smtClean="0">
                <a:latin typeface="Times New Roman" pitchFamily="18" charset="0"/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</a:p>
        </p:txBody>
      </p:sp>
      <p:sp>
        <p:nvSpPr>
          <p:cNvPr id="120836" name="Text Placeholder 2"/>
          <p:cNvSpPr>
            <a:spLocks noGrp="1"/>
          </p:cNvSpPr>
          <p:nvPr>
            <p:ph type="subTitle" idx="1"/>
          </p:nvPr>
        </p:nvSpPr>
        <p:spPr>
          <a:xfrm>
            <a:off x="447675" y="6834193"/>
            <a:ext cx="5214938" cy="344487"/>
          </a:xfrm>
        </p:spPr>
        <p:txBody>
          <a:bodyPr/>
          <a:lstStyle>
            <a:lvl1pPr marL="0" indent="0">
              <a:lnSpc>
                <a:spcPts val="2222"/>
              </a:lnSpc>
              <a:defRPr sz="1800" b="1" smtClean="0"/>
            </a:lvl1pPr>
          </a:lstStyle>
          <a:p>
            <a:r>
              <a:rPr smtClean="0"/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457202" y="7429501"/>
            <a:ext cx="309563" cy="16351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1017588">
              <a:lnSpc>
                <a:spcPts val="1200"/>
              </a:lnSpc>
            </a:pPr>
            <a:fld id="{18C07266-2119-42A1-84B4-71488D45C059}" type="slidenum">
              <a:rPr lang="en-US" sz="1000" b="1">
                <a:solidFill>
                  <a:srgbClr val="002776"/>
                </a:solidFill>
              </a:rPr>
              <a:pPr defTabSz="1017588">
                <a:lnSpc>
                  <a:spcPts val="1200"/>
                </a:lnSpc>
              </a:pPr>
              <a:t>‹#›</a:t>
            </a:fld>
            <a:endParaRPr lang="en-US" sz="1000" b="1" dirty="0">
              <a:solidFill>
                <a:srgbClr val="002776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4705351" y="7429501"/>
            <a:ext cx="5040313" cy="16351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1017588">
              <a:lnSpc>
                <a:spcPts val="1200"/>
              </a:lnSpc>
            </a:pPr>
            <a:r>
              <a:rPr lang="en-US" sz="800" dirty="0">
                <a:solidFill>
                  <a:schemeClr val="tx2"/>
                </a:solidFill>
              </a:rPr>
              <a:t>© 2009 </a:t>
            </a:r>
            <a:r>
              <a:rPr lang="ru-RU" sz="800" dirty="0">
                <a:solidFill>
                  <a:schemeClr val="tx2"/>
                </a:solidFill>
              </a:rPr>
              <a:t>ЗАО «Делойт и Туш СНГ»</a:t>
            </a:r>
            <a:r>
              <a:rPr lang="en-US" sz="800" dirty="0">
                <a:solidFill>
                  <a:schemeClr val="tx2"/>
                </a:solidFill>
              </a:rPr>
              <a:t>”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659" y="525875"/>
            <a:ext cx="9125999" cy="6300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9553" y="1453078"/>
            <a:ext cx="4485000" cy="5220001"/>
          </a:xfrm>
        </p:spPr>
        <p:txBody>
          <a:bodyPr rtlCol="0">
            <a:noAutofit/>
          </a:bodyPr>
          <a:lstStyle>
            <a:lvl1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GB" sz="18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  <a:lvl6pPr>
              <a:defRPr sz="16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0553" y="1453078"/>
            <a:ext cx="4485000" cy="5220001"/>
          </a:xfrm>
        </p:spPr>
        <p:txBody>
          <a:bodyPr rtlCol="0">
            <a:noAutofit/>
          </a:bodyPr>
          <a:lstStyle>
            <a:lvl1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GB" sz="18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  <a:lvl6pPr>
              <a:defRPr sz="16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457202" y="7429501"/>
            <a:ext cx="309563" cy="16351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1017588">
              <a:lnSpc>
                <a:spcPts val="1200"/>
              </a:lnSpc>
            </a:pPr>
            <a:fld id="{AFC36A6B-DB4A-4A60-8036-411E5BC82CC0}" type="slidenum">
              <a:rPr lang="en-US" sz="1000" b="1">
                <a:solidFill>
                  <a:srgbClr val="002776"/>
                </a:solidFill>
              </a:rPr>
              <a:pPr defTabSz="1017588">
                <a:lnSpc>
                  <a:spcPts val="1200"/>
                </a:lnSpc>
              </a:pPr>
              <a:t>‹#›</a:t>
            </a:fld>
            <a:endParaRPr lang="en-US" sz="1000" b="1">
              <a:solidFill>
                <a:srgbClr val="00277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659" y="525875"/>
            <a:ext cx="9125999" cy="6300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9553" y="1453078"/>
            <a:ext cx="4485000" cy="5220001"/>
          </a:xfrm>
        </p:spPr>
        <p:txBody>
          <a:bodyPr rtlCol="0">
            <a:noAutofit/>
          </a:bodyPr>
          <a:lstStyle>
            <a:lvl1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GB" sz="18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  <a:lvl6pPr>
              <a:defRPr sz="16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0553" y="1453078"/>
            <a:ext cx="4485000" cy="5220001"/>
          </a:xfrm>
        </p:spPr>
        <p:txBody>
          <a:bodyPr rtlCol="0">
            <a:noAutofit/>
          </a:bodyPr>
          <a:lstStyle>
            <a:lvl1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US" sz="2000" kern="120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algn="l" defTabSz="913962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defRPr lang="en-GB" sz="1800" kern="120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  <a:lvl6pPr>
              <a:defRPr sz="16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– </a:t>
            </a:r>
            <a:fld id="{0F339E40-B1BC-4A90-B51D-BB710F39FE6C}" type="slidenum">
              <a:rPr lang="en-US"/>
              <a:pPr/>
              <a:t>‹#›</a:t>
            </a:fld>
            <a:r>
              <a:rPr lang="en-US"/>
              <a:t> –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mainTitle150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ltGray">
          <a:xfrm>
            <a:off x="0" y="0"/>
            <a:ext cx="10059988" cy="7773988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37164" y="7480665"/>
            <a:ext cx="3185663" cy="1384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>
              <a:defRPr sz="900"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kern="1200">
              <a:solidFill>
                <a:srgbClr val="000066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9659" y="7480665"/>
            <a:ext cx="2347331" cy="1384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>
              <a:defRPr sz="900"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fld id="{66126992-84C0-47A7-9521-FC9A03AEBD8A}" type="slidenum">
              <a:rPr lang="en-US" kern="1200">
                <a:solidFill>
                  <a:srgbClr val="000066"/>
                </a:solidFill>
                <a:latin typeface="Arial" charset="0"/>
                <a:ea typeface="+mn-ea"/>
                <a:cs typeface="+mn-cs"/>
              </a:rPr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kern="1200">
              <a:solidFill>
                <a:srgbClr val="000066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417952" y="7390689"/>
            <a:ext cx="622461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rtl="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900" kern="1200">
                <a:solidFill>
                  <a:srgbClr val="000066"/>
                </a:solidFill>
                <a:latin typeface="Arial" charset="0"/>
                <a:ea typeface="+mn-ea"/>
                <a:cs typeface="+mn-cs"/>
              </a:rPr>
              <a:t>©2005 Firm Name/Legal Entity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417952" y="7390689"/>
            <a:ext cx="6224617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rtl="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900" kern="1200">
                <a:solidFill>
                  <a:srgbClr val="000066"/>
                </a:solidFill>
                <a:latin typeface="Arial" charset="0"/>
                <a:ea typeface="+mn-ea"/>
                <a:cs typeface="+mn-cs"/>
              </a:rPr>
              <a:t>©2005 Firm Name/Legal Entity</a:t>
            </a:r>
          </a:p>
        </p:txBody>
      </p:sp>
      <p:pic>
        <p:nvPicPr>
          <p:cNvPr id="11271" name="Picture 7" descr="DEL_COL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942" y="431888"/>
            <a:ext cx="1980560" cy="412094"/>
          </a:xfrm>
          <a:prstGeom prst="rect">
            <a:avLst/>
          </a:prstGeom>
          <a:noFill/>
        </p:spPr>
      </p:pic>
      <p:sp>
        <p:nvSpPr>
          <p:cNvPr id="11272" name="Rectangle 8"/>
          <p:cNvSpPr>
            <a:spLocks noChangeArrowheads="1"/>
          </p:cNvSpPr>
          <p:nvPr userDrawn="1"/>
        </p:nvSpPr>
        <p:spPr bwMode="ltGray">
          <a:xfrm>
            <a:off x="0" y="6903014"/>
            <a:ext cx="10059988" cy="867376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101888" tIns="50944" rIns="101888" bIns="50944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900" kern="120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+mn-cs"/>
              </a:rPr>
              <a:t>2006 Global Tax Leadership Conference</a:t>
            </a:r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ctrTitle"/>
          </p:nvPr>
        </p:nvSpPr>
        <p:spPr>
          <a:xfrm>
            <a:off x="406941" y="1907508"/>
            <a:ext cx="8550990" cy="1666369"/>
          </a:xfrm>
        </p:spPr>
        <p:txBody>
          <a:bodyPr anchor="ctr"/>
          <a:lstStyle>
            <a:lvl1pPr>
              <a:defRPr sz="67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1274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406941" y="3714240"/>
            <a:ext cx="7041992" cy="1250677"/>
          </a:xfrm>
        </p:spPr>
        <p:txBody>
          <a:bodyPr/>
          <a:lstStyle>
            <a:lvl1pPr marL="0" indent="0"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275" name="Picture 11" descr="Audit_Tax_Consulting_Financial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22660" y="6552105"/>
            <a:ext cx="3976839" cy="22134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670" y="4995508"/>
            <a:ext cx="8550990" cy="1544000"/>
          </a:xfrm>
        </p:spPr>
        <p:txBody>
          <a:bodyPr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670" y="3294950"/>
            <a:ext cx="8550990" cy="1700559"/>
          </a:xfrm>
        </p:spPr>
        <p:txBody>
          <a:bodyPr anchor="b"/>
          <a:lstStyle>
            <a:lvl1pPr marL="0" indent="0">
              <a:buNone/>
              <a:defRPr sz="2200"/>
            </a:lvl1pPr>
            <a:lvl2pPr marL="509504" indent="0">
              <a:buNone/>
              <a:defRPr sz="2000"/>
            </a:lvl2pPr>
            <a:lvl3pPr marL="1019007" indent="0">
              <a:buNone/>
              <a:defRPr sz="1800"/>
            </a:lvl3pPr>
            <a:lvl4pPr marL="1528511" indent="0">
              <a:buNone/>
              <a:defRPr sz="1600"/>
            </a:lvl4pPr>
            <a:lvl5pPr marL="2038015" indent="0">
              <a:buNone/>
              <a:defRPr sz="1600"/>
            </a:lvl5pPr>
            <a:lvl6pPr marL="2547518" indent="0">
              <a:buNone/>
              <a:defRPr sz="1600"/>
            </a:lvl6pPr>
            <a:lvl7pPr marL="3057022" indent="0">
              <a:buNone/>
              <a:defRPr sz="1600"/>
            </a:lvl7pPr>
            <a:lvl8pPr marL="3566526" indent="0">
              <a:buNone/>
              <a:defRPr sz="1600"/>
            </a:lvl8pPr>
            <a:lvl9pPr marL="4076029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5196" y="1482817"/>
            <a:ext cx="4533980" cy="5677531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842" y="1482817"/>
            <a:ext cx="4533980" cy="5677531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038976" y="7429501"/>
            <a:ext cx="2544763" cy="16351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1018685">
              <a:lnSpc>
                <a:spcPts val="1200"/>
              </a:lnSpc>
              <a:defRPr/>
            </a:pPr>
            <a:r>
              <a:rPr lang="en-US" sz="800" dirty="0">
                <a:solidFill>
                  <a:schemeClr val="tx2"/>
                </a:solidFill>
              </a:rPr>
              <a:t>© 2008 Deloitte Touche Tohmatsu</a:t>
            </a: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49265" y="396876"/>
            <a:ext cx="9266236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46089" y="1301751"/>
            <a:ext cx="9266236" cy="591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57200" y="7429501"/>
            <a:ext cx="311150" cy="16351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200"/>
              </a:lnSpc>
              <a:defRPr sz="1000" b="1">
                <a:solidFill>
                  <a:schemeClr val="tx2"/>
                </a:solidFill>
              </a:defRPr>
            </a:lvl1pPr>
          </a:lstStyle>
          <a:p>
            <a:fld id="{53A6AAF2-9383-4683-81A3-F844CD2DD147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0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849314" y="7429501"/>
            <a:ext cx="4749799" cy="16351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200"/>
              </a:lnSpc>
              <a:defRPr sz="10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</p:sldLayoutIdLst>
  <p:hf sldNum="0" hdr="0" ftr="0" dt="0"/>
  <p:txStyles>
    <p:titleStyle>
      <a:lvl1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6980" algn="l" defTabSz="1018685" rtl="0" eaLnBrk="1" fontAlgn="base" hangingPunct="1">
        <a:lnSpc>
          <a:spcPts val="3399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913962" algn="l" defTabSz="1018685" rtl="0" eaLnBrk="1" fontAlgn="base" hangingPunct="1">
        <a:lnSpc>
          <a:spcPts val="3399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370942" algn="l" defTabSz="1018685" rtl="0" eaLnBrk="1" fontAlgn="base" hangingPunct="1">
        <a:lnSpc>
          <a:spcPts val="3399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1827920" algn="l" defTabSz="1018685" rtl="0" eaLnBrk="1" fontAlgn="base" hangingPunct="1">
        <a:lnSpc>
          <a:spcPts val="3399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marL="381000" indent="-381000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defRPr sz="2500">
          <a:solidFill>
            <a:schemeClr val="tx2"/>
          </a:solidFill>
          <a:latin typeface="+mn-lt"/>
          <a:ea typeface="+mn-ea"/>
          <a:cs typeface="+mn-cs"/>
        </a:defRPr>
      </a:lvl1pPr>
      <a:lvl2pPr marL="201613" indent="-201613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2500">
          <a:solidFill>
            <a:schemeClr val="tx2"/>
          </a:solidFill>
          <a:latin typeface="+mn-lt"/>
        </a:defRPr>
      </a:lvl2pPr>
      <a:lvl3pPr marL="396875" indent="-193675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buChar char="‒"/>
        <a:defRPr sz="2500">
          <a:solidFill>
            <a:schemeClr val="tx2"/>
          </a:solidFill>
          <a:latin typeface="+mn-lt"/>
        </a:defRPr>
      </a:lvl3pPr>
      <a:lvl4pPr marL="600075" indent="-201613" algn="l" defTabSz="1017588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>
          <a:solidFill>
            <a:schemeClr val="tx2"/>
          </a:solidFill>
          <a:latin typeface="+mn-lt"/>
        </a:defRPr>
      </a:lvl4pPr>
      <a:lvl5pPr marL="792163" indent="-190500" algn="l" defTabSz="1017588" rtl="0" eaLnBrk="0" fontAlgn="base" hangingPunct="0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5pPr>
      <a:lvl6pPr marL="1250348" indent="-191997" algn="l" defTabSz="1018685" rtl="0" eaLnBrk="1" fontAlgn="base" hangingPunct="1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6pPr>
      <a:lvl7pPr marL="1707329" indent="-191997" algn="l" defTabSz="1018685" rtl="0" eaLnBrk="1" fontAlgn="base" hangingPunct="1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7pPr>
      <a:lvl8pPr marL="2164309" indent="-191997" algn="l" defTabSz="1018685" rtl="0" eaLnBrk="1" fontAlgn="base" hangingPunct="1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8pPr>
      <a:lvl9pPr marL="2621289" indent="-191997" algn="l" defTabSz="1018685" rtl="0" eaLnBrk="1" fontAlgn="base" hangingPunct="1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0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62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42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20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01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81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861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842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49265" y="396876"/>
            <a:ext cx="9266236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46089" y="1301751"/>
            <a:ext cx="9266236" cy="591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57200" y="7429501"/>
            <a:ext cx="311150" cy="16351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200"/>
              </a:lnSpc>
              <a:defRPr sz="1000" b="1">
                <a:solidFill>
                  <a:schemeClr val="tx2"/>
                </a:solidFill>
              </a:defRPr>
            </a:lvl1pPr>
          </a:lstStyle>
          <a:p>
            <a:fld id="{2AE7EB7C-B941-4A4C-AB20-08D9FB019E73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0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849314" y="7429501"/>
            <a:ext cx="4749799" cy="16351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200"/>
              </a:lnSpc>
              <a:defRPr sz="10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</p:sldLayoutIdLst>
  <p:hf sldNum="0" hdr="0" ftr="0" dt="0"/>
  <p:txStyles>
    <p:titleStyle>
      <a:lvl1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6980" algn="l" rtl="0" fontAlgn="base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Arial" charset="0"/>
        </a:defRPr>
      </a:lvl6pPr>
      <a:lvl7pPr marL="913962" algn="l" rtl="0" fontAlgn="base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Arial" charset="0"/>
        </a:defRPr>
      </a:lvl7pPr>
      <a:lvl8pPr marL="1370942" algn="l" rtl="0" fontAlgn="base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Arial" charset="0"/>
        </a:defRPr>
      </a:lvl8pPr>
      <a:lvl9pPr marL="1827920" algn="l" rtl="0" fontAlgn="base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Arial" charset="0"/>
        </a:defRPr>
      </a:lvl9pPr>
    </p:titleStyle>
    <p:bodyStyle>
      <a:lvl1pPr marL="381000" indent="-381000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defRPr lang="en-US" sz="2500" kern="1200" dirty="0">
          <a:solidFill>
            <a:schemeClr val="tx2"/>
          </a:solidFill>
          <a:latin typeface="+mn-lt"/>
          <a:ea typeface="+mn-ea"/>
          <a:cs typeface="+mn-cs"/>
        </a:defRPr>
      </a:lvl1pPr>
      <a:lvl2pPr marL="201613" indent="-201613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lang="en-US" sz="2500" kern="1200" dirty="0">
          <a:solidFill>
            <a:schemeClr val="tx2"/>
          </a:solidFill>
          <a:latin typeface="+mn-lt"/>
          <a:ea typeface="+mj-ea"/>
          <a:cs typeface="+mj-cs"/>
        </a:defRPr>
      </a:lvl2pPr>
      <a:lvl3pPr marL="396875" indent="-193675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buChar char="‒"/>
        <a:defRPr lang="en-US" sz="2500" kern="1200" dirty="0">
          <a:solidFill>
            <a:schemeClr val="tx2"/>
          </a:solidFill>
          <a:latin typeface="+mn-lt"/>
          <a:ea typeface="+mj-ea"/>
          <a:cs typeface="+mj-cs"/>
        </a:defRPr>
      </a:lvl3pPr>
      <a:lvl4pPr marL="600075" indent="-201613" algn="l" defTabSz="1017588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lang="en-US" sz="2000" kern="1200" dirty="0">
          <a:solidFill>
            <a:schemeClr val="tx2"/>
          </a:solidFill>
          <a:latin typeface="+mn-lt"/>
          <a:ea typeface="+mj-ea"/>
          <a:cs typeface="+mj-cs"/>
        </a:defRPr>
      </a:lvl4pPr>
      <a:lvl5pPr marL="792163" indent="-190500" algn="l" defTabSz="1017588" rtl="0" eaLnBrk="0" fontAlgn="base" hangingPunct="0">
        <a:spcBef>
          <a:spcPct val="0"/>
        </a:spcBef>
        <a:spcAft>
          <a:spcPts val="600"/>
        </a:spcAft>
        <a:buFont typeface="Arial" charset="0"/>
        <a:buChar char="‒"/>
        <a:defRPr lang="en-GB" sz="2000" kern="1200" dirty="0">
          <a:solidFill>
            <a:schemeClr val="tx2"/>
          </a:solidFill>
          <a:latin typeface="+mn-lt"/>
          <a:ea typeface="+mj-ea"/>
          <a:cs typeface="+mj-cs"/>
        </a:defRPr>
      </a:lvl5pPr>
      <a:lvl6pPr marL="894920" indent="-182475" algn="l" defTabSz="913962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600" kern="1200" baseline="0">
          <a:solidFill>
            <a:schemeClr val="accent1"/>
          </a:solidFill>
          <a:latin typeface="+mn-lt"/>
          <a:ea typeface="+mn-ea"/>
          <a:cs typeface="+mn-cs"/>
        </a:defRPr>
      </a:lvl6pPr>
      <a:lvl7pPr marL="1078980" indent="-184061" algn="l" defTabSz="913962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‒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251935" indent="-172955" algn="l" defTabSz="913962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434410" indent="-182475" algn="l" defTabSz="913962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‒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0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62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42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20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01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81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861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842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49265" y="396876"/>
            <a:ext cx="9266236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46089" y="1301751"/>
            <a:ext cx="9266236" cy="591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57200" y="7429501"/>
            <a:ext cx="311150" cy="16351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200"/>
              </a:lnSpc>
              <a:defRPr sz="1000" b="1">
                <a:solidFill>
                  <a:srgbClr val="002776"/>
                </a:solidFill>
              </a:defRPr>
            </a:lvl1pPr>
          </a:lstStyle>
          <a:p>
            <a:fld id="{A9802F04-A1EA-49F4-A170-AF7D4837B5FE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0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849314" y="7429501"/>
            <a:ext cx="4749799" cy="16351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200"/>
              </a:lnSpc>
              <a:defRPr sz="1000">
                <a:solidFill>
                  <a:srgbClr val="00277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txStyles>
    <p:titleStyle>
      <a:lvl1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7127" algn="l" defTabSz="1019012" rtl="0" eaLnBrk="1" fontAlgn="base" hangingPunct="1">
        <a:lnSpc>
          <a:spcPts val="3399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914254" algn="l" defTabSz="1019012" rtl="0" eaLnBrk="1" fontAlgn="base" hangingPunct="1">
        <a:lnSpc>
          <a:spcPts val="3399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371381" algn="l" defTabSz="1019012" rtl="0" eaLnBrk="1" fontAlgn="base" hangingPunct="1">
        <a:lnSpc>
          <a:spcPts val="3399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1828506" algn="l" defTabSz="1019012" rtl="0" eaLnBrk="1" fontAlgn="base" hangingPunct="1">
        <a:lnSpc>
          <a:spcPts val="3399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marL="381000" indent="-381000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defRPr sz="2500">
          <a:solidFill>
            <a:schemeClr val="tx2"/>
          </a:solidFill>
          <a:latin typeface="+mn-lt"/>
          <a:ea typeface="+mn-ea"/>
          <a:cs typeface="+mn-cs"/>
        </a:defRPr>
      </a:lvl1pPr>
      <a:lvl2pPr marL="201613" indent="-201613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2500">
          <a:solidFill>
            <a:schemeClr val="tx2"/>
          </a:solidFill>
          <a:latin typeface="+mn-lt"/>
        </a:defRPr>
      </a:lvl2pPr>
      <a:lvl3pPr marL="396875" indent="-193675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buChar char="‒"/>
        <a:defRPr sz="2500">
          <a:solidFill>
            <a:schemeClr val="tx2"/>
          </a:solidFill>
          <a:latin typeface="+mn-lt"/>
        </a:defRPr>
      </a:lvl3pPr>
      <a:lvl4pPr marL="600075" indent="-201613" algn="l" defTabSz="1017588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>
          <a:solidFill>
            <a:schemeClr val="tx2"/>
          </a:solidFill>
          <a:latin typeface="+mn-lt"/>
        </a:defRPr>
      </a:lvl4pPr>
      <a:lvl5pPr marL="792163" indent="-190500" algn="l" defTabSz="1017588" rtl="0" eaLnBrk="0" fontAlgn="base" hangingPunct="0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5pPr>
      <a:lvl6pPr marL="1250749" indent="-192057" algn="l" defTabSz="1019012" rtl="0" eaLnBrk="1" fontAlgn="base" hangingPunct="1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6pPr>
      <a:lvl7pPr marL="1707876" indent="-192057" algn="l" defTabSz="1019012" rtl="0" eaLnBrk="1" fontAlgn="base" hangingPunct="1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7pPr>
      <a:lvl8pPr marL="2165003" indent="-192057" algn="l" defTabSz="1019012" rtl="0" eaLnBrk="1" fontAlgn="base" hangingPunct="1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8pPr>
      <a:lvl9pPr marL="2622130" indent="-192057" algn="l" defTabSz="1019012" rtl="0" eaLnBrk="1" fontAlgn="base" hangingPunct="1">
        <a:spcBef>
          <a:spcPct val="0"/>
        </a:spcBef>
        <a:spcAft>
          <a:spcPts val="600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7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4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1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06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3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0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87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14" algn="l" defTabSz="9142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49265" y="396876"/>
            <a:ext cx="9266236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46089" y="1301751"/>
            <a:ext cx="9266236" cy="591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57200" y="7429501"/>
            <a:ext cx="311150" cy="16351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200"/>
              </a:lnSpc>
              <a:defRPr sz="1000" b="1">
                <a:solidFill>
                  <a:srgbClr val="002776"/>
                </a:solidFill>
              </a:defRPr>
            </a:lvl1pPr>
          </a:lstStyle>
          <a:p>
            <a:fld id="{76C401B1-AC80-4F4E-ABE2-12D9E820C91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0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849314" y="7429501"/>
            <a:ext cx="4749799" cy="16351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200"/>
              </a:lnSpc>
              <a:defRPr sz="1000">
                <a:solidFill>
                  <a:srgbClr val="002776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5" r:id="rId2"/>
  </p:sldLayoutIdLst>
  <p:hf sldNum="0" hdr="0" ftr="0" dt="0"/>
  <p:txStyles>
    <p:titleStyle>
      <a:lvl1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defTabSz="1017588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6980" algn="l" rtl="0" fontAlgn="base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Arial" charset="0"/>
        </a:defRPr>
      </a:lvl6pPr>
      <a:lvl7pPr marL="913962" algn="l" rtl="0" fontAlgn="base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Arial" charset="0"/>
        </a:defRPr>
      </a:lvl7pPr>
      <a:lvl8pPr marL="1370942" algn="l" rtl="0" fontAlgn="base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Arial" charset="0"/>
        </a:defRPr>
      </a:lvl8pPr>
      <a:lvl9pPr marL="1827920" algn="l" rtl="0" fontAlgn="base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Arial" charset="0"/>
        </a:defRPr>
      </a:lvl9pPr>
    </p:titleStyle>
    <p:bodyStyle>
      <a:lvl1pPr marL="381000" indent="-381000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defRPr lang="en-US" sz="2500" kern="1200" dirty="0">
          <a:solidFill>
            <a:schemeClr val="tx2"/>
          </a:solidFill>
          <a:latin typeface="+mn-lt"/>
          <a:ea typeface="+mn-ea"/>
          <a:cs typeface="+mn-cs"/>
        </a:defRPr>
      </a:lvl1pPr>
      <a:lvl2pPr marL="201613" indent="-201613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lang="en-US" sz="2500" kern="1200" dirty="0">
          <a:solidFill>
            <a:schemeClr val="tx2"/>
          </a:solidFill>
          <a:latin typeface="+mn-lt"/>
          <a:ea typeface="+mj-ea"/>
          <a:cs typeface="+mj-cs"/>
        </a:defRPr>
      </a:lvl2pPr>
      <a:lvl3pPr marL="396875" indent="-193675" algn="l" defTabSz="1017588" rtl="0" eaLnBrk="0" fontAlgn="base" hangingPunct="0">
        <a:spcBef>
          <a:spcPct val="0"/>
        </a:spcBef>
        <a:spcAft>
          <a:spcPts val="300"/>
        </a:spcAft>
        <a:buFont typeface="Arial" charset="0"/>
        <a:buChar char="‒"/>
        <a:defRPr lang="en-US" sz="2500" kern="1200" dirty="0">
          <a:solidFill>
            <a:schemeClr val="tx2"/>
          </a:solidFill>
          <a:latin typeface="+mn-lt"/>
          <a:ea typeface="+mj-ea"/>
          <a:cs typeface="+mj-cs"/>
        </a:defRPr>
      </a:lvl3pPr>
      <a:lvl4pPr marL="600075" indent="-201613" algn="l" defTabSz="1017588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lang="en-US" sz="2000" kern="1200" dirty="0">
          <a:solidFill>
            <a:schemeClr val="tx2"/>
          </a:solidFill>
          <a:latin typeface="+mn-lt"/>
          <a:ea typeface="+mj-ea"/>
          <a:cs typeface="+mj-cs"/>
        </a:defRPr>
      </a:lvl4pPr>
      <a:lvl5pPr marL="792163" indent="-190500" algn="l" defTabSz="1017588" rtl="0" eaLnBrk="0" fontAlgn="base" hangingPunct="0">
        <a:spcBef>
          <a:spcPct val="0"/>
        </a:spcBef>
        <a:spcAft>
          <a:spcPts val="600"/>
        </a:spcAft>
        <a:buFont typeface="Arial" charset="0"/>
        <a:buChar char="‒"/>
        <a:defRPr lang="en-GB" sz="2000" kern="1200" dirty="0">
          <a:solidFill>
            <a:schemeClr val="tx2"/>
          </a:solidFill>
          <a:latin typeface="+mn-lt"/>
          <a:ea typeface="+mj-ea"/>
          <a:cs typeface="+mj-cs"/>
        </a:defRPr>
      </a:lvl5pPr>
      <a:lvl6pPr marL="894920" indent="-182475" algn="l" defTabSz="913962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600" kern="1200" baseline="0">
          <a:solidFill>
            <a:schemeClr val="accent1"/>
          </a:solidFill>
          <a:latin typeface="+mn-lt"/>
          <a:ea typeface="+mn-ea"/>
          <a:cs typeface="+mn-cs"/>
        </a:defRPr>
      </a:lvl6pPr>
      <a:lvl7pPr marL="1078980" indent="-184061" algn="l" defTabSz="913962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‒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251935" indent="-172955" algn="l" defTabSz="913962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434410" indent="-182475" algn="l" defTabSz="913962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‒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0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62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42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20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01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881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861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842" algn="l" defTabSz="913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5194" y="406696"/>
            <a:ext cx="9232135" cy="70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5195" y="1482817"/>
            <a:ext cx="9235628" cy="567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42" r:id="rId12"/>
  </p:sldLayoutIdLst>
  <p:hf sldNum="0" hdr="0" ftr="0" dt="0"/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5pPr>
      <a:lvl6pPr marL="509504"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6pPr>
      <a:lvl7pPr marL="1019007"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7pPr>
      <a:lvl8pPr marL="1528511"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8pPr>
      <a:lvl9pPr marL="2038015"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9pPr>
    </p:titleStyle>
    <p:bodyStyle>
      <a:lvl1pPr marL="212293" indent="-212293" algn="l" rtl="0" fontAlgn="base">
        <a:spcBef>
          <a:spcPct val="60000"/>
        </a:spcBef>
        <a:spcAft>
          <a:spcPct val="0"/>
        </a:spcAft>
        <a:buChar char="•"/>
        <a:tabLst>
          <a:tab pos="6368796" algn="l"/>
        </a:tabLst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426356" indent="-212293" algn="l" rtl="0" fontAlgn="base">
        <a:spcBef>
          <a:spcPct val="40000"/>
        </a:spcBef>
        <a:spcAft>
          <a:spcPct val="0"/>
        </a:spcAft>
        <a:buChar char="–"/>
        <a:tabLst>
          <a:tab pos="6368796" algn="l"/>
        </a:tabLst>
        <a:defRPr sz="2500">
          <a:solidFill>
            <a:schemeClr val="tx1"/>
          </a:solidFill>
          <a:latin typeface="+mn-lt"/>
        </a:defRPr>
      </a:lvl2pPr>
      <a:lvl3pPr marL="640418" indent="-212293" algn="l" rtl="0" fontAlgn="base">
        <a:spcBef>
          <a:spcPct val="20000"/>
        </a:spcBef>
        <a:spcAft>
          <a:spcPct val="0"/>
        </a:spcAft>
        <a:buChar char="–"/>
        <a:tabLst>
          <a:tab pos="6368796" algn="l"/>
        </a:tabLst>
        <a:defRPr>
          <a:solidFill>
            <a:schemeClr val="tx1"/>
          </a:solidFill>
          <a:latin typeface="+mn-lt"/>
        </a:defRPr>
      </a:lvl3pPr>
      <a:lvl4pPr marL="859787" indent="-217601" algn="l" rtl="0" fontAlgn="base">
        <a:spcBef>
          <a:spcPct val="10000"/>
        </a:spcBef>
        <a:spcAft>
          <a:spcPct val="0"/>
        </a:spcAft>
        <a:buChar char="–"/>
        <a:tabLst>
          <a:tab pos="6368796" algn="l"/>
        </a:tabLst>
        <a:defRPr sz="1800">
          <a:solidFill>
            <a:schemeClr val="tx1"/>
          </a:solidFill>
          <a:latin typeface="+mn-lt"/>
        </a:defRPr>
      </a:lvl4pPr>
      <a:lvl5pPr marL="1070312" indent="-208755" algn="l" rtl="0" fontAlgn="base">
        <a:spcBef>
          <a:spcPct val="0"/>
        </a:spcBef>
        <a:spcAft>
          <a:spcPct val="0"/>
        </a:spcAft>
        <a:buChar char="–"/>
        <a:tabLst>
          <a:tab pos="6368796" algn="l"/>
        </a:tabLst>
        <a:defRPr sz="1600">
          <a:solidFill>
            <a:schemeClr val="tx1"/>
          </a:solidFill>
          <a:latin typeface="+mn-lt"/>
        </a:defRPr>
      </a:lvl5pPr>
      <a:lvl6pPr marL="1579816" indent="-208755" algn="l" rtl="0" fontAlgn="base">
        <a:spcBef>
          <a:spcPct val="0"/>
        </a:spcBef>
        <a:spcAft>
          <a:spcPct val="0"/>
        </a:spcAft>
        <a:buChar char="–"/>
        <a:tabLst>
          <a:tab pos="6368796" algn="l"/>
        </a:tabLst>
        <a:defRPr sz="1600">
          <a:solidFill>
            <a:schemeClr val="tx1"/>
          </a:solidFill>
          <a:latin typeface="+mn-lt"/>
        </a:defRPr>
      </a:lvl6pPr>
      <a:lvl7pPr marL="2089319" indent="-208755" algn="l" rtl="0" fontAlgn="base">
        <a:spcBef>
          <a:spcPct val="0"/>
        </a:spcBef>
        <a:spcAft>
          <a:spcPct val="0"/>
        </a:spcAft>
        <a:buChar char="–"/>
        <a:tabLst>
          <a:tab pos="6368796" algn="l"/>
        </a:tabLst>
        <a:defRPr sz="1600">
          <a:solidFill>
            <a:schemeClr val="tx1"/>
          </a:solidFill>
          <a:latin typeface="+mn-lt"/>
        </a:defRPr>
      </a:lvl7pPr>
      <a:lvl8pPr marL="2598823" indent="-208755" algn="l" rtl="0" fontAlgn="base">
        <a:spcBef>
          <a:spcPct val="0"/>
        </a:spcBef>
        <a:spcAft>
          <a:spcPct val="0"/>
        </a:spcAft>
        <a:buChar char="–"/>
        <a:tabLst>
          <a:tab pos="6368796" algn="l"/>
        </a:tabLst>
        <a:defRPr sz="1600">
          <a:solidFill>
            <a:schemeClr val="tx1"/>
          </a:solidFill>
          <a:latin typeface="+mn-lt"/>
        </a:defRPr>
      </a:lvl8pPr>
      <a:lvl9pPr marL="3108327" indent="-208755" algn="l" rtl="0" fontAlgn="base">
        <a:spcBef>
          <a:spcPct val="0"/>
        </a:spcBef>
        <a:spcAft>
          <a:spcPct val="0"/>
        </a:spcAft>
        <a:buChar char="–"/>
        <a:tabLst>
          <a:tab pos="6368796" algn="l"/>
        </a:tabLst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190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504" algn="l" defTabSz="10190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9007" algn="l" defTabSz="10190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511" algn="l" defTabSz="10190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8015" algn="l" defTabSz="10190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518" algn="l" defTabSz="10190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7022" algn="l" defTabSz="10190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6526" algn="l" defTabSz="10190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6029" algn="l" defTabSz="10190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7"/>
          <p:cNvSpPr>
            <a:spLocks noGrp="1"/>
          </p:cNvSpPr>
          <p:nvPr>
            <p:ph type="ctrTitle"/>
          </p:nvPr>
        </p:nvSpPr>
        <p:spPr>
          <a:xfrm>
            <a:off x="457962" y="1815292"/>
            <a:ext cx="7488238" cy="1258098"/>
          </a:xfrm>
        </p:spPr>
        <p:txBody>
          <a:bodyPr/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Due Diligence</a:t>
            </a:r>
            <a:br>
              <a:rPr lang="en-US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Убедитесь, что вы получаете то, за что платите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3316" name="Rectangle 18"/>
          <p:cNvSpPr>
            <a:spLocks noGrp="1"/>
          </p:cNvSpPr>
          <p:nvPr>
            <p:ph type="subTitle" idx="1"/>
          </p:nvPr>
        </p:nvSpPr>
        <p:spPr>
          <a:xfrm>
            <a:off x="447675" y="6834188"/>
            <a:ext cx="5214938" cy="344487"/>
          </a:xfrm>
        </p:spPr>
        <p:txBody>
          <a:bodyPr/>
          <a:lstStyle/>
          <a:p>
            <a:pPr eaLnBrk="1" hangingPunct="1">
              <a:lnSpc>
                <a:spcPts val="2225"/>
              </a:lnSpc>
            </a:pPr>
            <a:r>
              <a:rPr lang="ru-RU" dirty="0" smtClean="0">
                <a:solidFill>
                  <a:srgbClr val="0D2C7C"/>
                </a:solidFill>
              </a:rPr>
              <a:t>Октябрь</a:t>
            </a:r>
            <a:r>
              <a:rPr lang="en-GB" dirty="0" smtClean="0">
                <a:solidFill>
                  <a:srgbClr val="0D2C7C"/>
                </a:solidFill>
              </a:rPr>
              <a:t> </a:t>
            </a:r>
            <a:r>
              <a:rPr lang="en-GB" dirty="0">
                <a:solidFill>
                  <a:srgbClr val="0D2C7C"/>
                </a:solidFill>
              </a:rPr>
              <a:t>2009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2641" y="3315490"/>
            <a:ext cx="6256662" cy="4214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268" name="Picture 4" descr="dreamstime_110891885905348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r="15656" b="7234"/>
          <a:stretch>
            <a:fillRect/>
          </a:stretch>
        </p:blipFill>
        <p:spPr>
          <a:xfrm>
            <a:off x="4744242" y="3550582"/>
            <a:ext cx="5315746" cy="4223406"/>
          </a:xfrm>
          <a:noFill/>
          <a:ln/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Влияние структуры сделок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5" name="Picture 5" descr="400628_63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2499" y="4083145"/>
            <a:ext cx="4726099" cy="3021417"/>
          </a:xfrm>
          <a:prstGeom prst="rect">
            <a:avLst/>
          </a:prstGeom>
          <a:noFill/>
        </p:spPr>
      </p:pic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Важна ли история?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0" dirty="0" smtClean="0">
                <a:latin typeface="Times New Roman" pitchFamily="18" charset="0"/>
                <a:cs typeface="Times New Roman" pitchFamily="18" charset="0"/>
              </a:rPr>
              <a:t>На чем сфокусировать внимание?</a:t>
            </a:r>
            <a:endParaRPr lang="ru-RU" sz="5400" b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4035" name="Object 3"/>
          <p:cNvGraphicFramePr>
            <a:graphicFrameLocks noGrp="1"/>
          </p:cNvGraphicFramePr>
          <p:nvPr>
            <p:ph idx="1"/>
          </p:nvPr>
        </p:nvGraphicFramePr>
        <p:xfrm>
          <a:off x="1672408" y="1886730"/>
          <a:ext cx="8053996" cy="5887258"/>
        </p:xfrm>
        <a:graphic>
          <a:graphicData uri="http://schemas.openxmlformats.org/presentationml/2006/ole">
            <p:oleObj spid="_x0000_s1026" name="Photo Editor Photo" r:id="rId4" imgW="4761905" imgH="7144747" progId="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naleonova\AppData\Local\Microsoft\Windows\Temporary Internet Files\Content.Outlook\R80QAXV3\shutterstock_28380073_crisis (5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58094" y="1886730"/>
            <a:ext cx="8601894" cy="5143536"/>
          </a:xfrm>
          <a:prstGeom prst="rect">
            <a:avLst/>
          </a:prstGeom>
          <a:noFill/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0" dirty="0" smtClean="0">
                <a:latin typeface="Times New Roman" pitchFamily="18" charset="0"/>
                <a:cs typeface="Times New Roman" pitchFamily="18" charset="0"/>
              </a:rPr>
              <a:t>Мошенничество</a:t>
            </a:r>
            <a:br>
              <a:rPr lang="ru-RU" sz="5400" b="0" dirty="0" smtClean="0">
                <a:latin typeface="Times New Roman" pitchFamily="18" charset="0"/>
                <a:cs typeface="Times New Roman" pitchFamily="18" charset="0"/>
              </a:rPr>
            </a:br>
            <a:endParaRPr lang="en-US" sz="54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leonova\AppData\Local\Microsoft\Windows\Temporary Internet Files\Content.Outlook\R80QAXV3\shutterstock_180722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4800" y="1130254"/>
            <a:ext cx="5185189" cy="6643734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/>
          </p:cNvSpPr>
          <p:nvPr/>
        </p:nvSpPr>
        <p:spPr bwMode="auto">
          <a:xfrm>
            <a:off x="386524" y="457971"/>
            <a:ext cx="672465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18685" rtl="0" eaLnBrk="0" fontAlgn="base" latinLnBrk="0" hangingPunct="0">
              <a:lnSpc>
                <a:spcPts val="3399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5600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1018685" rtl="0" eaLnBrk="0" fontAlgn="base" latinLnBrk="0" hangingPunct="0">
              <a:lnSpc>
                <a:spcPts val="3399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6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 оптимизировать?</a:t>
            </a:r>
            <a:endParaRPr kumimoji="0" lang="en-US" sz="56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Модельный бизнес </a:t>
            </a:r>
            <a:endParaRPr lang="ru-RU" dirty="0"/>
          </a:p>
        </p:txBody>
      </p:sp>
      <p:pic>
        <p:nvPicPr>
          <p:cNvPr id="52227" name="Picture 3" descr="2H2028"/>
          <p:cNvPicPr>
            <a:picLocks noChangeAspect="1" noChangeArrowheads="1"/>
          </p:cNvPicPr>
          <p:nvPr/>
        </p:nvPicPr>
        <p:blipFill>
          <a:blip r:embed="rId3"/>
          <a:srcRect t="6754" b="5003"/>
          <a:stretch>
            <a:fillRect/>
          </a:stretch>
        </p:blipFill>
        <p:spPr bwMode="auto">
          <a:xfrm>
            <a:off x="838334" y="1916505"/>
            <a:ext cx="8383323" cy="507828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Vendor Due Diligence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\\rumos0100\Library\Design\New brand image library\Business issue - Growth\ind_fsi_glb_ho_237_hi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601234" y="1600978"/>
            <a:ext cx="2289527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PATH" val="GTL_THEME\AUDIT_TAX_CONSULTING_FINANCIAL.PNG"/>
  <p:tag name="PSDSOURCE" val="C:\Documents and Settings\Elaine\Desktop\Deloitte World Meeting\"/>
  <p:tag name="PSDSOURCELAYER" val="Audit_Tax_Consulting_Financial"/>
</p:tagLst>
</file>

<file path=ppt/theme/theme1.xml><?xml version="1.0" encoding="utf-8"?>
<a:theme xmlns:a="http://schemas.openxmlformats.org/drawingml/2006/main" name="Screen_Medium_font_ENG">
  <a:themeElements>
    <a:clrScheme name="18_Blank 1">
      <a:dk1>
        <a:srgbClr val="000000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FFFFFF"/>
      </a:accent3>
      <a:accent4>
        <a:srgbClr val="000000"/>
      </a:accent4>
      <a:accent5>
        <a:srgbClr val="AAACBD"/>
      </a:accent5>
      <a:accent6>
        <a:srgbClr val="84C000"/>
      </a:accent6>
      <a:hlink>
        <a:srgbClr val="00A1DE"/>
      </a:hlink>
      <a:folHlink>
        <a:srgbClr val="72C7E7"/>
      </a:folHlink>
    </a:clrScheme>
    <a:fontScheme name="18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8_Blank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9_Blank">
  <a:themeElements>
    <a:clrScheme name="Deloitte">
      <a:dk1>
        <a:srgbClr val="000000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00A1DE"/>
      </a:accent3>
      <a:accent4>
        <a:srgbClr val="3C8A2E"/>
      </a:accent4>
      <a:accent5>
        <a:srgbClr val="72C7E7"/>
      </a:accent5>
      <a:accent6>
        <a:srgbClr val="C9DD03"/>
      </a:accent6>
      <a:hlink>
        <a:srgbClr val="00A1DE"/>
      </a:hlink>
      <a:folHlink>
        <a:srgbClr val="72C7E7"/>
      </a:folHlink>
    </a:clrScheme>
    <a:fontScheme name="19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2007_Template_Screen_ENG">
  <a:themeElements>
    <a:clrScheme name="18_Blank 1">
      <a:dk1>
        <a:srgbClr val="000000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FFFFFF"/>
      </a:accent3>
      <a:accent4>
        <a:srgbClr val="000000"/>
      </a:accent4>
      <a:accent5>
        <a:srgbClr val="AAACBD"/>
      </a:accent5>
      <a:accent6>
        <a:srgbClr val="84C000"/>
      </a:accent6>
      <a:hlink>
        <a:srgbClr val="00A1DE"/>
      </a:hlink>
      <a:folHlink>
        <a:srgbClr val="72C7E7"/>
      </a:folHlink>
    </a:clrScheme>
    <a:fontScheme name="18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8_Blank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0_Blank">
  <a:themeElements>
    <a:clrScheme name="Deloitte">
      <a:dk1>
        <a:srgbClr val="000000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00A1DE"/>
      </a:accent3>
      <a:accent4>
        <a:srgbClr val="3C8A2E"/>
      </a:accent4>
      <a:accent5>
        <a:srgbClr val="72C7E7"/>
      </a:accent5>
      <a:accent6>
        <a:srgbClr val="C9DD03"/>
      </a:accent6>
      <a:hlink>
        <a:srgbClr val="00A1DE"/>
      </a:hlink>
      <a:folHlink>
        <a:srgbClr val="72C7E7"/>
      </a:folHlink>
    </a:clrScheme>
    <a:fontScheme name="19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31750">
          <a:solidFill>
            <a:srgbClr val="92D400"/>
          </a:solidFill>
          <a:miter lim="800000"/>
          <a:headEnd/>
          <a:tailEnd/>
        </a:ln>
      </a:spPr>
      <a:bodyPr>
        <a:spAutoFit/>
      </a:bodyPr>
      <a:lstStyle>
        <a:defPPr algn="ctr" rtl="0" fontAlgn="base">
          <a:spcBef>
            <a:spcPct val="0"/>
          </a:spcBef>
          <a:spcAft>
            <a:spcPct val="0"/>
          </a:spcAft>
          <a:defRPr sz="1400" kern="1200" dirty="0">
            <a:solidFill>
              <a:srgbClr val="000000"/>
            </a:solidFill>
            <a:latin typeface="Arial" charset="0"/>
            <a:ea typeface="+mn-ea"/>
            <a:cs typeface="Arial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Deloitte Auditorium">
  <a:themeElements>
    <a:clrScheme name="">
      <a:dk1>
        <a:srgbClr val="000066"/>
      </a:dk1>
      <a:lt1>
        <a:srgbClr val="FFFFFF"/>
      </a:lt1>
      <a:dk2>
        <a:srgbClr val="000066"/>
      </a:dk2>
      <a:lt2>
        <a:srgbClr val="99CC00"/>
      </a:lt2>
      <a:accent1>
        <a:srgbClr val="009999"/>
      </a:accent1>
      <a:accent2>
        <a:srgbClr val="6666FF"/>
      </a:accent2>
      <a:accent3>
        <a:srgbClr val="FFFFFF"/>
      </a:accent3>
      <a:accent4>
        <a:srgbClr val="000056"/>
      </a:accent4>
      <a:accent5>
        <a:srgbClr val="AACACA"/>
      </a:accent5>
      <a:accent6>
        <a:srgbClr val="5C5CE7"/>
      </a:accent6>
      <a:hlink>
        <a:srgbClr val="996633"/>
      </a:hlink>
      <a:folHlink>
        <a:srgbClr val="FF6699"/>
      </a:folHlink>
    </a:clrScheme>
    <a:fontScheme name="Deloitte Auditoriu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loitte Auditorium 1">
        <a:dk1>
          <a:srgbClr val="000066"/>
        </a:dk1>
        <a:lt1>
          <a:srgbClr val="FFFFFF"/>
        </a:lt1>
        <a:dk2>
          <a:srgbClr val="000066"/>
        </a:dk2>
        <a:lt2>
          <a:srgbClr val="99CC33"/>
        </a:lt2>
        <a:accent1>
          <a:srgbClr val="009999"/>
        </a:accent1>
        <a:accent2>
          <a:srgbClr val="6666FF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5C5CE7"/>
        </a:accent6>
        <a:hlink>
          <a:srgbClr val="996633"/>
        </a:hlink>
        <a:folHlink>
          <a:srgbClr val="FF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loitte Auditorium 2">
        <a:dk1>
          <a:srgbClr val="99CC33"/>
        </a:dk1>
        <a:lt1>
          <a:srgbClr val="FFFFFF"/>
        </a:lt1>
        <a:dk2>
          <a:srgbClr val="000066"/>
        </a:dk2>
        <a:lt2>
          <a:srgbClr val="FFFFFF"/>
        </a:lt2>
        <a:accent1>
          <a:srgbClr val="009999"/>
        </a:accent1>
        <a:accent2>
          <a:srgbClr val="6666FF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5C5CE7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Screen_Medium_font_ENG</Template>
  <TotalTime>10379</TotalTime>
  <Words>418</Words>
  <Application>Microsoft Office PowerPoint</Application>
  <PresentationFormat>Custom</PresentationFormat>
  <Paragraphs>83</Paragraphs>
  <Slides>8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Screen_Medium_font_ENG</vt:lpstr>
      <vt:lpstr>19_Blank</vt:lpstr>
      <vt:lpstr>1_2007_Template_Screen_ENG</vt:lpstr>
      <vt:lpstr>20_Blank</vt:lpstr>
      <vt:lpstr>Deloitte Auditorium</vt:lpstr>
      <vt:lpstr>Photo Editor Photo</vt:lpstr>
      <vt:lpstr> Due Diligence  Убедитесь, что вы получаете то, за что платите</vt:lpstr>
      <vt:lpstr>Влияние структуры сделок</vt:lpstr>
      <vt:lpstr>Важна ли история?</vt:lpstr>
      <vt:lpstr>На чем сфокусировать внимание?</vt:lpstr>
      <vt:lpstr>Мошенничество </vt:lpstr>
      <vt:lpstr>Slide 6</vt:lpstr>
      <vt:lpstr>Модельный бизнес </vt:lpstr>
      <vt:lpstr>Vendor Due Diligence</vt:lpstr>
    </vt:vector>
  </TitlesOfParts>
  <Company>Deloitte &amp; Touche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Fundraising Opportunities  In Retail Sector</dc:title>
  <dc:creator>ladmin</dc:creator>
  <cp:lastModifiedBy>ladmin</cp:lastModifiedBy>
  <cp:revision>300</cp:revision>
  <dcterms:created xsi:type="dcterms:W3CDTF">2009-01-26T08:58:39Z</dcterms:created>
  <dcterms:modified xsi:type="dcterms:W3CDTF">2009-10-29T12:06:10Z</dcterms:modified>
</cp:coreProperties>
</file>