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513" r:id="rId2"/>
    <p:sldId id="621" r:id="rId3"/>
    <p:sldId id="612" r:id="rId4"/>
    <p:sldId id="622" r:id="rId5"/>
  </p:sldIdLst>
  <p:sldSz cx="9144000" cy="6858000" type="screen4x3"/>
  <p:notesSz cx="7102475" cy="10234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Arial Black" pitchFamily="34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Arial Black" pitchFamily="34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Arial Black" pitchFamily="34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Arial Black" pitchFamily="34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Arial Black" pitchFamily="34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900" kern="1200">
        <a:solidFill>
          <a:schemeClr val="tx1"/>
        </a:solidFill>
        <a:latin typeface="Arial Black" pitchFamily="34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900" kern="1200">
        <a:solidFill>
          <a:schemeClr val="tx1"/>
        </a:solidFill>
        <a:latin typeface="Arial Black" pitchFamily="34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900" kern="1200">
        <a:solidFill>
          <a:schemeClr val="tx1"/>
        </a:solidFill>
        <a:latin typeface="Arial Black" pitchFamily="34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900" kern="1200">
        <a:solidFill>
          <a:schemeClr val="tx1"/>
        </a:solidFill>
        <a:latin typeface="Arial Black" pitchFamily="34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506B"/>
    <a:srgbClr val="1C79A2"/>
    <a:srgbClr val="FF2929"/>
    <a:srgbClr val="D3E5F9"/>
    <a:srgbClr val="54B6E2"/>
    <a:srgbClr val="CCE1F8"/>
    <a:srgbClr val="C7E7F5"/>
    <a:srgbClr val="C2E5F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06" autoAdjust="0"/>
    <p:restoredTop sz="97934" autoAdjust="0"/>
  </p:normalViewPr>
  <p:slideViewPr>
    <p:cSldViewPr>
      <p:cViewPr>
        <p:scale>
          <a:sx n="89" d="100"/>
          <a:sy n="89" d="100"/>
        </p:scale>
        <p:origin x="-222" y="-5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11" tIns="47356" rIns="94711" bIns="47356" numCol="1" anchor="t" anchorCtr="0" compatLnSpc="1">
            <a:prstTxWarp prst="textNoShape">
              <a:avLst/>
            </a:prstTxWarp>
          </a:bodyPr>
          <a:lstStyle>
            <a:lvl1pPr algn="l" defTabSz="947363">
              <a:spcBef>
                <a:spcPct val="20000"/>
              </a:spcBef>
              <a:defRPr sz="1200" b="1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4313" y="0"/>
            <a:ext cx="3078162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11" tIns="47356" rIns="94711" bIns="47356" numCol="1" anchor="t" anchorCtr="0" compatLnSpc="1">
            <a:prstTxWarp prst="textNoShape">
              <a:avLst/>
            </a:prstTxWarp>
          </a:bodyPr>
          <a:lstStyle>
            <a:lvl1pPr algn="r" defTabSz="947363">
              <a:spcBef>
                <a:spcPct val="20000"/>
              </a:spcBef>
              <a:defRPr sz="1200" b="1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8163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11" tIns="47356" rIns="94711" bIns="47356" numCol="1" anchor="b" anchorCtr="0" compatLnSpc="1">
            <a:prstTxWarp prst="textNoShape">
              <a:avLst/>
            </a:prstTxWarp>
          </a:bodyPr>
          <a:lstStyle>
            <a:lvl1pPr algn="l" defTabSz="947363">
              <a:spcBef>
                <a:spcPct val="20000"/>
              </a:spcBef>
              <a:defRPr sz="1200" b="1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11" tIns="47356" rIns="94711" bIns="47356" numCol="1" anchor="b" anchorCtr="0" compatLnSpc="1">
            <a:prstTxWarp prst="textNoShape">
              <a:avLst/>
            </a:prstTxWarp>
          </a:bodyPr>
          <a:lstStyle>
            <a:lvl1pPr algn="r" defTabSz="947363">
              <a:spcBef>
                <a:spcPct val="20000"/>
              </a:spcBef>
              <a:defRPr sz="1200" b="1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fld id="{2A777B56-9434-49A7-8106-F42AE0EABF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11" tIns="47356" rIns="94711" bIns="47356" numCol="1" anchor="t" anchorCtr="0" compatLnSpc="1">
            <a:prstTxWarp prst="textNoShape">
              <a:avLst/>
            </a:prstTxWarp>
          </a:bodyPr>
          <a:lstStyle>
            <a:lvl1pPr algn="l" defTabSz="947363">
              <a:spcBef>
                <a:spcPct val="0"/>
              </a:spcBef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4313" y="0"/>
            <a:ext cx="3078162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11" tIns="47356" rIns="94711" bIns="47356" numCol="1" anchor="t" anchorCtr="0" compatLnSpc="1">
            <a:prstTxWarp prst="textNoShape">
              <a:avLst/>
            </a:prstTxWarp>
          </a:bodyPr>
          <a:lstStyle>
            <a:lvl1pPr algn="r" defTabSz="947363">
              <a:spcBef>
                <a:spcPct val="0"/>
              </a:spcBef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3775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7738" y="4862513"/>
            <a:ext cx="5207000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11" tIns="47356" rIns="94711" bIns="4735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8163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11" tIns="47356" rIns="94711" bIns="47356" numCol="1" anchor="b" anchorCtr="0" compatLnSpc="1">
            <a:prstTxWarp prst="textNoShape">
              <a:avLst/>
            </a:prstTxWarp>
          </a:bodyPr>
          <a:lstStyle>
            <a:lvl1pPr algn="l" defTabSz="947363">
              <a:spcBef>
                <a:spcPct val="0"/>
              </a:spcBef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11" tIns="47356" rIns="94711" bIns="47356" numCol="1" anchor="b" anchorCtr="0" compatLnSpc="1">
            <a:prstTxWarp prst="textNoShape">
              <a:avLst/>
            </a:prstTxWarp>
          </a:bodyPr>
          <a:lstStyle>
            <a:lvl1pPr algn="r" defTabSz="947363">
              <a:spcBef>
                <a:spcPct val="0"/>
              </a:spcBef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E3E70F0-8885-49AF-B4C7-0D2055C975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42975"/>
            <a:fld id="{D340AB60-E7FD-4349-9597-6AFF8F363299}" type="slidenum">
              <a:rPr lang="en-US" smtClean="0"/>
              <a:pPr defTabSz="942975"/>
              <a:t>1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42975"/>
            <a:fld id="{106B0521-EC3E-4EC7-A1BF-9AA27DB7C131}" type="slidenum">
              <a:rPr lang="en-US" smtClean="0"/>
              <a:pPr defTabSz="942975"/>
              <a:t>3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logo_RGB_3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524000"/>
            <a:ext cx="4560888" cy="356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0" y="0"/>
            <a:ext cx="1752600" cy="17526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endParaRPr lang="ru-RU"/>
          </a:p>
        </p:txBody>
      </p:sp>
      <p:sp>
        <p:nvSpPr>
          <p:cNvPr id="6" name="Rectangle 15"/>
          <p:cNvSpPr>
            <a:spLocks noChangeArrowheads="1"/>
          </p:cNvSpPr>
          <p:nvPr/>
        </p:nvSpPr>
        <p:spPr bwMode="auto">
          <a:xfrm>
            <a:off x="7543800" y="5257800"/>
            <a:ext cx="1600200" cy="16002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endParaRPr lang="ru-RU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8153400" y="4343400"/>
            <a:ext cx="304800" cy="3048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endParaRPr lang="ru-RU"/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auto">
          <a:xfrm>
            <a:off x="7162800" y="4800600"/>
            <a:ext cx="762000" cy="762000"/>
          </a:xfrm>
          <a:prstGeom prst="rect">
            <a:avLst/>
          </a:prstGeom>
          <a:solidFill>
            <a:srgbClr val="8CBCD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endParaRPr lang="ru-RU"/>
          </a:p>
        </p:txBody>
      </p:sp>
      <p:sp>
        <p:nvSpPr>
          <p:cNvPr id="9" name="Rectangle 22"/>
          <p:cNvSpPr>
            <a:spLocks noChangeArrowheads="1"/>
          </p:cNvSpPr>
          <p:nvPr/>
        </p:nvSpPr>
        <p:spPr bwMode="auto">
          <a:xfrm>
            <a:off x="762000" y="4267200"/>
            <a:ext cx="457200" cy="4572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endParaRPr lang="ru-RU"/>
          </a:p>
        </p:txBody>
      </p:sp>
      <p:sp>
        <p:nvSpPr>
          <p:cNvPr id="10" name="Rectangle 56"/>
          <p:cNvSpPr>
            <a:spLocks noChangeArrowheads="1"/>
          </p:cNvSpPr>
          <p:nvPr/>
        </p:nvSpPr>
        <p:spPr bwMode="auto">
          <a:xfrm rot="5400000" flipV="1">
            <a:off x="-2381" y="5183981"/>
            <a:ext cx="1676400" cy="1671638"/>
          </a:xfrm>
          <a:prstGeom prst="rect">
            <a:avLst/>
          </a:prstGeom>
          <a:solidFill>
            <a:srgbClr val="D0E1E8"/>
          </a:solidFill>
          <a:ln w="7620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>
              <a:spcBef>
                <a:spcPct val="50000"/>
              </a:spcBef>
              <a:defRPr/>
            </a:pPr>
            <a:endParaRPr lang="ru-RU"/>
          </a:p>
        </p:txBody>
      </p:sp>
      <p:sp>
        <p:nvSpPr>
          <p:cNvPr id="11" name="Rectangle 24"/>
          <p:cNvSpPr>
            <a:spLocks noChangeArrowheads="1"/>
          </p:cNvSpPr>
          <p:nvPr/>
        </p:nvSpPr>
        <p:spPr bwMode="auto">
          <a:xfrm>
            <a:off x="1219200" y="4953000"/>
            <a:ext cx="774700" cy="771525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endParaRPr lang="ru-RU"/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6934200" y="6172200"/>
            <a:ext cx="346075" cy="3460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endParaRPr lang="ru-RU"/>
          </a:p>
        </p:txBody>
      </p:sp>
      <p:sp>
        <p:nvSpPr>
          <p:cNvPr id="13" name="Rectangle 58"/>
          <p:cNvSpPr>
            <a:spLocks noChangeArrowheads="1"/>
          </p:cNvSpPr>
          <p:nvPr/>
        </p:nvSpPr>
        <p:spPr bwMode="auto">
          <a:xfrm rot="5400000" flipV="1">
            <a:off x="7241382" y="2381"/>
            <a:ext cx="1905000" cy="1900237"/>
          </a:xfrm>
          <a:prstGeom prst="rect">
            <a:avLst/>
          </a:prstGeom>
          <a:solidFill>
            <a:srgbClr val="D0E1E8"/>
          </a:solidFill>
          <a:ln w="7620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>
              <a:spcBef>
                <a:spcPct val="50000"/>
              </a:spcBef>
              <a:defRPr/>
            </a:pPr>
            <a:endParaRPr lang="ru-RU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6934200" y="838200"/>
            <a:ext cx="1371600" cy="13716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endParaRPr lang="ru-RU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1219200" y="1371600"/>
            <a:ext cx="1066800" cy="10668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5791200"/>
            <a:ext cx="4876800" cy="762000"/>
          </a:xfrm>
        </p:spPr>
        <p:txBody>
          <a:bodyPr wrap="none" lIns="91440" tIns="45720" rIns="91440" bIns="45720"/>
          <a:lstStyle>
            <a:lvl1pPr marL="0" indent="0" algn="ctr">
              <a:defRPr sz="1200" b="0"/>
            </a:lvl1pPr>
          </a:lstStyle>
          <a:p>
            <a:r>
              <a:rPr lang="ru-RU"/>
              <a:t>Click to edit Master subtitle style</a:t>
            </a:r>
            <a:endParaRPr lang="en-US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1866900" y="5073650"/>
            <a:ext cx="5410200" cy="519113"/>
          </a:xfrm>
        </p:spPr>
        <p:txBody>
          <a:bodyPr lIns="91440" tIns="45720" rIns="91440" bIns="45720">
            <a:spAutoFit/>
          </a:bodyPr>
          <a:lstStyle>
            <a:lvl1pPr algn="ctr">
              <a:defRPr sz="2800" b="0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27725" y="549275"/>
            <a:ext cx="1579563" cy="15636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87450" y="549275"/>
            <a:ext cx="4587875" cy="15636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187450" y="549275"/>
            <a:ext cx="6319838" cy="631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208088" y="1412875"/>
            <a:ext cx="3009900" cy="273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370388" y="1412875"/>
            <a:ext cx="3009900" cy="273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1208088" y="1838325"/>
            <a:ext cx="3009900" cy="2746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70388" y="1838325"/>
            <a:ext cx="3009900" cy="2746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450" y="549275"/>
            <a:ext cx="6319838" cy="631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208088" y="1412875"/>
            <a:ext cx="6172200" cy="700088"/>
          </a:xfrm>
        </p:spPr>
        <p:txBody>
          <a:bodyPr/>
          <a:lstStyle/>
          <a:p>
            <a:pPr lvl="0"/>
            <a:endParaRPr lang="ru-RU" noProof="0" smtClean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450" y="549275"/>
            <a:ext cx="6319838" cy="631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8088" y="1412875"/>
            <a:ext cx="3009900" cy="7000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370388" y="1412875"/>
            <a:ext cx="3009900" cy="273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370388" y="1838325"/>
            <a:ext cx="3009900" cy="2746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187450" y="549275"/>
            <a:ext cx="6319838" cy="15636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8088" y="1412875"/>
            <a:ext cx="3009900" cy="700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70388" y="1412875"/>
            <a:ext cx="3009900" cy="700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87450" y="549275"/>
            <a:ext cx="6319838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08088" y="1412875"/>
            <a:ext cx="61722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7412" name="Picture 14" descr="Mint logga.bmp"/>
          <p:cNvPicPr>
            <a:picLocks noChangeAspect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8143875" y="0"/>
            <a:ext cx="785813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9" r:id="rId1"/>
    <p:sldLayoutId id="2147484225" r:id="rId2"/>
    <p:sldLayoutId id="2147484226" r:id="rId3"/>
    <p:sldLayoutId id="2147484227" r:id="rId4"/>
    <p:sldLayoutId id="2147484228" r:id="rId5"/>
    <p:sldLayoutId id="2147484229" r:id="rId6"/>
    <p:sldLayoutId id="2147484230" r:id="rId7"/>
    <p:sldLayoutId id="2147484231" r:id="rId8"/>
    <p:sldLayoutId id="2147484232" r:id="rId9"/>
    <p:sldLayoutId id="2147484233" r:id="rId10"/>
    <p:sldLayoutId id="2147484234" r:id="rId11"/>
    <p:sldLayoutId id="2147484235" r:id="rId12"/>
    <p:sldLayoutId id="2147484236" r:id="rId13"/>
    <p:sldLayoutId id="2147484237" r:id="rId14"/>
    <p:sldLayoutId id="2147484238" r:id="rId1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70000"/>
        <a:buChar char="•"/>
        <a:defRPr sz="1400" b="1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Blip>
          <a:blip r:embed="rId18"/>
        </a:buBlip>
        <a:defRPr sz="1400">
          <a:solidFill>
            <a:schemeClr val="tx2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Blip>
          <a:blip r:embed="rId18"/>
        </a:buBlip>
        <a:defRPr sz="1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Blip>
          <a:blip r:embed="rId18"/>
        </a:buBlip>
        <a:defRPr sz="1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Blip>
          <a:blip r:embed="rId18"/>
        </a:buBlip>
        <a:defRPr sz="14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buBlip>
          <a:blip r:embed="rId18"/>
        </a:buBlip>
        <a:defRPr sz="14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buBlip>
          <a:blip r:embed="rId18"/>
        </a:buBlip>
        <a:defRPr sz="14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buBlip>
          <a:blip r:embed="rId18"/>
        </a:buBlip>
        <a:defRPr sz="14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buBlip>
          <a:blip r:embed="rId18"/>
        </a:buBlip>
        <a:defRPr sz="1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hyperlink" Target="http://caricatura.ru/top/best/url/parad/korsun/13785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18" Type="http://schemas.openxmlformats.org/officeDocument/2006/relationships/image" Target="../media/image20.gif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jpeg"/><Relationship Id="rId17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11" Type="http://schemas.openxmlformats.org/officeDocument/2006/relationships/image" Target="../media/image13.wmf"/><Relationship Id="rId5" Type="http://schemas.openxmlformats.org/officeDocument/2006/relationships/image" Target="../media/image7.wmf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jpeg"/><Relationship Id="rId9" Type="http://schemas.openxmlformats.org/officeDocument/2006/relationships/image" Target="../media/image11.wmf"/><Relationship Id="rId14" Type="http://schemas.openxmlformats.org/officeDocument/2006/relationships/image" Target="../media/image16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00166" y="5143512"/>
            <a:ext cx="6018212" cy="738664"/>
          </a:xfrm>
        </p:spPr>
        <p:txBody>
          <a:bodyPr/>
          <a:lstStyle/>
          <a:p>
            <a:pPr eaLnBrk="1" hangingPunct="1"/>
            <a:r>
              <a:rPr lang="en-US" sz="1600" b="1" dirty="0" smtClean="0"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en-US" sz="1600" b="1" dirty="0" smtClean="0">
                <a:solidFill>
                  <a:schemeClr val="tx1"/>
                </a:solidFill>
                <a:latin typeface="Bookman Old Style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Bookman Old Style" pitchFamily="18" charset="0"/>
              </a:rPr>
              <a:t>Октябрь, </a:t>
            </a:r>
            <a:r>
              <a:rPr lang="en-US" sz="1600" b="1" dirty="0" smtClean="0">
                <a:solidFill>
                  <a:schemeClr val="tx1"/>
                </a:solidFill>
                <a:latin typeface="Bookman Old Style" pitchFamily="18" charset="0"/>
              </a:rPr>
              <a:t>2009</a:t>
            </a:r>
            <a:r>
              <a:rPr lang="en-US" sz="1600" b="1" dirty="0" smtClean="0">
                <a:solidFill>
                  <a:schemeClr val="tx1"/>
                </a:solidFill>
                <a:latin typeface="Bookman Old Style" pitchFamily="18" charset="0"/>
              </a:rPr>
              <a:t/>
            </a:r>
            <a:br>
              <a:rPr lang="en-US" sz="1600" b="1" dirty="0" smtClean="0">
                <a:solidFill>
                  <a:schemeClr val="tx1"/>
                </a:solidFill>
                <a:latin typeface="Bookman Old Style" pitchFamily="18" charset="0"/>
              </a:rPr>
            </a:br>
            <a:endParaRPr lang="en-US" sz="1000" b="1" dirty="0" smtClean="0">
              <a:solidFill>
                <a:schemeClr val="tx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8001024" cy="785794"/>
          </a:xfrm>
          <a:prstGeom prst="rect">
            <a:avLst/>
          </a:prstGeom>
          <a:gradFill flip="none" rotWithShape="1">
            <a:gsLst>
              <a:gs pos="16000">
                <a:schemeClr val="bg1"/>
              </a:gs>
              <a:gs pos="50000">
                <a:srgbClr val="1C79A2"/>
              </a:gs>
              <a:gs pos="100000">
                <a:srgbClr val="1C79A2"/>
              </a:gs>
            </a:gsLst>
            <a:path path="circle">
              <a:fillToRect l="100000" t="100000"/>
            </a:path>
            <a:tileRect r="-100000" b="-100000"/>
          </a:gradFill>
          <a:ln w="76200" algn="ctr">
            <a:noFill/>
            <a:round/>
            <a:headEnd/>
            <a:tailEnd/>
          </a:ln>
        </p:spPr>
        <p:txBody>
          <a:bodyPr wrap="none" lIns="0" tIns="0" rIns="0" bIns="0" anchor="ctr"/>
          <a:lstStyle/>
          <a:p>
            <a:pPr marL="342900" indent="-165100" algn="ctr">
              <a:spcBef>
                <a:spcPct val="50000"/>
              </a:spcBef>
              <a:defRPr/>
            </a:pPr>
            <a:endParaRPr lang="ru-RU"/>
          </a:p>
        </p:txBody>
      </p:sp>
      <p:sp>
        <p:nvSpPr>
          <p:cNvPr id="5" name="Rectangle 10"/>
          <p:cNvSpPr txBox="1">
            <a:spLocks noChangeArrowheads="1"/>
          </p:cNvSpPr>
          <p:nvPr/>
        </p:nvSpPr>
        <p:spPr bwMode="auto">
          <a:xfrm>
            <a:off x="0" y="71438"/>
            <a:ext cx="6319838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360363">
              <a:defRPr/>
            </a:pPr>
            <a:r>
              <a:rPr lang="ru-RU" sz="2000" b="1" kern="0" dirty="0" smtClean="0">
                <a:solidFill>
                  <a:schemeClr val="bg1"/>
                </a:solidFill>
                <a:latin typeface="Bookman Old Style" pitchFamily="18" charset="0"/>
                <a:ea typeface="+mj-ea"/>
                <a:cs typeface="+mj-cs"/>
              </a:rPr>
              <a:t>Поиск сделок сегодня</a:t>
            </a:r>
            <a:endParaRPr lang="en-US" sz="2000" b="1" kern="0" dirty="0">
              <a:solidFill>
                <a:schemeClr val="bg1"/>
              </a:solidFill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1041023"/>
            <a:ext cx="5214974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Bookman Old Style" pitchFamily="18" charset="0"/>
                <a:cs typeface="Vrinda" pitchFamily="2" charset="0"/>
              </a:rPr>
              <a:t>Сделок на рынке много</a:t>
            </a:r>
            <a:r>
              <a:rPr lang="en-US" sz="1600" b="1" dirty="0" smtClean="0">
                <a:latin typeface="Bookman Old Style" pitchFamily="18" charset="0"/>
                <a:cs typeface="Vrinda" pitchFamily="2" charset="0"/>
              </a:rPr>
              <a:t>: </a:t>
            </a:r>
            <a:endParaRPr lang="en-US" sz="1600" b="1" dirty="0" smtClean="0">
              <a:latin typeface="Bookman Old Style" pitchFamily="18" charset="0"/>
              <a:cs typeface="Vrinda" pitchFamily="2" charset="0"/>
            </a:endParaRPr>
          </a:p>
          <a:p>
            <a:r>
              <a:rPr lang="en-US" sz="1600" dirty="0" smtClean="0">
                <a:latin typeface="Bookman Old Style" pitchFamily="18" charset="0"/>
                <a:cs typeface="Vrinda" pitchFamily="2" charset="0"/>
              </a:rPr>
              <a:t>	</a:t>
            </a:r>
          </a:p>
          <a:p>
            <a:pPr lvl="1">
              <a:buFont typeface="Arial" pitchFamily="34" charset="0"/>
              <a:buChar char="•"/>
            </a:pPr>
            <a:r>
              <a:rPr lang="en-US" sz="1600" dirty="0" smtClean="0">
                <a:latin typeface="Bookman Old Style" pitchFamily="18" charset="0"/>
                <a:cs typeface="Vrinda" pitchFamily="2" charset="0"/>
              </a:rPr>
              <a:t> </a:t>
            </a:r>
            <a:r>
              <a:rPr lang="ru-RU" sz="1400" dirty="0" smtClean="0">
                <a:latin typeface="Bookman Old Style" pitchFamily="18" charset="0"/>
                <a:cs typeface="Vrinda" pitchFamily="2" charset="0"/>
              </a:rPr>
              <a:t>Инвестиционные банки </a:t>
            </a:r>
            <a:r>
              <a:rPr lang="en-US" sz="1400" dirty="0" smtClean="0">
                <a:latin typeface="Bookman Old Style" pitchFamily="18" charset="0"/>
                <a:cs typeface="Vrinda" pitchFamily="2" charset="0"/>
              </a:rPr>
              <a:t>/ </a:t>
            </a:r>
            <a:r>
              <a:rPr lang="ru-RU" sz="1400" dirty="0" smtClean="0">
                <a:latin typeface="Bookman Old Style" pitchFamily="18" charset="0"/>
                <a:cs typeface="Vrinda" pitchFamily="2" charset="0"/>
              </a:rPr>
              <a:t>бутики присылают 3-4 сделки в неделю</a:t>
            </a:r>
          </a:p>
          <a:p>
            <a:pPr lvl="1"/>
            <a:endParaRPr lang="en-US" sz="1400" dirty="0" smtClean="0">
              <a:latin typeface="Bookman Old Style" pitchFamily="18" charset="0"/>
              <a:cs typeface="Vrinda" pitchFamily="2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1400" dirty="0" smtClean="0">
                <a:latin typeface="Bookman Old Style" pitchFamily="18" charset="0"/>
                <a:cs typeface="Vrinda" pitchFamily="2" charset="0"/>
              </a:rPr>
              <a:t> </a:t>
            </a:r>
            <a:r>
              <a:rPr lang="ru-RU" sz="1400" dirty="0" smtClean="0">
                <a:latin typeface="Bookman Old Style" pitchFamily="18" charset="0"/>
                <a:cs typeface="Vrinda" pitchFamily="2" charset="0"/>
              </a:rPr>
              <a:t>Небольшие Коммерческие банки ищут партнеров</a:t>
            </a:r>
            <a:endParaRPr lang="en-US" sz="1400" dirty="0" smtClean="0">
              <a:latin typeface="Bookman Old Style" pitchFamily="18" charset="0"/>
              <a:cs typeface="Vrinda" pitchFamily="2" charset="0"/>
            </a:endParaRPr>
          </a:p>
          <a:p>
            <a:r>
              <a:rPr lang="en-US" sz="1600" dirty="0" smtClean="0">
                <a:latin typeface="Bookman Old Style" pitchFamily="18" charset="0"/>
                <a:cs typeface="Vrinda" pitchFamily="2" charset="0"/>
              </a:rPr>
              <a:t>	</a:t>
            </a:r>
          </a:p>
          <a:p>
            <a:r>
              <a:rPr lang="ru-RU" sz="1600" b="1" dirty="0" smtClean="0">
                <a:latin typeface="Bookman Old Style" pitchFamily="18" charset="0"/>
                <a:cs typeface="Vrinda" pitchFamily="2" charset="0"/>
              </a:rPr>
              <a:t>Хороших как обычно мало</a:t>
            </a:r>
            <a:r>
              <a:rPr lang="en-US" sz="1600" b="1" dirty="0" smtClean="0">
                <a:latin typeface="Bookman Old Style" pitchFamily="18" charset="0"/>
                <a:cs typeface="Vrinda" pitchFamily="2" charset="0"/>
              </a:rPr>
              <a:t>:</a:t>
            </a:r>
            <a:endParaRPr lang="en-US" sz="1600" b="1" dirty="0" smtClean="0">
              <a:latin typeface="Bookman Old Style" pitchFamily="18" charset="0"/>
              <a:cs typeface="Vrinda" pitchFamily="2" charset="0"/>
            </a:endParaRPr>
          </a:p>
          <a:p>
            <a:endParaRPr lang="en-US" sz="1600" b="1" dirty="0" smtClean="0">
              <a:latin typeface="Bookman Old Style" pitchFamily="18" charset="0"/>
              <a:cs typeface="Vrinda" pitchFamily="2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1600" dirty="0" smtClean="0">
                <a:latin typeface="Bookman Old Style" pitchFamily="18" charset="0"/>
                <a:cs typeface="Vrinda" pitchFamily="2" charset="0"/>
              </a:rPr>
              <a:t> </a:t>
            </a:r>
            <a:r>
              <a:rPr lang="ru-RU" sz="1400" dirty="0" smtClean="0">
                <a:latin typeface="Bookman Old Style" pitchFamily="18" charset="0"/>
                <a:cs typeface="Vrinda" pitchFamily="2" charset="0"/>
              </a:rPr>
              <a:t>Ожидания по оценке продавцов и покупателей пока не соответствуют реалиям рынка</a:t>
            </a:r>
            <a:endParaRPr lang="en-US" sz="1400" dirty="0" smtClean="0">
              <a:latin typeface="Bookman Old Style" pitchFamily="18" charset="0"/>
              <a:cs typeface="Vrinda" pitchFamily="2" charset="0"/>
            </a:endParaRPr>
          </a:p>
          <a:p>
            <a:pPr lvl="1"/>
            <a:r>
              <a:rPr lang="en-US" sz="1400" dirty="0" smtClean="0">
                <a:latin typeface="Bookman Old Style" pitchFamily="18" charset="0"/>
                <a:cs typeface="Vrinda" pitchFamily="2" charset="0"/>
              </a:rPr>
              <a:t> </a:t>
            </a:r>
            <a:endParaRPr lang="ru-RU" sz="1400" dirty="0" smtClean="0">
              <a:latin typeface="Bookman Old Style" pitchFamily="18" charset="0"/>
              <a:cs typeface="Vrinda" pitchFamily="2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ru-RU" sz="1400" dirty="0" smtClean="0">
                <a:latin typeface="Bookman Old Style" pitchFamily="18" charset="0"/>
                <a:cs typeface="Vrinda" pitchFamily="2" charset="0"/>
              </a:rPr>
              <a:t> А там где соответствуют – требуется жесткий </a:t>
            </a:r>
            <a:r>
              <a:rPr lang="en-US" sz="1400" dirty="0" smtClean="0">
                <a:latin typeface="Bookman Old Style" pitchFamily="18" charset="0"/>
                <a:cs typeface="Vrinda" pitchFamily="2" charset="0"/>
              </a:rPr>
              <a:t>Turnaround </a:t>
            </a:r>
            <a:endParaRPr lang="en-US" sz="1400" dirty="0" smtClean="0">
              <a:latin typeface="Bookman Old Style" pitchFamily="18" charset="0"/>
              <a:cs typeface="Vrinda" pitchFamily="2" charset="0"/>
            </a:endParaRPr>
          </a:p>
          <a:p>
            <a:endParaRPr lang="en-US" sz="1600" dirty="0" smtClean="0">
              <a:latin typeface="Bookman Old Style" pitchFamily="18" charset="0"/>
              <a:cs typeface="Vrinda" pitchFamily="2" charset="0"/>
            </a:endParaRPr>
          </a:p>
          <a:p>
            <a:r>
              <a:rPr lang="ru-RU" sz="1600" b="1" dirty="0" smtClean="0">
                <a:latin typeface="Bookman Old Style" pitchFamily="18" charset="0"/>
                <a:cs typeface="Vrinda" pitchFamily="2" charset="0"/>
              </a:rPr>
              <a:t>Источники хороших сделок</a:t>
            </a:r>
            <a:r>
              <a:rPr lang="en-US" sz="1600" b="1" dirty="0" smtClean="0">
                <a:latin typeface="Bookman Old Style" pitchFamily="18" charset="0"/>
                <a:cs typeface="Vrinda" pitchFamily="2" charset="0"/>
              </a:rPr>
              <a:t>:</a:t>
            </a:r>
            <a:endParaRPr lang="en-US" sz="1600" b="1" dirty="0" smtClean="0">
              <a:latin typeface="Bookman Old Style" pitchFamily="18" charset="0"/>
              <a:cs typeface="Vrinda" pitchFamily="2" charset="0"/>
            </a:endParaRPr>
          </a:p>
          <a:p>
            <a:endParaRPr lang="en-US" sz="1600" b="1" dirty="0" smtClean="0">
              <a:latin typeface="Bookman Old Style" pitchFamily="18" charset="0"/>
              <a:cs typeface="Vrinda" pitchFamily="2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ru-RU" sz="1600" dirty="0" smtClean="0">
                <a:latin typeface="Bookman Old Style" pitchFamily="18" charset="0"/>
                <a:cs typeface="Vrinda" pitchFamily="2" charset="0"/>
              </a:rPr>
              <a:t>  </a:t>
            </a:r>
            <a:r>
              <a:rPr lang="ru-RU" sz="1400" dirty="0" smtClean="0">
                <a:latin typeface="Bookman Old Style" pitchFamily="18" charset="0"/>
                <a:cs typeface="Vrinda" pitchFamily="2" charset="0"/>
              </a:rPr>
              <a:t>Персональные связи </a:t>
            </a:r>
          </a:p>
          <a:p>
            <a:pPr lvl="1"/>
            <a:endParaRPr lang="ru-RU" sz="1400" dirty="0" smtClean="0">
              <a:latin typeface="Bookman Old Style" pitchFamily="18" charset="0"/>
              <a:cs typeface="Vrinda" pitchFamily="2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ru-RU" sz="1400" dirty="0" smtClean="0">
                <a:latin typeface="Bookman Old Style" pitchFamily="18" charset="0"/>
                <a:cs typeface="Vrinda" pitchFamily="2" charset="0"/>
              </a:rPr>
              <a:t>  </a:t>
            </a:r>
            <a:r>
              <a:rPr lang="ru-RU" sz="1400" b="1" i="1" dirty="0" smtClean="0">
                <a:latin typeface="Bookman Old Style" pitchFamily="18" charset="0"/>
                <a:cs typeface="Vrinda" pitchFamily="2" charset="0"/>
              </a:rPr>
              <a:t>Грамотный </a:t>
            </a:r>
            <a:r>
              <a:rPr lang="en-US" sz="1400" b="1" i="1" dirty="0" smtClean="0">
                <a:latin typeface="Bookman Old Style" pitchFamily="18" charset="0"/>
                <a:cs typeface="Vrinda" pitchFamily="2" charset="0"/>
              </a:rPr>
              <a:t>PR</a:t>
            </a:r>
            <a:r>
              <a:rPr lang="ru-RU" sz="1400" b="1" i="1" dirty="0" smtClean="0">
                <a:latin typeface="Bookman Old Style" pitchFamily="18" charset="0"/>
                <a:cs typeface="Vrinda" pitchFamily="2" charset="0"/>
              </a:rPr>
              <a:t>, основанный на собственных успешных сделках</a:t>
            </a:r>
          </a:p>
          <a:p>
            <a:pPr lvl="1"/>
            <a:endParaRPr lang="en-US" sz="1400" dirty="0" smtClean="0">
              <a:latin typeface="Bookman Old Style" pitchFamily="18" charset="0"/>
              <a:cs typeface="Vrinda" pitchFamily="2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1400" dirty="0" smtClean="0">
                <a:latin typeface="Bookman Old Style" pitchFamily="18" charset="0"/>
                <a:cs typeface="Vrinda" pitchFamily="2" charset="0"/>
              </a:rPr>
              <a:t>  </a:t>
            </a:r>
            <a:r>
              <a:rPr lang="ru-RU" sz="1400" dirty="0" smtClean="0">
                <a:latin typeface="Bookman Old Style" pitchFamily="18" charset="0"/>
                <a:cs typeface="Vrinda" pitchFamily="2" charset="0"/>
              </a:rPr>
              <a:t>Участие в выставках и конференциях</a:t>
            </a:r>
          </a:p>
          <a:p>
            <a:pPr lvl="1"/>
            <a:endParaRPr lang="ru-RU" sz="1400" dirty="0" smtClean="0">
              <a:latin typeface="Bookman Old Style" pitchFamily="18" charset="0"/>
              <a:cs typeface="Vrinda" pitchFamily="2" charset="0"/>
            </a:endParaRPr>
          </a:p>
        </p:txBody>
      </p:sp>
      <p:pic>
        <p:nvPicPr>
          <p:cNvPr id="23554" name="Picture 2" descr="Игорь Никитин &quot;Рыбалка&quot;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r="4783" b="10169"/>
          <a:stretch>
            <a:fillRect/>
          </a:stretch>
        </p:blipFill>
        <p:spPr bwMode="auto">
          <a:xfrm>
            <a:off x="5643570" y="1785926"/>
            <a:ext cx="2857520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roup 102"/>
          <p:cNvGrpSpPr/>
          <p:nvPr/>
        </p:nvGrpSpPr>
        <p:grpSpPr>
          <a:xfrm>
            <a:off x="7929563" y="4275153"/>
            <a:ext cx="930275" cy="1071573"/>
            <a:chOff x="7929563" y="3917963"/>
            <a:chExt cx="930275" cy="1071573"/>
          </a:xfrm>
        </p:grpSpPr>
        <p:pic>
          <p:nvPicPr>
            <p:cNvPr id="22583" name="Picture 14"/>
            <p:cNvPicPr>
              <a:picLocks noChangeAspect="1" noChangeArrowheads="1"/>
            </p:cNvPicPr>
            <p:nvPr/>
          </p:nvPicPr>
          <p:blipFill>
            <a:blip r:embed="rId3"/>
            <a:srcRect l="20863" t="20508" r="50037" b="58008"/>
            <a:stretch>
              <a:fillRect/>
            </a:stretch>
          </p:blipFill>
          <p:spPr bwMode="auto">
            <a:xfrm>
              <a:off x="8001000" y="3917963"/>
              <a:ext cx="858838" cy="3571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84" name="Picture 3" descr="img_110232611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929563" y="4346588"/>
              <a:ext cx="771525" cy="214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7" name="Picture 3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8072462" y="4632349"/>
              <a:ext cx="447675" cy="357187"/>
            </a:xfrm>
            <a:prstGeom prst="rect">
              <a:avLst/>
            </a:prstGeom>
            <a:noFill/>
            <a:ln w="76200">
              <a:noFill/>
              <a:miter lim="800000"/>
              <a:headEnd/>
              <a:tailEnd/>
            </a:ln>
          </p:spPr>
        </p:pic>
      </p:grpSp>
      <p:grpSp>
        <p:nvGrpSpPr>
          <p:cNvPr id="100" name="Group 99"/>
          <p:cNvGrpSpPr/>
          <p:nvPr/>
        </p:nvGrpSpPr>
        <p:grpSpPr>
          <a:xfrm>
            <a:off x="1714480" y="3857628"/>
            <a:ext cx="1258888" cy="863600"/>
            <a:chOff x="1689100" y="3417900"/>
            <a:chExt cx="1258888" cy="863600"/>
          </a:xfrm>
        </p:grpSpPr>
        <p:pic>
          <p:nvPicPr>
            <p:cNvPr id="22530" name="Picture 48" descr="logo.gif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689100" y="3417900"/>
              <a:ext cx="842963" cy="357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68" name="Picture 13" descr="2b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500313" y="3417900"/>
              <a:ext cx="447675" cy="357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69" name="Picture 16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214563" y="3846525"/>
              <a:ext cx="500062" cy="434975"/>
            </a:xfrm>
            <a:prstGeom prst="rect">
              <a:avLst/>
            </a:prstGeom>
            <a:noFill/>
            <a:ln w="76200">
              <a:noFill/>
              <a:miter lim="800000"/>
              <a:headEnd/>
              <a:tailEnd/>
            </a:ln>
          </p:spPr>
        </p:pic>
      </p:grpSp>
      <p:sp>
        <p:nvSpPr>
          <p:cNvPr id="22531" name="TextBox 101"/>
          <p:cNvSpPr txBox="1">
            <a:spLocks noChangeArrowheads="1"/>
          </p:cNvSpPr>
          <p:nvPr/>
        </p:nvSpPr>
        <p:spPr bwMode="auto">
          <a:xfrm>
            <a:off x="6929454" y="2132019"/>
            <a:ext cx="16430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2929"/>
                </a:solidFill>
                <a:latin typeface="Bookman Old Style" pitchFamily="18" charset="0"/>
                <a:cs typeface="Vrinda" pitchFamily="2" charset="0"/>
              </a:rPr>
              <a:t>Индекс РТС на максимальном уровне</a:t>
            </a:r>
            <a:endParaRPr lang="ru-RU" b="1" dirty="0">
              <a:solidFill>
                <a:srgbClr val="FF2929"/>
              </a:solidFill>
              <a:latin typeface="Bookman Old Style" pitchFamily="18" charset="0"/>
              <a:cs typeface="Vrinda" pitchFamily="2" charset="0"/>
            </a:endParaRPr>
          </a:p>
        </p:txBody>
      </p:sp>
      <p:sp>
        <p:nvSpPr>
          <p:cNvPr id="22534" name="TextBox 39"/>
          <p:cNvSpPr txBox="1">
            <a:spLocks noChangeArrowheads="1"/>
          </p:cNvSpPr>
          <p:nvPr/>
        </p:nvSpPr>
        <p:spPr bwMode="auto">
          <a:xfrm>
            <a:off x="180975" y="1946290"/>
            <a:ext cx="1500188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2929"/>
                </a:solidFill>
                <a:latin typeface="Bookman Old Style" pitchFamily="18" charset="0"/>
                <a:cs typeface="Vrinda" pitchFamily="2" charset="0"/>
              </a:rPr>
              <a:t>Ельцин передает дела Владимиру Путину</a:t>
            </a:r>
            <a:endParaRPr lang="ru-RU" b="1" dirty="0">
              <a:solidFill>
                <a:srgbClr val="FF2929"/>
              </a:solidFill>
              <a:latin typeface="Bookman Old Style" pitchFamily="18" charset="0"/>
              <a:cs typeface="Vrinda" pitchFamily="2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214313" y="3132153"/>
            <a:ext cx="785812" cy="285750"/>
          </a:xfrm>
          <a:prstGeom prst="rect">
            <a:avLst/>
          </a:prstGeom>
          <a:solidFill>
            <a:srgbClr val="1C79A2"/>
          </a:solidFill>
          <a:ln w="762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/>
          <a:lstStyle/>
          <a:p>
            <a:pPr marL="165100" indent="-165100"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latin typeface="Vrinda" pitchFamily="2" charset="0"/>
                <a:cs typeface="Vrinda" pitchFamily="2" charset="0"/>
              </a:rPr>
              <a:t>2000</a:t>
            </a:r>
            <a:endParaRPr lang="ru-RU" b="1" dirty="0">
              <a:solidFill>
                <a:schemeClr val="bg1"/>
              </a:solidFill>
              <a:latin typeface="Bookman Old Style" pitchFamily="18" charset="0"/>
              <a:cs typeface="Vrinda" pitchFamily="2" charset="0"/>
            </a:endParaRPr>
          </a:p>
        </p:txBody>
      </p:sp>
      <p:sp>
        <p:nvSpPr>
          <p:cNvPr id="45" name="Pentagon 44"/>
          <p:cNvSpPr/>
          <p:nvPr/>
        </p:nvSpPr>
        <p:spPr bwMode="auto">
          <a:xfrm>
            <a:off x="7929563" y="3132153"/>
            <a:ext cx="785812" cy="285750"/>
          </a:xfrm>
          <a:prstGeom prst="homePlate">
            <a:avLst/>
          </a:prstGeom>
          <a:solidFill>
            <a:srgbClr val="13506B"/>
          </a:solidFill>
          <a:ln w="762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/>
          <a:lstStyle/>
          <a:p>
            <a:pPr marL="165100" indent="-165100"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latin typeface="Vrinda" pitchFamily="2" charset="0"/>
                <a:cs typeface="Vrinda" pitchFamily="2" charset="0"/>
              </a:rPr>
              <a:t>2009…</a:t>
            </a:r>
            <a:endParaRPr lang="ru-RU" b="1" dirty="0">
              <a:solidFill>
                <a:schemeClr val="bg1"/>
              </a:solidFill>
              <a:latin typeface="Bookman Old Style" pitchFamily="18" charset="0"/>
              <a:cs typeface="Vrinda" pitchFamily="2" charset="0"/>
            </a:endParaRPr>
          </a:p>
        </p:txBody>
      </p:sp>
      <p:grpSp>
        <p:nvGrpSpPr>
          <p:cNvPr id="22540" name="Group 114"/>
          <p:cNvGrpSpPr>
            <a:grpSpLocks/>
          </p:cNvGrpSpPr>
          <p:nvPr/>
        </p:nvGrpSpPr>
        <p:grpSpPr bwMode="auto">
          <a:xfrm>
            <a:off x="581025" y="3560778"/>
            <a:ext cx="133350" cy="1071562"/>
            <a:chOff x="580998" y="3643315"/>
            <a:chExt cx="133350" cy="1071569"/>
          </a:xfrm>
        </p:grpSpPr>
        <p:cxnSp>
          <p:nvCxnSpPr>
            <p:cNvPr id="22613" name="Straight Connector 30"/>
            <p:cNvCxnSpPr>
              <a:cxnSpLocks noChangeShapeType="1"/>
            </p:cNvCxnSpPr>
            <p:nvPr/>
          </p:nvCxnSpPr>
          <p:spPr bwMode="auto">
            <a:xfrm rot="16200000" flipH="1">
              <a:off x="148876" y="4137349"/>
              <a:ext cx="994418" cy="6349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8" name="Oval 36"/>
            <p:cNvSpPr>
              <a:spLocks noChangeArrowheads="1"/>
            </p:cNvSpPr>
            <p:nvPr/>
          </p:nvSpPr>
          <p:spPr bwMode="auto">
            <a:xfrm>
              <a:off x="580998" y="4581533"/>
              <a:ext cx="133350" cy="133351"/>
            </a:xfrm>
            <a:prstGeom prst="ellipse">
              <a:avLst/>
            </a:prstGeom>
            <a:solidFill>
              <a:schemeClr val="tx2"/>
            </a:solidFill>
            <a:ln w="76200" algn="ctr">
              <a:noFill/>
              <a:round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wrap="none" lIns="0" tIns="0" rIns="0" bIns="0" anchor="ctr"/>
            <a:lstStyle/>
            <a:p>
              <a:pPr marL="342900" indent="-165100" algn="ctr">
                <a:spcBef>
                  <a:spcPct val="50000"/>
                </a:spcBef>
                <a:defRPr/>
              </a:pPr>
              <a:endParaRPr lang="ru-RU">
                <a:cs typeface="Vrinda" pitchFamily="2" charset="0"/>
              </a:endParaRPr>
            </a:p>
          </p:txBody>
        </p:sp>
      </p:grpSp>
      <p:sp>
        <p:nvSpPr>
          <p:cNvPr id="22541" name="TextBox 101"/>
          <p:cNvSpPr txBox="1">
            <a:spLocks noChangeArrowheads="1"/>
          </p:cNvSpPr>
          <p:nvPr/>
        </p:nvSpPr>
        <p:spPr bwMode="auto">
          <a:xfrm>
            <a:off x="6905625" y="1933590"/>
            <a:ext cx="1381151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Bookman Old Style" pitchFamily="18" charset="0"/>
                <a:cs typeface="Vrinda" pitchFamily="2" charset="0"/>
              </a:rPr>
              <a:t>Рынок перегрет</a:t>
            </a:r>
            <a:endParaRPr lang="ru-RU" b="1" dirty="0">
              <a:latin typeface="Bookman Old Style" pitchFamily="18" charset="0"/>
              <a:cs typeface="Vrinda" pitchFamily="2" charset="0"/>
            </a:endParaRPr>
          </a:p>
        </p:txBody>
      </p:sp>
      <p:sp>
        <p:nvSpPr>
          <p:cNvPr id="22542" name="TextBox 39"/>
          <p:cNvSpPr txBox="1">
            <a:spLocks noChangeArrowheads="1"/>
          </p:cNvSpPr>
          <p:nvPr/>
        </p:nvSpPr>
        <p:spPr bwMode="auto">
          <a:xfrm>
            <a:off x="193675" y="1774840"/>
            <a:ext cx="1520805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Bookman Old Style" pitchFamily="18" charset="0"/>
                <a:cs typeface="Vrinda" pitchFamily="2" charset="0"/>
              </a:rPr>
              <a:t>Новый Президент</a:t>
            </a:r>
            <a:endParaRPr lang="ru-RU" b="1" dirty="0">
              <a:latin typeface="Bookman Old Style" pitchFamily="18" charset="0"/>
              <a:cs typeface="Vrinda" pitchFamily="2" charset="0"/>
            </a:endParaRPr>
          </a:p>
        </p:txBody>
      </p:sp>
      <p:sp>
        <p:nvSpPr>
          <p:cNvPr id="22543" name="TextBox 39"/>
          <p:cNvSpPr txBox="1">
            <a:spLocks noChangeArrowheads="1"/>
          </p:cNvSpPr>
          <p:nvPr/>
        </p:nvSpPr>
        <p:spPr bwMode="auto">
          <a:xfrm>
            <a:off x="2251075" y="2055828"/>
            <a:ext cx="1844675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2929"/>
                </a:solidFill>
                <a:latin typeface="Bookman Old Style" pitchFamily="18" charset="0"/>
                <a:cs typeface="Vrinda" pitchFamily="2" charset="0"/>
              </a:rPr>
              <a:t>Ходорковский арестован</a:t>
            </a:r>
            <a:endParaRPr lang="ru-RU" b="1" dirty="0">
              <a:solidFill>
                <a:srgbClr val="FF2929"/>
              </a:solidFill>
              <a:latin typeface="Bookman Old Style" pitchFamily="18" charset="0"/>
              <a:cs typeface="Vrinda" pitchFamily="2" charset="0"/>
            </a:endParaRPr>
          </a:p>
        </p:txBody>
      </p:sp>
      <p:sp>
        <p:nvSpPr>
          <p:cNvPr id="22544" name="TextBox 39"/>
          <p:cNvSpPr txBox="1">
            <a:spLocks noChangeArrowheads="1"/>
          </p:cNvSpPr>
          <p:nvPr/>
        </p:nvSpPr>
        <p:spPr bwMode="auto">
          <a:xfrm>
            <a:off x="2285984" y="1846267"/>
            <a:ext cx="1304925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err="1" smtClean="0">
                <a:latin typeface="Bookman Old Style" pitchFamily="18" charset="0"/>
                <a:cs typeface="Vrinda" pitchFamily="2" charset="0"/>
              </a:rPr>
              <a:t>Юкос</a:t>
            </a:r>
            <a:endParaRPr lang="ru-RU" b="1" dirty="0">
              <a:latin typeface="Bookman Old Style" pitchFamily="18" charset="0"/>
              <a:cs typeface="Vrinda" pitchFamily="2" charset="0"/>
            </a:endParaRPr>
          </a:p>
        </p:txBody>
      </p:sp>
      <p:grpSp>
        <p:nvGrpSpPr>
          <p:cNvPr id="22545" name="Group 156"/>
          <p:cNvGrpSpPr>
            <a:grpSpLocks/>
          </p:cNvGrpSpPr>
          <p:nvPr/>
        </p:nvGrpSpPr>
        <p:grpSpPr bwMode="auto">
          <a:xfrm>
            <a:off x="5653088" y="2106628"/>
            <a:ext cx="133350" cy="882650"/>
            <a:chOff x="4863468" y="2188836"/>
            <a:chExt cx="133350" cy="882974"/>
          </a:xfrm>
        </p:grpSpPr>
        <p:cxnSp>
          <p:nvCxnSpPr>
            <p:cNvPr id="22611" name="Straight Connector 30"/>
            <p:cNvCxnSpPr>
              <a:cxnSpLocks noChangeShapeType="1"/>
            </p:cNvCxnSpPr>
            <p:nvPr/>
          </p:nvCxnSpPr>
          <p:spPr bwMode="auto">
            <a:xfrm rot="5400000">
              <a:off x="4571603" y="2714223"/>
              <a:ext cx="714380" cy="794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92" name="Oval 38"/>
            <p:cNvSpPr>
              <a:spLocks noChangeArrowheads="1"/>
            </p:cNvSpPr>
            <p:nvPr/>
          </p:nvSpPr>
          <p:spPr bwMode="auto">
            <a:xfrm>
              <a:off x="4863468" y="2188836"/>
              <a:ext cx="133350" cy="133399"/>
            </a:xfrm>
            <a:prstGeom prst="ellipse">
              <a:avLst/>
            </a:prstGeom>
            <a:solidFill>
              <a:srgbClr val="FF2929"/>
            </a:solidFill>
            <a:ln w="76200" algn="ctr">
              <a:noFill/>
              <a:round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wrap="none" lIns="0" tIns="0" rIns="0" bIns="0" anchor="ctr"/>
            <a:lstStyle/>
            <a:p>
              <a:pPr marL="342900" indent="-165100" algn="ctr">
                <a:spcBef>
                  <a:spcPct val="50000"/>
                </a:spcBef>
                <a:defRPr/>
              </a:pPr>
              <a:endParaRPr lang="ru-RU">
                <a:cs typeface="Vrinda" pitchFamily="2" charset="0"/>
              </a:endParaRPr>
            </a:p>
          </p:txBody>
        </p:sp>
      </p:grpSp>
      <p:grpSp>
        <p:nvGrpSpPr>
          <p:cNvPr id="22546" name="Group 70"/>
          <p:cNvGrpSpPr>
            <a:grpSpLocks/>
          </p:cNvGrpSpPr>
          <p:nvPr/>
        </p:nvGrpSpPr>
        <p:grpSpPr bwMode="auto">
          <a:xfrm>
            <a:off x="7653338" y="2544778"/>
            <a:ext cx="133350" cy="523875"/>
            <a:chOff x="6240474" y="2657470"/>
            <a:chExt cx="133350" cy="523875"/>
          </a:xfrm>
        </p:grpSpPr>
        <p:cxnSp>
          <p:nvCxnSpPr>
            <p:cNvPr id="22609" name="Straight Connector 30"/>
            <p:cNvCxnSpPr>
              <a:cxnSpLocks noChangeShapeType="1"/>
            </p:cNvCxnSpPr>
            <p:nvPr/>
          </p:nvCxnSpPr>
          <p:spPr bwMode="auto">
            <a:xfrm rot="5400000">
              <a:off x="6121413" y="3001958"/>
              <a:ext cx="357187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95" name="Oval 38"/>
            <p:cNvSpPr>
              <a:spLocks noChangeArrowheads="1"/>
            </p:cNvSpPr>
            <p:nvPr/>
          </p:nvSpPr>
          <p:spPr bwMode="auto">
            <a:xfrm>
              <a:off x="6240474" y="2657470"/>
              <a:ext cx="133350" cy="133350"/>
            </a:xfrm>
            <a:prstGeom prst="ellipse">
              <a:avLst/>
            </a:prstGeom>
            <a:solidFill>
              <a:srgbClr val="FF2929"/>
            </a:solidFill>
            <a:ln w="76200" algn="ctr">
              <a:noFill/>
              <a:round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wrap="none" lIns="0" tIns="0" rIns="0" bIns="0" anchor="ctr"/>
            <a:lstStyle/>
            <a:p>
              <a:pPr marL="342900" indent="-165100" algn="ctr">
                <a:spcBef>
                  <a:spcPct val="50000"/>
                </a:spcBef>
                <a:defRPr/>
              </a:pPr>
              <a:endParaRPr lang="ru-RU">
                <a:cs typeface="Vrinda" pitchFamily="2" charset="0"/>
              </a:endParaRPr>
            </a:p>
          </p:txBody>
        </p:sp>
      </p:grpSp>
      <p:sp>
        <p:nvSpPr>
          <p:cNvPr id="22547" name="TextBox 101"/>
          <p:cNvSpPr txBox="1">
            <a:spLocks noChangeArrowheads="1"/>
          </p:cNvSpPr>
          <p:nvPr/>
        </p:nvSpPr>
        <p:spPr bwMode="auto">
          <a:xfrm>
            <a:off x="4941888" y="1552590"/>
            <a:ext cx="21097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2929"/>
                </a:solidFill>
                <a:latin typeface="Bookman Old Style" pitchFamily="18" charset="0"/>
                <a:cs typeface="Vrinda" pitchFamily="2" charset="0"/>
              </a:rPr>
              <a:t>Российские компании привлекли более 20 </a:t>
            </a:r>
            <a:r>
              <a:rPr lang="ru-RU" b="1" dirty="0" err="1" smtClean="0">
                <a:solidFill>
                  <a:srgbClr val="FF2929"/>
                </a:solidFill>
                <a:latin typeface="Bookman Old Style" pitchFamily="18" charset="0"/>
                <a:cs typeface="Vrinda" pitchFamily="2" charset="0"/>
              </a:rPr>
              <a:t>млрд</a:t>
            </a:r>
            <a:r>
              <a:rPr lang="ru-RU" b="1" dirty="0" smtClean="0">
                <a:solidFill>
                  <a:srgbClr val="FF2929"/>
                </a:solidFill>
                <a:latin typeface="Bookman Old Style" pitchFamily="18" charset="0"/>
                <a:cs typeface="Vrinda" pitchFamily="2" charset="0"/>
              </a:rPr>
              <a:t> </a:t>
            </a:r>
            <a:r>
              <a:rPr lang="ru-RU" b="1" dirty="0" err="1" smtClean="0">
                <a:solidFill>
                  <a:srgbClr val="FF2929"/>
                </a:solidFill>
                <a:latin typeface="Bookman Old Style" pitchFamily="18" charset="0"/>
                <a:cs typeface="Vrinda" pitchFamily="2" charset="0"/>
              </a:rPr>
              <a:t>долл</a:t>
            </a:r>
            <a:endParaRPr lang="ru-RU" b="1" dirty="0">
              <a:solidFill>
                <a:srgbClr val="FF2929"/>
              </a:solidFill>
              <a:latin typeface="Bookman Old Style" pitchFamily="18" charset="0"/>
              <a:cs typeface="Vrinda" pitchFamily="2" charset="0"/>
            </a:endParaRPr>
          </a:p>
        </p:txBody>
      </p:sp>
      <p:sp>
        <p:nvSpPr>
          <p:cNvPr id="22548" name="TextBox 101"/>
          <p:cNvSpPr txBox="1">
            <a:spLocks noChangeArrowheads="1"/>
          </p:cNvSpPr>
          <p:nvPr/>
        </p:nvSpPr>
        <p:spPr bwMode="auto">
          <a:xfrm>
            <a:off x="4933950" y="1360503"/>
            <a:ext cx="1916113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latin typeface="Bookman Old Style" pitchFamily="18" charset="0"/>
                <a:cs typeface="Vrinda" pitchFamily="2" charset="0"/>
              </a:rPr>
              <a:t>Бум  на рын</a:t>
            </a:r>
            <a:r>
              <a:rPr lang="ru-RU" b="1" dirty="0" smtClean="0">
                <a:latin typeface="Bookman Old Style" pitchFamily="18" charset="0"/>
                <a:cs typeface="Vrinda" pitchFamily="2" charset="0"/>
              </a:rPr>
              <a:t>к</a:t>
            </a:r>
            <a:r>
              <a:rPr lang="ru-RU" b="1" dirty="0" smtClean="0">
                <a:latin typeface="Bookman Old Style" pitchFamily="18" charset="0"/>
                <a:cs typeface="Vrinda" pitchFamily="2" charset="0"/>
              </a:rPr>
              <a:t>е </a:t>
            </a:r>
            <a:r>
              <a:rPr lang="en-US" b="1" dirty="0" smtClean="0">
                <a:latin typeface="Bookman Old Style" pitchFamily="18" charset="0"/>
                <a:cs typeface="Vrinda" pitchFamily="2" charset="0"/>
              </a:rPr>
              <a:t>IPO</a:t>
            </a:r>
            <a:endParaRPr lang="ru-RU" b="1" dirty="0">
              <a:latin typeface="Bookman Old Style" pitchFamily="18" charset="0"/>
              <a:cs typeface="Vrinda" pitchFamily="2" charset="0"/>
            </a:endParaRPr>
          </a:p>
        </p:txBody>
      </p:sp>
      <p:sp>
        <p:nvSpPr>
          <p:cNvPr id="47" name="Rectangle 46"/>
          <p:cNvSpPr>
            <a:spLocks noChangeArrowheads="1"/>
          </p:cNvSpPr>
          <p:nvPr/>
        </p:nvSpPr>
        <p:spPr bwMode="auto">
          <a:xfrm>
            <a:off x="0" y="0"/>
            <a:ext cx="8001024" cy="785794"/>
          </a:xfrm>
          <a:prstGeom prst="rect">
            <a:avLst/>
          </a:prstGeom>
          <a:gradFill flip="none" rotWithShape="1">
            <a:gsLst>
              <a:gs pos="16000">
                <a:schemeClr val="bg1"/>
              </a:gs>
              <a:gs pos="50000">
                <a:srgbClr val="1C79A2"/>
              </a:gs>
              <a:gs pos="100000">
                <a:srgbClr val="1C79A2"/>
              </a:gs>
            </a:gsLst>
            <a:path path="circle">
              <a:fillToRect l="100000" t="100000"/>
            </a:path>
            <a:tileRect r="-100000" b="-100000"/>
          </a:gradFill>
          <a:ln w="76200" algn="ctr">
            <a:noFill/>
            <a:round/>
            <a:headEnd/>
            <a:tailEnd/>
          </a:ln>
        </p:spPr>
        <p:txBody>
          <a:bodyPr wrap="none" lIns="0" tIns="0" rIns="0" bIns="0" anchor="ctr"/>
          <a:lstStyle/>
          <a:p>
            <a:pPr marL="342900" indent="-165100" algn="ctr">
              <a:spcBef>
                <a:spcPct val="50000"/>
              </a:spcBef>
              <a:defRPr/>
            </a:pPr>
            <a:endParaRPr lang="ru-RU"/>
          </a:p>
        </p:txBody>
      </p:sp>
      <p:sp>
        <p:nvSpPr>
          <p:cNvPr id="48" name="Rectangle 10"/>
          <p:cNvSpPr txBox="1">
            <a:spLocks noChangeArrowheads="1"/>
          </p:cNvSpPr>
          <p:nvPr/>
        </p:nvSpPr>
        <p:spPr bwMode="auto">
          <a:xfrm>
            <a:off x="0" y="71438"/>
            <a:ext cx="6319838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360363">
              <a:defRPr/>
            </a:pPr>
            <a:r>
              <a:rPr lang="ru-RU" sz="2000" b="1" kern="0" dirty="0" smtClean="0">
                <a:solidFill>
                  <a:schemeClr val="bg1"/>
                </a:solidFill>
                <a:latin typeface="Bookman Old Style" pitchFamily="18" charset="0"/>
                <a:ea typeface="+mj-ea"/>
                <a:cs typeface="+mj-cs"/>
              </a:rPr>
              <a:t>История наших сделок</a:t>
            </a:r>
            <a:endParaRPr lang="en-US" sz="2000" b="1" kern="0" dirty="0">
              <a:solidFill>
                <a:schemeClr val="bg1"/>
              </a:solidFill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57" name="Rectangle 56"/>
          <p:cNvSpPr/>
          <p:nvPr/>
        </p:nvSpPr>
        <p:spPr bwMode="auto">
          <a:xfrm>
            <a:off x="1071563" y="3132153"/>
            <a:ext cx="785812" cy="285750"/>
          </a:xfrm>
          <a:prstGeom prst="rect">
            <a:avLst/>
          </a:prstGeom>
          <a:solidFill>
            <a:srgbClr val="1C79A2"/>
          </a:solidFill>
          <a:ln w="762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/>
          <a:lstStyle/>
          <a:p>
            <a:pPr marL="165100" indent="-165100"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latin typeface="Vrinda" pitchFamily="2" charset="0"/>
                <a:cs typeface="Vrinda" pitchFamily="2" charset="0"/>
              </a:rPr>
              <a:t>2001</a:t>
            </a:r>
            <a:endParaRPr lang="ru-RU" b="1" dirty="0">
              <a:solidFill>
                <a:schemeClr val="bg1"/>
              </a:solidFill>
              <a:latin typeface="Bookman Old Style" pitchFamily="18" charset="0"/>
              <a:cs typeface="Vrinda" pitchFamily="2" charset="0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1928813" y="3132153"/>
            <a:ext cx="785812" cy="285750"/>
          </a:xfrm>
          <a:prstGeom prst="rect">
            <a:avLst/>
          </a:prstGeom>
          <a:solidFill>
            <a:srgbClr val="1C79A2"/>
          </a:solidFill>
          <a:ln w="762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/>
          <a:lstStyle/>
          <a:p>
            <a:pPr marL="165100" indent="-165100"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latin typeface="Vrinda" pitchFamily="2" charset="0"/>
                <a:cs typeface="Vrinda" pitchFamily="2" charset="0"/>
              </a:rPr>
              <a:t>2002</a:t>
            </a:r>
            <a:endParaRPr lang="ru-RU" b="1" dirty="0">
              <a:solidFill>
                <a:schemeClr val="bg1"/>
              </a:solidFill>
              <a:latin typeface="Bookman Old Style" pitchFamily="18" charset="0"/>
              <a:cs typeface="Vrinda" pitchFamily="2" charset="0"/>
            </a:endParaRPr>
          </a:p>
        </p:txBody>
      </p:sp>
      <p:sp>
        <p:nvSpPr>
          <p:cNvPr id="59" name="Rectangle 58"/>
          <p:cNvSpPr/>
          <p:nvPr/>
        </p:nvSpPr>
        <p:spPr bwMode="auto">
          <a:xfrm>
            <a:off x="2786063" y="3132153"/>
            <a:ext cx="785812" cy="285750"/>
          </a:xfrm>
          <a:prstGeom prst="rect">
            <a:avLst/>
          </a:prstGeom>
          <a:solidFill>
            <a:srgbClr val="1C79A2"/>
          </a:solidFill>
          <a:ln w="762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/>
          <a:lstStyle/>
          <a:p>
            <a:pPr marL="165100" indent="-165100"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latin typeface="Vrinda" pitchFamily="2" charset="0"/>
                <a:cs typeface="Vrinda" pitchFamily="2" charset="0"/>
              </a:rPr>
              <a:t>2003</a:t>
            </a:r>
            <a:endParaRPr lang="ru-RU" b="1" dirty="0">
              <a:solidFill>
                <a:schemeClr val="bg1"/>
              </a:solidFill>
              <a:latin typeface="Bookman Old Style" pitchFamily="18" charset="0"/>
              <a:cs typeface="Vrinda" pitchFamily="2" charset="0"/>
            </a:endParaRPr>
          </a:p>
        </p:txBody>
      </p:sp>
      <p:sp>
        <p:nvSpPr>
          <p:cNvPr id="60" name="Rectangle 59"/>
          <p:cNvSpPr/>
          <p:nvPr/>
        </p:nvSpPr>
        <p:spPr bwMode="auto">
          <a:xfrm>
            <a:off x="3643313" y="3132153"/>
            <a:ext cx="785812" cy="285750"/>
          </a:xfrm>
          <a:prstGeom prst="rect">
            <a:avLst/>
          </a:prstGeom>
          <a:solidFill>
            <a:srgbClr val="1C79A2"/>
          </a:solidFill>
          <a:ln w="762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/>
          <a:lstStyle/>
          <a:p>
            <a:pPr marL="165100" indent="-165100"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latin typeface="Vrinda" pitchFamily="2" charset="0"/>
                <a:cs typeface="Vrinda" pitchFamily="2" charset="0"/>
              </a:rPr>
              <a:t>2004</a:t>
            </a:r>
          </a:p>
        </p:txBody>
      </p:sp>
      <p:sp>
        <p:nvSpPr>
          <p:cNvPr id="61" name="Rectangle 60"/>
          <p:cNvSpPr/>
          <p:nvPr/>
        </p:nvSpPr>
        <p:spPr bwMode="auto">
          <a:xfrm>
            <a:off x="4500563" y="3132153"/>
            <a:ext cx="785812" cy="285750"/>
          </a:xfrm>
          <a:prstGeom prst="rect">
            <a:avLst/>
          </a:prstGeom>
          <a:solidFill>
            <a:srgbClr val="1C79A2"/>
          </a:solidFill>
          <a:ln w="762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/>
          <a:lstStyle/>
          <a:p>
            <a:pPr marL="165100" indent="-165100"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latin typeface="Vrinda" pitchFamily="2" charset="0"/>
                <a:cs typeface="Vrinda" pitchFamily="2" charset="0"/>
              </a:rPr>
              <a:t>2005</a:t>
            </a:r>
          </a:p>
        </p:txBody>
      </p:sp>
      <p:sp>
        <p:nvSpPr>
          <p:cNvPr id="62" name="Rectangle 61"/>
          <p:cNvSpPr/>
          <p:nvPr/>
        </p:nvSpPr>
        <p:spPr bwMode="auto">
          <a:xfrm>
            <a:off x="5357813" y="3132153"/>
            <a:ext cx="785812" cy="285750"/>
          </a:xfrm>
          <a:prstGeom prst="rect">
            <a:avLst/>
          </a:prstGeom>
          <a:solidFill>
            <a:srgbClr val="1C79A2"/>
          </a:solidFill>
          <a:ln w="762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/>
          <a:lstStyle/>
          <a:p>
            <a:pPr marL="165100" indent="-165100"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latin typeface="Vrinda" pitchFamily="2" charset="0"/>
                <a:cs typeface="Vrinda" pitchFamily="2" charset="0"/>
              </a:rPr>
              <a:t>2006</a:t>
            </a:r>
          </a:p>
        </p:txBody>
      </p:sp>
      <p:sp>
        <p:nvSpPr>
          <p:cNvPr id="63" name="Rectangle 62"/>
          <p:cNvSpPr/>
          <p:nvPr/>
        </p:nvSpPr>
        <p:spPr bwMode="auto">
          <a:xfrm>
            <a:off x="6215063" y="3132153"/>
            <a:ext cx="785812" cy="285750"/>
          </a:xfrm>
          <a:prstGeom prst="rect">
            <a:avLst/>
          </a:prstGeom>
          <a:solidFill>
            <a:srgbClr val="1C79A2"/>
          </a:solidFill>
          <a:ln w="762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/>
          <a:lstStyle/>
          <a:p>
            <a:pPr marL="165100" indent="-165100"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latin typeface="Vrinda" pitchFamily="2" charset="0"/>
                <a:cs typeface="Vrinda" pitchFamily="2" charset="0"/>
              </a:rPr>
              <a:t>2007</a:t>
            </a:r>
          </a:p>
        </p:txBody>
      </p:sp>
      <p:sp>
        <p:nvSpPr>
          <p:cNvPr id="64" name="Rectangle 63"/>
          <p:cNvSpPr/>
          <p:nvPr/>
        </p:nvSpPr>
        <p:spPr bwMode="auto">
          <a:xfrm>
            <a:off x="7072313" y="3132153"/>
            <a:ext cx="785812" cy="285750"/>
          </a:xfrm>
          <a:prstGeom prst="rect">
            <a:avLst/>
          </a:prstGeom>
          <a:solidFill>
            <a:srgbClr val="1C79A2"/>
          </a:solidFill>
          <a:ln w="762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/>
          <a:lstStyle/>
          <a:p>
            <a:pPr marL="165100" indent="-165100"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latin typeface="Vrinda" pitchFamily="2" charset="0"/>
                <a:cs typeface="Vrinda" pitchFamily="2" charset="0"/>
              </a:rPr>
              <a:t>2008</a:t>
            </a:r>
          </a:p>
        </p:txBody>
      </p:sp>
      <p:grpSp>
        <p:nvGrpSpPr>
          <p:cNvPr id="22561" name="Group 71"/>
          <p:cNvGrpSpPr>
            <a:grpSpLocks/>
          </p:cNvGrpSpPr>
          <p:nvPr/>
        </p:nvGrpSpPr>
        <p:grpSpPr bwMode="auto">
          <a:xfrm>
            <a:off x="3143250" y="2489215"/>
            <a:ext cx="133350" cy="523875"/>
            <a:chOff x="6240474" y="2657470"/>
            <a:chExt cx="133350" cy="523875"/>
          </a:xfrm>
        </p:grpSpPr>
        <p:cxnSp>
          <p:nvCxnSpPr>
            <p:cNvPr id="22607" name="Straight Connector 30"/>
            <p:cNvCxnSpPr>
              <a:cxnSpLocks noChangeShapeType="1"/>
            </p:cNvCxnSpPr>
            <p:nvPr/>
          </p:nvCxnSpPr>
          <p:spPr bwMode="auto">
            <a:xfrm rot="5400000">
              <a:off x="6121413" y="3001958"/>
              <a:ext cx="357187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4" name="Oval 38"/>
            <p:cNvSpPr>
              <a:spLocks noChangeArrowheads="1"/>
            </p:cNvSpPr>
            <p:nvPr/>
          </p:nvSpPr>
          <p:spPr bwMode="auto">
            <a:xfrm>
              <a:off x="6240474" y="2657470"/>
              <a:ext cx="133350" cy="133350"/>
            </a:xfrm>
            <a:prstGeom prst="ellipse">
              <a:avLst/>
            </a:prstGeom>
            <a:solidFill>
              <a:srgbClr val="FF2929"/>
            </a:solidFill>
            <a:ln w="76200" algn="ctr">
              <a:noFill/>
              <a:round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wrap="none" lIns="0" tIns="0" rIns="0" bIns="0" anchor="ctr"/>
            <a:lstStyle/>
            <a:p>
              <a:pPr marL="342900" indent="-165100" algn="ctr">
                <a:spcBef>
                  <a:spcPct val="50000"/>
                </a:spcBef>
                <a:defRPr/>
              </a:pPr>
              <a:endParaRPr lang="ru-RU">
                <a:cs typeface="Vrinda" pitchFamily="2" charset="0"/>
              </a:endParaRPr>
            </a:p>
          </p:txBody>
        </p:sp>
      </p:grpSp>
      <p:grpSp>
        <p:nvGrpSpPr>
          <p:cNvPr id="22562" name="Group 74"/>
          <p:cNvGrpSpPr>
            <a:grpSpLocks/>
          </p:cNvGrpSpPr>
          <p:nvPr/>
        </p:nvGrpSpPr>
        <p:grpSpPr bwMode="auto">
          <a:xfrm>
            <a:off x="587375" y="2478103"/>
            <a:ext cx="133350" cy="523875"/>
            <a:chOff x="6240474" y="2657470"/>
            <a:chExt cx="133350" cy="523875"/>
          </a:xfrm>
        </p:grpSpPr>
        <p:cxnSp>
          <p:nvCxnSpPr>
            <p:cNvPr id="22605" name="Straight Connector 30"/>
            <p:cNvCxnSpPr>
              <a:cxnSpLocks noChangeShapeType="1"/>
            </p:cNvCxnSpPr>
            <p:nvPr/>
          </p:nvCxnSpPr>
          <p:spPr bwMode="auto">
            <a:xfrm rot="5400000">
              <a:off x="6121413" y="3001958"/>
              <a:ext cx="357187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77" name="Oval 38"/>
            <p:cNvSpPr>
              <a:spLocks noChangeArrowheads="1"/>
            </p:cNvSpPr>
            <p:nvPr/>
          </p:nvSpPr>
          <p:spPr bwMode="auto">
            <a:xfrm>
              <a:off x="6240474" y="2657470"/>
              <a:ext cx="133350" cy="133350"/>
            </a:xfrm>
            <a:prstGeom prst="ellipse">
              <a:avLst/>
            </a:prstGeom>
            <a:solidFill>
              <a:srgbClr val="FF2929"/>
            </a:solidFill>
            <a:ln w="76200" algn="ctr">
              <a:noFill/>
              <a:round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wrap="none" lIns="0" tIns="0" rIns="0" bIns="0" anchor="ctr"/>
            <a:lstStyle/>
            <a:p>
              <a:pPr marL="342900" indent="-165100" algn="ctr">
                <a:spcBef>
                  <a:spcPct val="50000"/>
                </a:spcBef>
                <a:defRPr/>
              </a:pPr>
              <a:endParaRPr lang="ru-RU">
                <a:cs typeface="Vrinda" pitchFamily="2" charset="0"/>
              </a:endParaRPr>
            </a:p>
          </p:txBody>
        </p:sp>
      </p:grpSp>
      <p:sp>
        <p:nvSpPr>
          <p:cNvPr id="22563" name="TextBox 106"/>
          <p:cNvSpPr txBox="1">
            <a:spLocks noChangeArrowheads="1"/>
          </p:cNvSpPr>
          <p:nvPr/>
        </p:nvSpPr>
        <p:spPr bwMode="auto">
          <a:xfrm>
            <a:off x="1143000" y="4310078"/>
            <a:ext cx="1071563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Vrinda" pitchFamily="2" charset="0"/>
                <a:cs typeface="Vrinda" pitchFamily="2" charset="0"/>
              </a:rPr>
              <a:t>1</a:t>
            </a:r>
            <a:r>
              <a:rPr lang="en-US" b="1" baseline="30000">
                <a:latin typeface="Vrinda" pitchFamily="2" charset="0"/>
                <a:cs typeface="Vrinda" pitchFamily="2" charset="0"/>
              </a:rPr>
              <a:t>st</a:t>
            </a:r>
            <a:r>
              <a:rPr lang="en-US" b="1">
                <a:latin typeface="Vrinda" pitchFamily="2" charset="0"/>
                <a:cs typeface="Vrinda" pitchFamily="2" charset="0"/>
              </a:rPr>
              <a:t> deal</a:t>
            </a:r>
            <a:endParaRPr lang="ru-RU" b="1">
              <a:latin typeface="Bookman Old Style" pitchFamily="18" charset="0"/>
              <a:cs typeface="Vrinda" pitchFamily="2" charset="0"/>
            </a:endParaRPr>
          </a:p>
        </p:txBody>
      </p:sp>
      <p:grpSp>
        <p:nvGrpSpPr>
          <p:cNvPr id="22564" name="Group 144"/>
          <p:cNvGrpSpPr>
            <a:grpSpLocks/>
          </p:cNvGrpSpPr>
          <p:nvPr/>
        </p:nvGrpSpPr>
        <p:grpSpPr bwMode="auto">
          <a:xfrm>
            <a:off x="1384300" y="3552840"/>
            <a:ext cx="133350" cy="730250"/>
            <a:chOff x="1385000" y="3635374"/>
            <a:chExt cx="133350" cy="729686"/>
          </a:xfrm>
        </p:grpSpPr>
        <p:sp>
          <p:nvSpPr>
            <p:cNvPr id="98" name="Oval 36"/>
            <p:cNvSpPr>
              <a:spLocks noChangeArrowheads="1"/>
            </p:cNvSpPr>
            <p:nvPr/>
          </p:nvSpPr>
          <p:spPr bwMode="auto">
            <a:xfrm>
              <a:off x="1385000" y="4231813"/>
              <a:ext cx="133350" cy="133247"/>
            </a:xfrm>
            <a:prstGeom prst="ellipse">
              <a:avLst/>
            </a:prstGeom>
            <a:solidFill>
              <a:schemeClr val="tx2"/>
            </a:solidFill>
            <a:ln w="76200" algn="ctr">
              <a:noFill/>
              <a:round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wrap="none" lIns="0" tIns="0" rIns="0" bIns="0" anchor="ctr"/>
            <a:lstStyle/>
            <a:p>
              <a:pPr marL="342900" indent="-165100" algn="ctr">
                <a:spcBef>
                  <a:spcPct val="50000"/>
                </a:spcBef>
                <a:defRPr/>
              </a:pPr>
              <a:endParaRPr lang="ru-RU">
                <a:cs typeface="Vrinda" pitchFamily="2" charset="0"/>
              </a:endParaRPr>
            </a:p>
          </p:txBody>
        </p:sp>
        <p:cxnSp>
          <p:nvCxnSpPr>
            <p:cNvPr id="22604" name="Straight Connector 30"/>
            <p:cNvCxnSpPr>
              <a:cxnSpLocks noChangeShapeType="1"/>
              <a:endCxn id="98" idx="0"/>
            </p:cNvCxnSpPr>
            <p:nvPr/>
          </p:nvCxnSpPr>
          <p:spPr bwMode="auto">
            <a:xfrm rot="16200000" flipH="1">
              <a:off x="1150334" y="3930368"/>
              <a:ext cx="596335" cy="6347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22565" name="Group 128"/>
          <p:cNvGrpSpPr>
            <a:grpSpLocks/>
          </p:cNvGrpSpPr>
          <p:nvPr/>
        </p:nvGrpSpPr>
        <p:grpSpPr bwMode="auto">
          <a:xfrm>
            <a:off x="2295525" y="3489340"/>
            <a:ext cx="133350" cy="363538"/>
            <a:chOff x="2295510" y="3571876"/>
            <a:chExt cx="133350" cy="363682"/>
          </a:xfrm>
        </p:grpSpPr>
        <p:sp>
          <p:nvSpPr>
            <p:cNvPr id="102" name="Oval 36"/>
            <p:cNvSpPr>
              <a:spLocks noChangeArrowheads="1"/>
            </p:cNvSpPr>
            <p:nvPr/>
          </p:nvSpPr>
          <p:spPr bwMode="auto">
            <a:xfrm>
              <a:off x="2295510" y="3802155"/>
              <a:ext cx="133350" cy="133403"/>
            </a:xfrm>
            <a:prstGeom prst="ellipse">
              <a:avLst/>
            </a:prstGeom>
            <a:solidFill>
              <a:schemeClr val="tx2"/>
            </a:solidFill>
            <a:ln w="76200" algn="ctr">
              <a:noFill/>
              <a:round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wrap="none" lIns="0" tIns="0" rIns="0" bIns="0" anchor="ctr"/>
            <a:lstStyle/>
            <a:p>
              <a:pPr marL="342900" indent="-165100" algn="ctr">
                <a:spcBef>
                  <a:spcPct val="50000"/>
                </a:spcBef>
                <a:defRPr/>
              </a:pPr>
              <a:endParaRPr lang="ru-RU">
                <a:cs typeface="Vrinda" pitchFamily="2" charset="0"/>
              </a:endParaRPr>
            </a:p>
          </p:txBody>
        </p:sp>
        <p:cxnSp>
          <p:nvCxnSpPr>
            <p:cNvPr id="22602" name="Straight Connector 30"/>
            <p:cNvCxnSpPr>
              <a:cxnSpLocks noChangeShapeType="1"/>
            </p:cNvCxnSpPr>
            <p:nvPr/>
          </p:nvCxnSpPr>
          <p:spPr bwMode="auto">
            <a:xfrm rot="16200000" flipH="1">
              <a:off x="2249471" y="3678241"/>
              <a:ext cx="214316" cy="158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22566" name="Group 113"/>
          <p:cNvGrpSpPr>
            <a:grpSpLocks/>
          </p:cNvGrpSpPr>
          <p:nvPr/>
        </p:nvGrpSpPr>
        <p:grpSpPr bwMode="auto">
          <a:xfrm>
            <a:off x="3867150" y="3489340"/>
            <a:ext cx="133350" cy="1071563"/>
            <a:chOff x="3867146" y="3571876"/>
            <a:chExt cx="133350" cy="1071569"/>
          </a:xfrm>
        </p:grpSpPr>
        <p:cxnSp>
          <p:nvCxnSpPr>
            <p:cNvPr id="22599" name="Straight Connector 30"/>
            <p:cNvCxnSpPr>
              <a:cxnSpLocks noChangeShapeType="1"/>
            </p:cNvCxnSpPr>
            <p:nvPr/>
          </p:nvCxnSpPr>
          <p:spPr bwMode="auto">
            <a:xfrm rot="16200000" flipH="1">
              <a:off x="3435024" y="4065910"/>
              <a:ext cx="994418" cy="6349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12" name="Oval 36"/>
            <p:cNvSpPr>
              <a:spLocks noChangeArrowheads="1"/>
            </p:cNvSpPr>
            <p:nvPr/>
          </p:nvSpPr>
          <p:spPr bwMode="auto">
            <a:xfrm>
              <a:off x="3867146" y="4510094"/>
              <a:ext cx="133350" cy="133351"/>
            </a:xfrm>
            <a:prstGeom prst="ellipse">
              <a:avLst/>
            </a:prstGeom>
            <a:solidFill>
              <a:schemeClr val="tx2"/>
            </a:solidFill>
            <a:ln w="76200" algn="ctr">
              <a:noFill/>
              <a:round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wrap="none" lIns="0" tIns="0" rIns="0" bIns="0" anchor="ctr"/>
            <a:lstStyle/>
            <a:p>
              <a:pPr marL="342900" indent="-165100" algn="ctr">
                <a:spcBef>
                  <a:spcPct val="50000"/>
                </a:spcBef>
                <a:defRPr/>
              </a:pPr>
              <a:endParaRPr lang="ru-RU">
                <a:cs typeface="Vrinda" pitchFamily="2" charset="0"/>
              </a:endParaRPr>
            </a:p>
          </p:txBody>
        </p:sp>
      </p:grpSp>
      <p:pic>
        <p:nvPicPr>
          <p:cNvPr id="22567" name="Picture 2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416300" y="4632340"/>
            <a:ext cx="798513" cy="214313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</p:pic>
      <p:pic>
        <p:nvPicPr>
          <p:cNvPr id="22570" name="Picture 49" descr="REAL-logo.bmp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143000" y="4489465"/>
            <a:ext cx="7588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71" name="Picture 12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643438" y="5429264"/>
            <a:ext cx="484187" cy="428625"/>
          </a:xfrm>
          <a:prstGeom prst="rect">
            <a:avLst/>
          </a:prstGeom>
          <a:noFill/>
          <a:ln w="76200" algn="ctr">
            <a:noFill/>
            <a:miter lim="800000"/>
            <a:headEnd/>
            <a:tailEnd/>
          </a:ln>
        </p:spPr>
      </p:pic>
      <p:pic>
        <p:nvPicPr>
          <p:cNvPr id="22572" name="Picture 24" descr="Maratex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572125" y="3846528"/>
            <a:ext cx="57467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573" name="Group 129"/>
          <p:cNvGrpSpPr>
            <a:grpSpLocks/>
          </p:cNvGrpSpPr>
          <p:nvPr/>
        </p:nvGrpSpPr>
        <p:grpSpPr bwMode="auto">
          <a:xfrm>
            <a:off x="5715000" y="3462353"/>
            <a:ext cx="133350" cy="363537"/>
            <a:chOff x="2295510" y="3571876"/>
            <a:chExt cx="133350" cy="363682"/>
          </a:xfrm>
        </p:grpSpPr>
        <p:sp>
          <p:nvSpPr>
            <p:cNvPr id="131" name="Oval 36"/>
            <p:cNvSpPr>
              <a:spLocks noChangeArrowheads="1"/>
            </p:cNvSpPr>
            <p:nvPr/>
          </p:nvSpPr>
          <p:spPr bwMode="auto">
            <a:xfrm>
              <a:off x="2295510" y="3802155"/>
              <a:ext cx="133350" cy="133403"/>
            </a:xfrm>
            <a:prstGeom prst="ellipse">
              <a:avLst/>
            </a:prstGeom>
            <a:solidFill>
              <a:schemeClr val="tx2"/>
            </a:solidFill>
            <a:ln w="76200" algn="ctr">
              <a:noFill/>
              <a:round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wrap="none" lIns="0" tIns="0" rIns="0" bIns="0" anchor="ctr"/>
            <a:lstStyle/>
            <a:p>
              <a:pPr marL="342900" indent="-165100" algn="ctr">
                <a:spcBef>
                  <a:spcPct val="50000"/>
                </a:spcBef>
                <a:defRPr/>
              </a:pPr>
              <a:endParaRPr lang="ru-RU">
                <a:cs typeface="Vrinda" pitchFamily="2" charset="0"/>
              </a:endParaRPr>
            </a:p>
          </p:txBody>
        </p:sp>
        <p:cxnSp>
          <p:nvCxnSpPr>
            <p:cNvPr id="22598" name="Straight Connector 30"/>
            <p:cNvCxnSpPr>
              <a:cxnSpLocks noChangeShapeType="1"/>
            </p:cNvCxnSpPr>
            <p:nvPr/>
          </p:nvCxnSpPr>
          <p:spPr bwMode="auto">
            <a:xfrm rot="16200000" flipH="1">
              <a:off x="2249471" y="3678241"/>
              <a:ext cx="214316" cy="158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grpSp>
        <p:nvGrpSpPr>
          <p:cNvPr id="101" name="Group 100"/>
          <p:cNvGrpSpPr/>
          <p:nvPr/>
        </p:nvGrpSpPr>
        <p:grpSpPr>
          <a:xfrm>
            <a:off x="5929313" y="4632340"/>
            <a:ext cx="1357312" cy="1011238"/>
            <a:chOff x="5929313" y="4275150"/>
            <a:chExt cx="1357312" cy="1011238"/>
          </a:xfrm>
        </p:grpSpPr>
        <p:pic>
          <p:nvPicPr>
            <p:cNvPr id="22575" name="Picture 65" descr="32_1_DOCUMENT_Verysell-logo-cmyk-en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6643688" y="4275150"/>
              <a:ext cx="571500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76" name="Picture 14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5970588" y="4275150"/>
              <a:ext cx="608012" cy="428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77" name="Picture 25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929313" y="4775213"/>
              <a:ext cx="514350" cy="141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78" name="Picture 17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6572250" y="4632338"/>
              <a:ext cx="714375" cy="433387"/>
            </a:xfrm>
            <a:prstGeom prst="rect">
              <a:avLst/>
            </a:prstGeom>
            <a:noFill/>
            <a:ln w="76200">
              <a:noFill/>
              <a:miter lim="800000"/>
              <a:headEnd/>
              <a:tailEnd/>
            </a:ln>
          </p:spPr>
        </p:pic>
        <p:pic>
          <p:nvPicPr>
            <p:cNvPr id="22579" name="Picture 25" descr="GROUP 102 (3)"/>
            <p:cNvPicPr>
              <a:picLocks noChangeAspect="1" noChangeArrowheads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6357938" y="5060963"/>
              <a:ext cx="714375" cy="225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2574" name="Group 132"/>
          <p:cNvGrpSpPr>
            <a:grpSpLocks/>
          </p:cNvGrpSpPr>
          <p:nvPr/>
        </p:nvGrpSpPr>
        <p:grpSpPr bwMode="auto">
          <a:xfrm>
            <a:off x="6510338" y="3489340"/>
            <a:ext cx="133350" cy="1071563"/>
            <a:chOff x="3867146" y="3571876"/>
            <a:chExt cx="133350" cy="1071569"/>
          </a:xfrm>
        </p:grpSpPr>
        <p:cxnSp>
          <p:nvCxnSpPr>
            <p:cNvPr id="22595" name="Straight Connector 30"/>
            <p:cNvCxnSpPr>
              <a:cxnSpLocks noChangeShapeType="1"/>
            </p:cNvCxnSpPr>
            <p:nvPr/>
          </p:nvCxnSpPr>
          <p:spPr bwMode="auto">
            <a:xfrm rot="16200000" flipH="1">
              <a:off x="3435024" y="4065910"/>
              <a:ext cx="994418" cy="6349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35" name="Oval 36"/>
            <p:cNvSpPr>
              <a:spLocks noChangeArrowheads="1"/>
            </p:cNvSpPr>
            <p:nvPr/>
          </p:nvSpPr>
          <p:spPr bwMode="auto">
            <a:xfrm>
              <a:off x="3867146" y="4510094"/>
              <a:ext cx="133350" cy="133351"/>
            </a:xfrm>
            <a:prstGeom prst="ellipse">
              <a:avLst/>
            </a:prstGeom>
            <a:solidFill>
              <a:schemeClr val="tx2"/>
            </a:solidFill>
            <a:ln w="76200" algn="ctr">
              <a:noFill/>
              <a:round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wrap="none" lIns="0" tIns="0" rIns="0" bIns="0" anchor="ctr"/>
            <a:lstStyle/>
            <a:p>
              <a:pPr marL="342900" indent="-165100" algn="ctr">
                <a:spcBef>
                  <a:spcPct val="50000"/>
                </a:spcBef>
                <a:defRPr/>
              </a:pPr>
              <a:endParaRPr lang="ru-RU">
                <a:cs typeface="Vrinda" pitchFamily="2" charset="0"/>
              </a:endParaRPr>
            </a:p>
          </p:txBody>
        </p:sp>
      </p:grpSp>
      <p:grpSp>
        <p:nvGrpSpPr>
          <p:cNvPr id="22580" name="Group 140"/>
          <p:cNvGrpSpPr>
            <a:grpSpLocks/>
          </p:cNvGrpSpPr>
          <p:nvPr/>
        </p:nvGrpSpPr>
        <p:grpSpPr bwMode="auto">
          <a:xfrm>
            <a:off x="7439025" y="3489340"/>
            <a:ext cx="133350" cy="508000"/>
            <a:chOff x="4370386" y="3571876"/>
            <a:chExt cx="133350" cy="508004"/>
          </a:xfrm>
        </p:grpSpPr>
        <p:sp>
          <p:nvSpPr>
            <p:cNvPr id="142" name="Oval 36"/>
            <p:cNvSpPr>
              <a:spLocks noChangeArrowheads="1"/>
            </p:cNvSpPr>
            <p:nvPr/>
          </p:nvSpPr>
          <p:spPr bwMode="auto">
            <a:xfrm>
              <a:off x="4370386" y="3946529"/>
              <a:ext cx="133350" cy="133351"/>
            </a:xfrm>
            <a:prstGeom prst="ellipse">
              <a:avLst/>
            </a:prstGeom>
            <a:solidFill>
              <a:schemeClr val="tx2"/>
            </a:solidFill>
            <a:ln w="76200" algn="ctr">
              <a:noFill/>
              <a:round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wrap="none" lIns="0" tIns="0" rIns="0" bIns="0" anchor="ctr"/>
            <a:lstStyle/>
            <a:p>
              <a:pPr marL="342900" indent="-165100" algn="ctr">
                <a:spcBef>
                  <a:spcPct val="50000"/>
                </a:spcBef>
                <a:defRPr/>
              </a:pPr>
              <a:endParaRPr lang="ru-RU">
                <a:cs typeface="Vrinda" pitchFamily="2" charset="0"/>
              </a:endParaRPr>
            </a:p>
          </p:txBody>
        </p:sp>
        <p:cxnSp>
          <p:nvCxnSpPr>
            <p:cNvPr id="22594" name="Straight Connector 30"/>
            <p:cNvCxnSpPr>
              <a:cxnSpLocks noChangeShapeType="1"/>
            </p:cNvCxnSpPr>
            <p:nvPr/>
          </p:nvCxnSpPr>
          <p:spPr bwMode="auto">
            <a:xfrm rot="5400000">
              <a:off x="4251324" y="3749676"/>
              <a:ext cx="357187" cy="15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pic>
        <p:nvPicPr>
          <p:cNvPr id="22581" name="Picture 3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70750" y="4087828"/>
            <a:ext cx="447675" cy="357187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</p:pic>
      <p:grpSp>
        <p:nvGrpSpPr>
          <p:cNvPr id="22582" name="Group 145"/>
          <p:cNvGrpSpPr>
            <a:grpSpLocks/>
          </p:cNvGrpSpPr>
          <p:nvPr/>
        </p:nvGrpSpPr>
        <p:grpSpPr bwMode="auto">
          <a:xfrm>
            <a:off x="8153400" y="3489340"/>
            <a:ext cx="133350" cy="730250"/>
            <a:chOff x="1385000" y="3635374"/>
            <a:chExt cx="133350" cy="729686"/>
          </a:xfrm>
        </p:grpSpPr>
        <p:sp>
          <p:nvSpPr>
            <p:cNvPr id="147" name="Oval 36"/>
            <p:cNvSpPr>
              <a:spLocks noChangeArrowheads="1"/>
            </p:cNvSpPr>
            <p:nvPr/>
          </p:nvSpPr>
          <p:spPr bwMode="auto">
            <a:xfrm>
              <a:off x="1385000" y="4231813"/>
              <a:ext cx="133350" cy="133247"/>
            </a:xfrm>
            <a:prstGeom prst="ellipse">
              <a:avLst/>
            </a:prstGeom>
            <a:solidFill>
              <a:schemeClr val="tx2"/>
            </a:solidFill>
            <a:ln w="76200" algn="ctr">
              <a:noFill/>
              <a:round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wrap="none" lIns="0" tIns="0" rIns="0" bIns="0" anchor="ctr"/>
            <a:lstStyle/>
            <a:p>
              <a:pPr marL="342900" indent="-165100" algn="ctr">
                <a:spcBef>
                  <a:spcPct val="50000"/>
                </a:spcBef>
                <a:defRPr/>
              </a:pPr>
              <a:endParaRPr lang="ru-RU">
                <a:cs typeface="Vrinda" pitchFamily="2" charset="0"/>
              </a:endParaRPr>
            </a:p>
          </p:txBody>
        </p:sp>
        <p:cxnSp>
          <p:nvCxnSpPr>
            <p:cNvPr id="22592" name="Straight Connector 30"/>
            <p:cNvCxnSpPr>
              <a:cxnSpLocks noChangeShapeType="1"/>
              <a:endCxn id="147" idx="0"/>
            </p:cNvCxnSpPr>
            <p:nvPr/>
          </p:nvCxnSpPr>
          <p:spPr bwMode="auto">
            <a:xfrm rot="16200000" flipH="1">
              <a:off x="1150334" y="3930368"/>
              <a:ext cx="596335" cy="6347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22585" name="TextBox 101"/>
          <p:cNvSpPr txBox="1">
            <a:spLocks noChangeArrowheads="1"/>
          </p:cNvSpPr>
          <p:nvPr/>
        </p:nvSpPr>
        <p:spPr bwMode="auto">
          <a:xfrm>
            <a:off x="6143636" y="2774961"/>
            <a:ext cx="1643062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2929"/>
                </a:solidFill>
                <a:latin typeface="Bookman Old Style" pitchFamily="18" charset="0"/>
                <a:cs typeface="Vrinda" pitchFamily="2" charset="0"/>
              </a:rPr>
              <a:t>Дмитрий Медведев</a:t>
            </a:r>
            <a:endParaRPr lang="ru-RU" b="1" dirty="0">
              <a:solidFill>
                <a:srgbClr val="FF2929"/>
              </a:solidFill>
              <a:latin typeface="Bookman Old Style" pitchFamily="18" charset="0"/>
              <a:cs typeface="Vrinda" pitchFamily="2" charset="0"/>
            </a:endParaRPr>
          </a:p>
        </p:txBody>
      </p:sp>
      <p:sp>
        <p:nvSpPr>
          <p:cNvPr id="22586" name="TextBox 101"/>
          <p:cNvSpPr txBox="1">
            <a:spLocks noChangeArrowheads="1"/>
          </p:cNvSpPr>
          <p:nvPr/>
        </p:nvSpPr>
        <p:spPr bwMode="auto">
          <a:xfrm>
            <a:off x="6143636" y="2582878"/>
            <a:ext cx="1443027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Bookman Old Style" pitchFamily="18" charset="0"/>
                <a:cs typeface="Vrinda" pitchFamily="2" charset="0"/>
              </a:rPr>
              <a:t>Новый Президент</a:t>
            </a:r>
            <a:endParaRPr lang="ru-RU" b="1" dirty="0">
              <a:latin typeface="Bookman Old Style" pitchFamily="18" charset="0"/>
              <a:cs typeface="Vrinda" pitchFamily="2" charset="0"/>
            </a:endParaRPr>
          </a:p>
        </p:txBody>
      </p:sp>
      <p:sp>
        <p:nvSpPr>
          <p:cNvPr id="153" name="Oval 38"/>
          <p:cNvSpPr>
            <a:spLocks noChangeArrowheads="1"/>
          </p:cNvSpPr>
          <p:nvPr/>
        </p:nvSpPr>
        <p:spPr bwMode="auto">
          <a:xfrm>
            <a:off x="7208838" y="2957528"/>
            <a:ext cx="133350" cy="133350"/>
          </a:xfrm>
          <a:prstGeom prst="ellipse">
            <a:avLst/>
          </a:prstGeom>
          <a:solidFill>
            <a:srgbClr val="FF2929"/>
          </a:solidFill>
          <a:ln w="76200" algn="ctr">
            <a:noFill/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/>
          <a:lstStyle/>
          <a:p>
            <a:pPr marL="342900" indent="-165100" algn="ctr">
              <a:spcBef>
                <a:spcPct val="50000"/>
              </a:spcBef>
              <a:defRPr/>
            </a:pPr>
            <a:endParaRPr lang="ru-RU" dirty="0">
              <a:cs typeface="Vrinda" pitchFamily="2" charset="0"/>
            </a:endParaRPr>
          </a:p>
        </p:txBody>
      </p:sp>
      <p:sp>
        <p:nvSpPr>
          <p:cNvPr id="154" name="Oval 38"/>
          <p:cNvSpPr>
            <a:spLocks noChangeArrowheads="1"/>
          </p:cNvSpPr>
          <p:nvPr/>
        </p:nvSpPr>
        <p:spPr bwMode="auto">
          <a:xfrm>
            <a:off x="3908425" y="2936890"/>
            <a:ext cx="133350" cy="133350"/>
          </a:xfrm>
          <a:prstGeom prst="ellipse">
            <a:avLst/>
          </a:prstGeom>
          <a:solidFill>
            <a:srgbClr val="FF2929"/>
          </a:solidFill>
          <a:ln w="76200" algn="ctr">
            <a:noFill/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/>
          <a:lstStyle/>
          <a:p>
            <a:pPr marL="342900" indent="-165100" algn="ctr">
              <a:spcBef>
                <a:spcPct val="50000"/>
              </a:spcBef>
              <a:defRPr/>
            </a:pPr>
            <a:endParaRPr lang="ru-RU">
              <a:cs typeface="Vrinda" pitchFamily="2" charset="0"/>
            </a:endParaRPr>
          </a:p>
        </p:txBody>
      </p:sp>
      <p:sp>
        <p:nvSpPr>
          <p:cNvPr id="22589" name="TextBox 39"/>
          <p:cNvSpPr txBox="1">
            <a:spLocks noChangeArrowheads="1"/>
          </p:cNvSpPr>
          <p:nvPr/>
        </p:nvSpPr>
        <p:spPr bwMode="auto">
          <a:xfrm>
            <a:off x="3324224" y="2698765"/>
            <a:ext cx="2105031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2929"/>
                </a:solidFill>
                <a:latin typeface="Bookman Old Style" pitchFamily="18" charset="0"/>
                <a:cs typeface="Vrinda" pitchFamily="2" charset="0"/>
              </a:rPr>
              <a:t>Владимир Путин переизбран</a:t>
            </a:r>
            <a:endParaRPr lang="ru-RU" b="1" dirty="0">
              <a:solidFill>
                <a:srgbClr val="FF2929"/>
              </a:solidFill>
              <a:latin typeface="Bookman Old Style" pitchFamily="18" charset="0"/>
              <a:cs typeface="Vrinda" pitchFamily="2" charset="0"/>
            </a:endParaRPr>
          </a:p>
        </p:txBody>
      </p:sp>
      <p:sp>
        <p:nvSpPr>
          <p:cNvPr id="22590" name="TextBox 39"/>
          <p:cNvSpPr txBox="1">
            <a:spLocks noChangeArrowheads="1"/>
          </p:cNvSpPr>
          <p:nvPr/>
        </p:nvSpPr>
        <p:spPr bwMode="auto">
          <a:xfrm>
            <a:off x="3286116" y="2560647"/>
            <a:ext cx="1900242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Bookman Old Style" pitchFamily="18" charset="0"/>
                <a:cs typeface="Vrinda" pitchFamily="2" charset="0"/>
              </a:rPr>
              <a:t>Перевыборы Президента</a:t>
            </a:r>
            <a:endParaRPr lang="ru-RU" b="1" dirty="0">
              <a:latin typeface="Bookman Old Style" pitchFamily="18" charset="0"/>
              <a:cs typeface="Vrinda" pitchFamily="2" charset="0"/>
            </a:endParaRPr>
          </a:p>
        </p:txBody>
      </p:sp>
      <p:pic>
        <p:nvPicPr>
          <p:cNvPr id="26626" name="Picture 2" descr="http://www.mintcap.ru/img/logo.gif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357158" y="4703787"/>
            <a:ext cx="641110" cy="357190"/>
          </a:xfrm>
          <a:prstGeom prst="rect">
            <a:avLst/>
          </a:prstGeom>
          <a:noFill/>
        </p:spPr>
      </p:pic>
      <p:grpSp>
        <p:nvGrpSpPr>
          <p:cNvPr id="91" name="Group 114"/>
          <p:cNvGrpSpPr>
            <a:grpSpLocks/>
          </p:cNvGrpSpPr>
          <p:nvPr/>
        </p:nvGrpSpPr>
        <p:grpSpPr bwMode="auto">
          <a:xfrm>
            <a:off x="4797699" y="3571876"/>
            <a:ext cx="133350" cy="1071562"/>
            <a:chOff x="580998" y="3643315"/>
            <a:chExt cx="133350" cy="1071569"/>
          </a:xfrm>
        </p:grpSpPr>
        <p:cxnSp>
          <p:nvCxnSpPr>
            <p:cNvPr id="93" name="Straight Connector 30"/>
            <p:cNvCxnSpPr>
              <a:cxnSpLocks noChangeShapeType="1"/>
            </p:cNvCxnSpPr>
            <p:nvPr/>
          </p:nvCxnSpPr>
          <p:spPr bwMode="auto">
            <a:xfrm rot="16200000" flipH="1">
              <a:off x="148876" y="4137349"/>
              <a:ext cx="994418" cy="6349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94" name="Oval 36"/>
            <p:cNvSpPr>
              <a:spLocks noChangeArrowheads="1"/>
            </p:cNvSpPr>
            <p:nvPr/>
          </p:nvSpPr>
          <p:spPr bwMode="auto">
            <a:xfrm>
              <a:off x="580998" y="4581533"/>
              <a:ext cx="133350" cy="133351"/>
            </a:xfrm>
            <a:prstGeom prst="ellipse">
              <a:avLst/>
            </a:prstGeom>
            <a:solidFill>
              <a:schemeClr val="tx2"/>
            </a:solidFill>
            <a:ln w="76200" algn="ctr">
              <a:noFill/>
              <a:round/>
              <a:headEnd/>
              <a:tailEnd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wrap="none" lIns="0" tIns="0" rIns="0" bIns="0" anchor="ctr"/>
            <a:lstStyle/>
            <a:p>
              <a:pPr marL="342900" indent="-165100" algn="ctr">
                <a:spcBef>
                  <a:spcPct val="50000"/>
                </a:spcBef>
                <a:defRPr/>
              </a:pPr>
              <a:endParaRPr lang="ru-RU">
                <a:cs typeface="Vrinda" pitchFamily="2" charset="0"/>
              </a:endParaRPr>
            </a:p>
          </p:txBody>
        </p:sp>
      </p:grpSp>
      <p:pic>
        <p:nvPicPr>
          <p:cNvPr id="96" name="Picture 2" descr="http://www.mintcap.ru/img/logo.gif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4573832" y="4714885"/>
            <a:ext cx="641110" cy="357190"/>
          </a:xfrm>
          <a:prstGeom prst="rect">
            <a:avLst/>
          </a:prstGeom>
          <a:noFill/>
        </p:spPr>
      </p:pic>
      <p:sp>
        <p:nvSpPr>
          <p:cNvPr id="97" name="TextBox 96"/>
          <p:cNvSpPr txBox="1"/>
          <p:nvPr/>
        </p:nvSpPr>
        <p:spPr>
          <a:xfrm>
            <a:off x="4572000" y="5072074"/>
            <a:ext cx="6094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Vrinda" pitchFamily="2" charset="0"/>
                <a:cs typeface="Vrinda" pitchFamily="2" charset="0"/>
              </a:rPr>
              <a:t>Mint II</a:t>
            </a:r>
            <a:endParaRPr lang="ru-RU" sz="1600" b="1" dirty="0">
              <a:cs typeface="Vrinda" pitchFamily="2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59275" y="5055556"/>
            <a:ext cx="5693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Vrinda" pitchFamily="2" charset="0"/>
                <a:cs typeface="Vrinda" pitchFamily="2" charset="0"/>
              </a:rPr>
              <a:t>Mint I</a:t>
            </a:r>
            <a:endParaRPr lang="ru-RU" sz="1600" b="1" dirty="0">
              <a:cs typeface="Vrinda" pitchFamily="2" charset="0"/>
            </a:endParaRPr>
          </a:p>
        </p:txBody>
      </p:sp>
      <p:sp>
        <p:nvSpPr>
          <p:cNvPr id="104" name="Oval 103"/>
          <p:cNvSpPr/>
          <p:nvPr/>
        </p:nvSpPr>
        <p:spPr bwMode="auto">
          <a:xfrm>
            <a:off x="1643042" y="3500438"/>
            <a:ext cx="1571636" cy="1500198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16510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Vrinda" pitchFamily="2" charset="0"/>
            </a:endParaRPr>
          </a:p>
        </p:txBody>
      </p:sp>
      <p:sp>
        <p:nvSpPr>
          <p:cNvPr id="105" name="Oval 104"/>
          <p:cNvSpPr/>
          <p:nvPr/>
        </p:nvSpPr>
        <p:spPr bwMode="auto">
          <a:xfrm>
            <a:off x="5857884" y="4357694"/>
            <a:ext cx="1571636" cy="1500198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16510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Vrinda" pitchFamily="2" charset="0"/>
            </a:endParaRPr>
          </a:p>
        </p:txBody>
      </p:sp>
      <p:sp>
        <p:nvSpPr>
          <p:cNvPr id="106" name="Oval 105"/>
          <p:cNvSpPr/>
          <p:nvPr/>
        </p:nvSpPr>
        <p:spPr bwMode="auto">
          <a:xfrm>
            <a:off x="7500958" y="4071942"/>
            <a:ext cx="1571636" cy="1500198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342900" marR="0" indent="-16510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Vrinda" pitchFamily="2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105" grpId="0" animBg="1"/>
      <p:bldP spid="10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8001024" cy="785794"/>
          </a:xfrm>
          <a:prstGeom prst="rect">
            <a:avLst/>
          </a:prstGeom>
          <a:gradFill flip="none" rotWithShape="1">
            <a:gsLst>
              <a:gs pos="16000">
                <a:schemeClr val="bg1"/>
              </a:gs>
              <a:gs pos="50000">
                <a:srgbClr val="1C79A2"/>
              </a:gs>
              <a:gs pos="100000">
                <a:srgbClr val="1C79A2"/>
              </a:gs>
            </a:gsLst>
            <a:path path="circle">
              <a:fillToRect l="100000" t="100000"/>
            </a:path>
            <a:tileRect r="-100000" b="-100000"/>
          </a:gradFill>
          <a:ln w="76200" algn="ctr">
            <a:noFill/>
            <a:round/>
            <a:headEnd/>
            <a:tailEnd/>
          </a:ln>
        </p:spPr>
        <p:txBody>
          <a:bodyPr wrap="none" lIns="0" tIns="0" rIns="0" bIns="0" anchor="ctr"/>
          <a:lstStyle/>
          <a:p>
            <a:pPr marL="342900" indent="-165100" algn="ctr">
              <a:spcBef>
                <a:spcPct val="50000"/>
              </a:spcBef>
              <a:defRPr/>
            </a:pPr>
            <a:endParaRPr lang="ru-RU"/>
          </a:p>
        </p:txBody>
      </p:sp>
      <p:sp>
        <p:nvSpPr>
          <p:cNvPr id="5" name="Rectangle 10"/>
          <p:cNvSpPr txBox="1">
            <a:spLocks noChangeArrowheads="1"/>
          </p:cNvSpPr>
          <p:nvPr/>
        </p:nvSpPr>
        <p:spPr bwMode="auto">
          <a:xfrm>
            <a:off x="0" y="71438"/>
            <a:ext cx="6319838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360363">
              <a:defRPr/>
            </a:pPr>
            <a:r>
              <a:rPr lang="ru-RU" sz="2000" b="1" kern="0" dirty="0" smtClean="0">
                <a:solidFill>
                  <a:schemeClr val="bg1"/>
                </a:solidFill>
                <a:latin typeface="Bookman Old Style" pitchFamily="18" charset="0"/>
                <a:ea typeface="+mj-ea"/>
                <a:cs typeface="+mj-cs"/>
              </a:rPr>
              <a:t>Структурирование сделок</a:t>
            </a:r>
            <a:endParaRPr lang="en-US" sz="2000" b="1" kern="0" dirty="0">
              <a:solidFill>
                <a:schemeClr val="bg1"/>
              </a:solidFill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5500702"/>
            <a:ext cx="79611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+mj-lt"/>
              </a:rPr>
              <a:t>Чем проще – тем лучше!!!</a:t>
            </a:r>
            <a:endParaRPr lang="en-US" sz="2000" dirty="0" smtClean="0">
              <a:latin typeface="+mj-lt"/>
            </a:endParaRPr>
          </a:p>
          <a:p>
            <a:pPr algn="ctr"/>
            <a:r>
              <a:rPr lang="en-US" sz="2000" dirty="0" smtClean="0">
                <a:latin typeface="+mj-lt"/>
              </a:rPr>
              <a:t>	</a:t>
            </a:r>
            <a:endParaRPr lang="ru-RU" sz="2000" dirty="0">
              <a:latin typeface="+mj-lt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 l="11646" t="33957" r="53271" b="27492"/>
          <a:stretch>
            <a:fillRect/>
          </a:stretch>
        </p:blipFill>
        <p:spPr bwMode="auto">
          <a:xfrm>
            <a:off x="2428860" y="1285860"/>
            <a:ext cx="4357718" cy="3830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Mint III fundraising v2-04-08">
  <a:themeElements>
    <a:clrScheme name="">
      <a:dk1>
        <a:srgbClr val="000000"/>
      </a:dk1>
      <a:lt1>
        <a:srgbClr val="FFFFFF"/>
      </a:lt1>
      <a:dk2>
        <a:srgbClr val="1C79A2"/>
      </a:dk2>
      <a:lt2>
        <a:srgbClr val="A7BED3"/>
      </a:lt2>
      <a:accent1>
        <a:srgbClr val="67A2DA"/>
      </a:accent1>
      <a:accent2>
        <a:srgbClr val="D63F2A"/>
      </a:accent2>
      <a:accent3>
        <a:srgbClr val="FFFFFF"/>
      </a:accent3>
      <a:accent4>
        <a:srgbClr val="000000"/>
      </a:accent4>
      <a:accent5>
        <a:srgbClr val="B8CEEA"/>
      </a:accent5>
      <a:accent6>
        <a:srgbClr val="C23825"/>
      </a:accent6>
      <a:hlink>
        <a:srgbClr val="AFCCEB"/>
      </a:hlink>
      <a:folHlink>
        <a:srgbClr val="1F9FC0"/>
      </a:folHlink>
    </a:clrScheme>
    <a:fontScheme name="Mint III fundraising v2-04-08">
      <a:majorFont>
        <a:latin typeface="Arial"/>
        <a:ea typeface=""/>
        <a:cs typeface="Times New Roman"/>
      </a:majorFont>
      <a:minorFont>
        <a:latin typeface="Arial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1"/>
        </a:solidFill>
        <a:ln w="762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0" tIns="0" rIns="0" bIns="0" numCol="1" anchor="ctr" anchorCtr="0" compatLnSpc="1">
        <a:prstTxWarp prst="textNoShape">
          <a:avLst/>
        </a:prstTxWarp>
      </a:bodyPr>
      <a:lstStyle>
        <a:defPPr marL="342900" marR="0" indent="-16510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1"/>
        </a:solidFill>
        <a:ln w="762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0" tIns="0" rIns="0" bIns="0" numCol="1" anchor="ctr" anchorCtr="0" compatLnSpc="1">
        <a:prstTxWarp prst="textNoShape">
          <a:avLst/>
        </a:prstTxWarp>
      </a:bodyPr>
      <a:lstStyle>
        <a:defPPr marL="342900" marR="0" indent="-16510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Mint III fundraising v2-04-08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int III fundraising v2-04-08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nt III fundraising v2-04-08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nt III fundraising v2-04-08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nt III fundraising v2-04-08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nt III fundraising v2-04-08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nt III fundraising v2-04-08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nt III fundraising v2-04-08 8">
        <a:dk1>
          <a:srgbClr val="000000"/>
        </a:dk1>
        <a:lt1>
          <a:srgbClr val="FFFFFF"/>
        </a:lt1>
        <a:dk2>
          <a:srgbClr val="1C79A2"/>
        </a:dk2>
        <a:lt2>
          <a:srgbClr val="A7BED3"/>
        </a:lt2>
        <a:accent1>
          <a:srgbClr val="67A2DA"/>
        </a:accent1>
        <a:accent2>
          <a:srgbClr val="F2282A"/>
        </a:accent2>
        <a:accent3>
          <a:srgbClr val="FFFFFF"/>
        </a:accent3>
        <a:accent4>
          <a:srgbClr val="000000"/>
        </a:accent4>
        <a:accent5>
          <a:srgbClr val="B8CEEA"/>
        </a:accent5>
        <a:accent6>
          <a:srgbClr val="DB2325"/>
        </a:accent6>
        <a:hlink>
          <a:srgbClr val="AFCCEB"/>
        </a:hlink>
        <a:folHlink>
          <a:srgbClr val="1F9F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nt III fundraising v2-04-08 9">
        <a:dk1>
          <a:srgbClr val="3285AA"/>
        </a:dk1>
        <a:lt1>
          <a:srgbClr val="FFFFFF"/>
        </a:lt1>
        <a:dk2>
          <a:srgbClr val="5D9CB9"/>
        </a:dk2>
        <a:lt2>
          <a:srgbClr val="4790B1"/>
        </a:lt2>
        <a:accent1>
          <a:srgbClr val="73AAC2"/>
        </a:accent1>
        <a:accent2>
          <a:srgbClr val="8BB7CB"/>
        </a:accent2>
        <a:accent3>
          <a:srgbClr val="FFFFFF"/>
        </a:accent3>
        <a:accent4>
          <a:srgbClr val="297191"/>
        </a:accent4>
        <a:accent5>
          <a:srgbClr val="BCD2DD"/>
        </a:accent5>
        <a:accent6>
          <a:srgbClr val="7DA6B8"/>
        </a:accent6>
        <a:hlink>
          <a:srgbClr val="A1C4D3"/>
        </a:hlink>
        <a:folHlink>
          <a:srgbClr val="B9D2D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nt III fundraising v2-04-08 10">
        <a:dk1>
          <a:srgbClr val="D0E1E8"/>
        </a:dk1>
        <a:lt1>
          <a:srgbClr val="FFFFFF"/>
        </a:lt1>
        <a:dk2>
          <a:srgbClr val="333333"/>
        </a:dk2>
        <a:lt2>
          <a:srgbClr val="E7F0F3"/>
        </a:lt2>
        <a:accent1>
          <a:srgbClr val="737373"/>
        </a:accent1>
        <a:accent2>
          <a:srgbClr val="999999"/>
        </a:accent2>
        <a:accent3>
          <a:srgbClr val="FFFFFF"/>
        </a:accent3>
        <a:accent4>
          <a:srgbClr val="B1C0C6"/>
        </a:accent4>
        <a:accent5>
          <a:srgbClr val="BCBCBC"/>
        </a:accent5>
        <a:accent6>
          <a:srgbClr val="8A8A8A"/>
        </a:accent6>
        <a:hlink>
          <a:srgbClr val="CCCCCC"/>
        </a:hlink>
        <a:folHlink>
          <a:srgbClr val="E6E6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Mint III fundraising v2-04-08</Template>
  <TotalTime>8439</TotalTime>
  <Words>75</Words>
  <Application>Microsoft Office PowerPoint</Application>
  <PresentationFormat>On-screen Show (4:3)</PresentationFormat>
  <Paragraphs>52</Paragraphs>
  <Slides>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Mint III fundraising v2-04-08</vt:lpstr>
      <vt:lpstr> Октябрь, 2009 </vt:lpstr>
      <vt:lpstr>Slide 2</vt:lpstr>
      <vt:lpstr>Slide 3</vt:lpstr>
      <vt:lpstr>Slide 4</vt:lpstr>
    </vt:vector>
  </TitlesOfParts>
  <Company>Mintcapital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Mint III  Access to Russian value-added unlisted industries  April 2008</dc:title>
  <dc:creator>vzaluzhsky</dc:creator>
  <cp:lastModifiedBy>gdavidyuk</cp:lastModifiedBy>
  <cp:revision>1087</cp:revision>
  <dcterms:created xsi:type="dcterms:W3CDTF">2008-04-02T11:56:22Z</dcterms:created>
  <dcterms:modified xsi:type="dcterms:W3CDTF">2009-10-28T17:40:15Z</dcterms:modified>
</cp:coreProperties>
</file>