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70" r:id="rId3"/>
    <p:sldId id="260" r:id="rId4"/>
    <p:sldId id="257" r:id="rId5"/>
    <p:sldId id="264" r:id="rId6"/>
    <p:sldId id="265" r:id="rId7"/>
    <p:sldId id="266" r:id="rId8"/>
    <p:sldId id="267" r:id="rId9"/>
    <p:sldId id="268" r:id="rId10"/>
    <p:sldId id="259" r:id="rId11"/>
    <p:sldId id="271" r:id="rId12"/>
    <p:sldId id="261" r:id="rId13"/>
    <p:sldId id="262" r:id="rId14"/>
    <p:sldId id="269" r:id="rId15"/>
    <p:sldId id="263" r:id="rId16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" y="1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2;&#1086;&#1080;%20&#1076;&#1086;&#1082;&#1091;&#1084;&#1077;&#1085;&#1090;&#1099;\Foresight\09%20-%20Other\Russian%20PE%20Conference\FCP-RPECongress-Data-0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2;&#1086;&#1080;%20&#1076;&#1086;&#1082;&#1091;&#1084;&#1077;&#1085;&#1090;&#1099;\Foresight\09%20-%20Other\Russian%20PE%20Conference\CIQ%20-%20IPO%20Screen%20-%200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2;&#1086;&#1080;%20&#1076;&#1086;&#1082;&#1091;&#1084;&#1077;&#1085;&#1090;&#1099;\Foresight\09%20-%20Other\Russian%20PE%20Conference\FCP-RPECongress-Data-0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2;&#1086;&#1080;%20&#1076;&#1086;&#1082;&#1091;&#1084;&#1077;&#1085;&#1090;&#1099;\Foresight\09%20-%20Other\Russian%20PE%20Conference\CIQ%20-%20Bankruptcy%20Screen%20-%20Al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Количество M&amp;A сделок (правая ось)</c:v>
                </c:pt>
              </c:strCache>
            </c:strRef>
          </c:tx>
          <c:cat>
            <c:strRef>
              <c:f>Sheet1!$A$2:$A$24</c:f>
              <c:strCache>
                <c:ptCount val="23"/>
                <c:pt idx="0">
                  <c:v>Q1 2004</c:v>
                </c:pt>
                <c:pt idx="1">
                  <c:v>Q2 2004</c:v>
                </c:pt>
                <c:pt idx="2">
                  <c:v>Q3 2004</c:v>
                </c:pt>
                <c:pt idx="3">
                  <c:v>Q4 2004</c:v>
                </c:pt>
                <c:pt idx="4">
                  <c:v>Q1 2005</c:v>
                </c:pt>
                <c:pt idx="5">
                  <c:v>Q2 2005</c:v>
                </c:pt>
                <c:pt idx="6">
                  <c:v>Q3 2005</c:v>
                </c:pt>
                <c:pt idx="7">
                  <c:v>Q4 2005</c:v>
                </c:pt>
                <c:pt idx="8">
                  <c:v>Q1 2006</c:v>
                </c:pt>
                <c:pt idx="9">
                  <c:v>Q2 2006</c:v>
                </c:pt>
                <c:pt idx="10">
                  <c:v>Q3 2006</c:v>
                </c:pt>
                <c:pt idx="11">
                  <c:v>Q4 2006</c:v>
                </c:pt>
                <c:pt idx="12">
                  <c:v>Q1 2007</c:v>
                </c:pt>
                <c:pt idx="13">
                  <c:v>Q2 2007</c:v>
                </c:pt>
                <c:pt idx="14">
                  <c:v>Q3 2007</c:v>
                </c:pt>
                <c:pt idx="15">
                  <c:v>Q4 2007</c:v>
                </c:pt>
                <c:pt idx="16">
                  <c:v>Q1 2008</c:v>
                </c:pt>
                <c:pt idx="17">
                  <c:v>Q2 2008</c:v>
                </c:pt>
                <c:pt idx="18">
                  <c:v>Q3 2008</c:v>
                </c:pt>
                <c:pt idx="19">
                  <c:v>Q4 2008</c:v>
                </c:pt>
                <c:pt idx="20">
                  <c:v>Q1 2009</c:v>
                </c:pt>
                <c:pt idx="21">
                  <c:v>Q2 2009</c:v>
                </c:pt>
                <c:pt idx="22">
                  <c:v>Q3 2009</c:v>
                </c:pt>
              </c:strCache>
            </c:str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2965</c:v>
                </c:pt>
                <c:pt idx="1">
                  <c:v>3874</c:v>
                </c:pt>
                <c:pt idx="2">
                  <c:v>4260</c:v>
                </c:pt>
                <c:pt idx="3">
                  <c:v>4727</c:v>
                </c:pt>
                <c:pt idx="4">
                  <c:v>5167</c:v>
                </c:pt>
                <c:pt idx="5">
                  <c:v>5296</c:v>
                </c:pt>
                <c:pt idx="6">
                  <c:v>5427</c:v>
                </c:pt>
                <c:pt idx="7">
                  <c:v>6908</c:v>
                </c:pt>
                <c:pt idx="8">
                  <c:v>7966</c:v>
                </c:pt>
                <c:pt idx="9">
                  <c:v>7858</c:v>
                </c:pt>
                <c:pt idx="10">
                  <c:v>8565</c:v>
                </c:pt>
                <c:pt idx="11">
                  <c:v>9968</c:v>
                </c:pt>
                <c:pt idx="12">
                  <c:v>9935</c:v>
                </c:pt>
                <c:pt idx="13">
                  <c:v>10206</c:v>
                </c:pt>
                <c:pt idx="14">
                  <c:v>9765</c:v>
                </c:pt>
                <c:pt idx="15">
                  <c:v>10931</c:v>
                </c:pt>
                <c:pt idx="16">
                  <c:v>9854</c:v>
                </c:pt>
                <c:pt idx="17">
                  <c:v>9783</c:v>
                </c:pt>
                <c:pt idx="18">
                  <c:v>9608</c:v>
                </c:pt>
                <c:pt idx="19">
                  <c:v>9379</c:v>
                </c:pt>
                <c:pt idx="20">
                  <c:v>6850</c:v>
                </c:pt>
                <c:pt idx="21">
                  <c:v>6572</c:v>
                </c:pt>
                <c:pt idx="22">
                  <c:v>6371</c:v>
                </c:pt>
              </c:numCache>
            </c:numRef>
          </c:val>
        </c:ser>
        <c:axId val="86535552"/>
        <c:axId val="86534016"/>
      </c:bar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Общая стоимость M&amp;A сделок, $bn (левая ось)</c:v>
                </c:pt>
              </c:strCache>
            </c:strRef>
          </c:tx>
          <c:marker>
            <c:symbol val="none"/>
          </c:marker>
          <c:cat>
            <c:strRef>
              <c:f>Sheet1!$A$2:$A$24</c:f>
              <c:strCache>
                <c:ptCount val="23"/>
                <c:pt idx="0">
                  <c:v>Q1 2004</c:v>
                </c:pt>
                <c:pt idx="1">
                  <c:v>Q2 2004</c:v>
                </c:pt>
                <c:pt idx="2">
                  <c:v>Q3 2004</c:v>
                </c:pt>
                <c:pt idx="3">
                  <c:v>Q4 2004</c:v>
                </c:pt>
                <c:pt idx="4">
                  <c:v>Q1 2005</c:v>
                </c:pt>
                <c:pt idx="5">
                  <c:v>Q2 2005</c:v>
                </c:pt>
                <c:pt idx="6">
                  <c:v>Q3 2005</c:v>
                </c:pt>
                <c:pt idx="7">
                  <c:v>Q4 2005</c:v>
                </c:pt>
                <c:pt idx="8">
                  <c:v>Q1 2006</c:v>
                </c:pt>
                <c:pt idx="9">
                  <c:v>Q2 2006</c:v>
                </c:pt>
                <c:pt idx="10">
                  <c:v>Q3 2006</c:v>
                </c:pt>
                <c:pt idx="11">
                  <c:v>Q4 2006</c:v>
                </c:pt>
                <c:pt idx="12">
                  <c:v>Q1 2007</c:v>
                </c:pt>
                <c:pt idx="13">
                  <c:v>Q2 2007</c:v>
                </c:pt>
                <c:pt idx="14">
                  <c:v>Q3 2007</c:v>
                </c:pt>
                <c:pt idx="15">
                  <c:v>Q4 2007</c:v>
                </c:pt>
                <c:pt idx="16">
                  <c:v>Q1 2008</c:v>
                </c:pt>
                <c:pt idx="17">
                  <c:v>Q2 2008</c:v>
                </c:pt>
                <c:pt idx="18">
                  <c:v>Q3 2008</c:v>
                </c:pt>
                <c:pt idx="19">
                  <c:v>Q4 2008</c:v>
                </c:pt>
                <c:pt idx="20">
                  <c:v>Q1 2009</c:v>
                </c:pt>
                <c:pt idx="21">
                  <c:v>Q2 2009</c:v>
                </c:pt>
                <c:pt idx="22">
                  <c:v>Q3 2009</c:v>
                </c:pt>
              </c:strCache>
            </c:strRef>
          </c:cat>
          <c:val>
            <c:numRef>
              <c:f>Sheet1!$C$2:$C$24</c:f>
              <c:numCache>
                <c:formatCode>[$$-409]#,##0_ ;\-[$$-409]#,##0\ </c:formatCode>
                <c:ptCount val="23"/>
                <c:pt idx="0">
                  <c:v>133.42700000000005</c:v>
                </c:pt>
                <c:pt idx="1">
                  <c:v>213.60499999999999</c:v>
                </c:pt>
                <c:pt idx="2">
                  <c:v>427.36099999999999</c:v>
                </c:pt>
                <c:pt idx="3">
                  <c:v>448.94099999999986</c:v>
                </c:pt>
                <c:pt idx="4">
                  <c:v>341.79799999999989</c:v>
                </c:pt>
                <c:pt idx="5">
                  <c:v>429.21299999999991</c:v>
                </c:pt>
                <c:pt idx="6">
                  <c:v>583.91399999999999</c:v>
                </c:pt>
                <c:pt idx="7">
                  <c:v>731.77100000000019</c:v>
                </c:pt>
                <c:pt idx="8">
                  <c:v>689.89699999999982</c:v>
                </c:pt>
                <c:pt idx="9">
                  <c:v>581.41800000000001</c:v>
                </c:pt>
                <c:pt idx="10">
                  <c:v>659.72500000000002</c:v>
                </c:pt>
                <c:pt idx="11">
                  <c:v>1003.8209999999998</c:v>
                </c:pt>
                <c:pt idx="12">
                  <c:v>788.32399999999996</c:v>
                </c:pt>
                <c:pt idx="13">
                  <c:v>932.57799999999997</c:v>
                </c:pt>
                <c:pt idx="14">
                  <c:v>836.17000000000019</c:v>
                </c:pt>
                <c:pt idx="15">
                  <c:v>1319.627</c:v>
                </c:pt>
                <c:pt idx="16">
                  <c:v>685.44299999999976</c:v>
                </c:pt>
                <c:pt idx="17">
                  <c:v>594.96699999999976</c:v>
                </c:pt>
                <c:pt idx="18">
                  <c:v>601.64199999999983</c:v>
                </c:pt>
                <c:pt idx="19">
                  <c:v>674.11599999999999</c:v>
                </c:pt>
                <c:pt idx="20">
                  <c:v>478.572</c:v>
                </c:pt>
                <c:pt idx="21">
                  <c:v>234.09</c:v>
                </c:pt>
                <c:pt idx="22">
                  <c:v>294.02199999999988</c:v>
                </c:pt>
              </c:numCache>
            </c:numRef>
          </c:val>
        </c:ser>
        <c:marker val="1"/>
        <c:axId val="86497920"/>
        <c:axId val="86532480"/>
      </c:lineChart>
      <c:catAx>
        <c:axId val="86497920"/>
        <c:scaling>
          <c:orientation val="minMax"/>
        </c:scaling>
        <c:axPos val="b"/>
        <c:tickLblPos val="nextTo"/>
        <c:crossAx val="86532480"/>
        <c:crosses val="autoZero"/>
        <c:auto val="1"/>
        <c:lblAlgn val="ctr"/>
        <c:lblOffset val="100"/>
      </c:catAx>
      <c:valAx>
        <c:axId val="86532480"/>
        <c:scaling>
          <c:orientation val="minMax"/>
        </c:scaling>
        <c:axPos val="l"/>
        <c:majorGridlines/>
        <c:numFmt formatCode="[$$-409]#,##0_ ;\-[$$-409]#,##0\ " sourceLinked="1"/>
        <c:tickLblPos val="nextTo"/>
        <c:crossAx val="86497920"/>
        <c:crosses val="autoZero"/>
        <c:crossBetween val="between"/>
      </c:valAx>
      <c:valAx>
        <c:axId val="86534016"/>
        <c:scaling>
          <c:orientation val="minMax"/>
        </c:scaling>
        <c:axPos val="r"/>
        <c:numFmt formatCode="General" sourceLinked="1"/>
        <c:tickLblPos val="nextTo"/>
        <c:crossAx val="86535552"/>
        <c:crosses val="max"/>
        <c:crossBetween val="between"/>
      </c:valAx>
      <c:catAx>
        <c:axId val="86535552"/>
        <c:scaling>
          <c:orientation val="minMax"/>
        </c:scaling>
        <c:delete val="1"/>
        <c:axPos val="b"/>
        <c:tickLblPos val="none"/>
        <c:crossAx val="86534016"/>
        <c:crosses val="autoZero"/>
        <c:auto val="1"/>
        <c:lblAlgn val="ctr"/>
        <c:lblOffset val="100"/>
      </c:catAx>
    </c:plotArea>
    <c:legend>
      <c:legendPos val="b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plotArea>
      <c:layout/>
      <c:barChart>
        <c:barDir val="col"/>
        <c:grouping val="clustered"/>
        <c:ser>
          <c:idx val="0"/>
          <c:order val="0"/>
          <c:tx>
            <c:strRef>
              <c:f>Sheet1!$A$8</c:f>
              <c:strCache>
                <c:ptCount val="1"/>
                <c:pt idx="0">
                  <c:v>Количество IPO (правая ось)</c:v>
                </c:pt>
              </c:strCache>
            </c:strRef>
          </c:tx>
          <c:cat>
            <c:strRef>
              <c:f>Sheet1!$B$7:$AJ$7</c:f>
              <c:strCache>
                <c:ptCount val="35"/>
                <c:pt idx="0">
                  <c:v>Q1 2001</c:v>
                </c:pt>
                <c:pt idx="1">
                  <c:v>Q2 2001</c:v>
                </c:pt>
                <c:pt idx="2">
                  <c:v>Q3 2001</c:v>
                </c:pt>
                <c:pt idx="3">
                  <c:v>Q4 2001</c:v>
                </c:pt>
                <c:pt idx="4">
                  <c:v>Q1 2002</c:v>
                </c:pt>
                <c:pt idx="5">
                  <c:v>Q2 2002</c:v>
                </c:pt>
                <c:pt idx="6">
                  <c:v>Q3 2002</c:v>
                </c:pt>
                <c:pt idx="7">
                  <c:v>Q4 2002</c:v>
                </c:pt>
                <c:pt idx="8">
                  <c:v>Q1 2003</c:v>
                </c:pt>
                <c:pt idx="9">
                  <c:v>Q2 2003</c:v>
                </c:pt>
                <c:pt idx="10">
                  <c:v>Q3 2003</c:v>
                </c:pt>
                <c:pt idx="11">
                  <c:v>Q4 2003</c:v>
                </c:pt>
                <c:pt idx="12">
                  <c:v>Q1 2004</c:v>
                </c:pt>
                <c:pt idx="13">
                  <c:v>Q2 2004</c:v>
                </c:pt>
                <c:pt idx="14">
                  <c:v>Q3 2004</c:v>
                </c:pt>
                <c:pt idx="15">
                  <c:v>Q4 2004</c:v>
                </c:pt>
                <c:pt idx="16">
                  <c:v>Q1 2005</c:v>
                </c:pt>
                <c:pt idx="17">
                  <c:v>Q2 2005</c:v>
                </c:pt>
                <c:pt idx="18">
                  <c:v>Q3 2005</c:v>
                </c:pt>
                <c:pt idx="19">
                  <c:v>Q4 2005</c:v>
                </c:pt>
                <c:pt idx="20">
                  <c:v>Q1 2006</c:v>
                </c:pt>
                <c:pt idx="21">
                  <c:v>Q2 2006</c:v>
                </c:pt>
                <c:pt idx="22">
                  <c:v>Q3 2006</c:v>
                </c:pt>
                <c:pt idx="23">
                  <c:v>Q4 2006</c:v>
                </c:pt>
                <c:pt idx="24">
                  <c:v>Q1 2007</c:v>
                </c:pt>
                <c:pt idx="25">
                  <c:v>Q2 2007</c:v>
                </c:pt>
                <c:pt idx="26">
                  <c:v>Q3 2007</c:v>
                </c:pt>
                <c:pt idx="27">
                  <c:v>Q4 2007</c:v>
                </c:pt>
                <c:pt idx="28">
                  <c:v>Q1 2008</c:v>
                </c:pt>
                <c:pt idx="29">
                  <c:v>Q2 2008</c:v>
                </c:pt>
                <c:pt idx="30">
                  <c:v>Q3 2008</c:v>
                </c:pt>
                <c:pt idx="31">
                  <c:v>Q4 2008</c:v>
                </c:pt>
                <c:pt idx="32">
                  <c:v>Q1 2009</c:v>
                </c:pt>
                <c:pt idx="33">
                  <c:v>Q2 2009</c:v>
                </c:pt>
                <c:pt idx="34">
                  <c:v>Q3 2009</c:v>
                </c:pt>
              </c:strCache>
            </c:strRef>
          </c:cat>
          <c:val>
            <c:numRef>
              <c:f>Sheet1!$B$8:$AJ$8</c:f>
              <c:numCache>
                <c:formatCode>General</c:formatCode>
                <c:ptCount val="35"/>
                <c:pt idx="0">
                  <c:v>13</c:v>
                </c:pt>
                <c:pt idx="1">
                  <c:v>16</c:v>
                </c:pt>
                <c:pt idx="2">
                  <c:v>23</c:v>
                </c:pt>
                <c:pt idx="3">
                  <c:v>12</c:v>
                </c:pt>
                <c:pt idx="4">
                  <c:v>12</c:v>
                </c:pt>
                <c:pt idx="5">
                  <c:v>26</c:v>
                </c:pt>
                <c:pt idx="6">
                  <c:v>15</c:v>
                </c:pt>
                <c:pt idx="7">
                  <c:v>10</c:v>
                </c:pt>
                <c:pt idx="8">
                  <c:v>7</c:v>
                </c:pt>
                <c:pt idx="9">
                  <c:v>15</c:v>
                </c:pt>
                <c:pt idx="10">
                  <c:v>27</c:v>
                </c:pt>
                <c:pt idx="11">
                  <c:v>27</c:v>
                </c:pt>
                <c:pt idx="12">
                  <c:v>38</c:v>
                </c:pt>
                <c:pt idx="13">
                  <c:v>48</c:v>
                </c:pt>
                <c:pt idx="14">
                  <c:v>32</c:v>
                </c:pt>
                <c:pt idx="15">
                  <c:v>33</c:v>
                </c:pt>
                <c:pt idx="16">
                  <c:v>97</c:v>
                </c:pt>
                <c:pt idx="17">
                  <c:v>112</c:v>
                </c:pt>
                <c:pt idx="18">
                  <c:v>98</c:v>
                </c:pt>
                <c:pt idx="19">
                  <c:v>105</c:v>
                </c:pt>
                <c:pt idx="20">
                  <c:v>113</c:v>
                </c:pt>
                <c:pt idx="21">
                  <c:v>153</c:v>
                </c:pt>
                <c:pt idx="22">
                  <c:v>108</c:v>
                </c:pt>
                <c:pt idx="23">
                  <c:v>137</c:v>
                </c:pt>
                <c:pt idx="24">
                  <c:v>133</c:v>
                </c:pt>
                <c:pt idx="25">
                  <c:v>176</c:v>
                </c:pt>
                <c:pt idx="26">
                  <c:v>127</c:v>
                </c:pt>
                <c:pt idx="27">
                  <c:v>77</c:v>
                </c:pt>
                <c:pt idx="28">
                  <c:v>38</c:v>
                </c:pt>
                <c:pt idx="29">
                  <c:v>45</c:v>
                </c:pt>
                <c:pt idx="30">
                  <c:v>22</c:v>
                </c:pt>
                <c:pt idx="31">
                  <c:v>9</c:v>
                </c:pt>
                <c:pt idx="32">
                  <c:v>9</c:v>
                </c:pt>
                <c:pt idx="33">
                  <c:v>13</c:v>
                </c:pt>
                <c:pt idx="34">
                  <c:v>24</c:v>
                </c:pt>
              </c:numCache>
            </c:numRef>
          </c:val>
        </c:ser>
        <c:axId val="87258624"/>
        <c:axId val="87257088"/>
      </c:barChart>
      <c:lineChart>
        <c:grouping val="standard"/>
        <c:ser>
          <c:idx val="1"/>
          <c:order val="1"/>
          <c:tx>
            <c:strRef>
              <c:f>Sheet1!$A$9</c:f>
              <c:strCache>
                <c:ptCount val="1"/>
                <c:pt idx="0">
                  <c:v>Общая стоимость акций на IPO (левая ось)</c:v>
                </c:pt>
              </c:strCache>
            </c:strRef>
          </c:tx>
          <c:marker>
            <c:symbol val="none"/>
          </c:marker>
          <c:cat>
            <c:strRef>
              <c:f>Sheet1!$B$7:$AJ$7</c:f>
              <c:strCache>
                <c:ptCount val="35"/>
                <c:pt idx="0">
                  <c:v>Q1 2001</c:v>
                </c:pt>
                <c:pt idx="1">
                  <c:v>Q2 2001</c:v>
                </c:pt>
                <c:pt idx="2">
                  <c:v>Q3 2001</c:v>
                </c:pt>
                <c:pt idx="3">
                  <c:v>Q4 2001</c:v>
                </c:pt>
                <c:pt idx="4">
                  <c:v>Q1 2002</c:v>
                </c:pt>
                <c:pt idx="5">
                  <c:v>Q2 2002</c:v>
                </c:pt>
                <c:pt idx="6">
                  <c:v>Q3 2002</c:v>
                </c:pt>
                <c:pt idx="7">
                  <c:v>Q4 2002</c:v>
                </c:pt>
                <c:pt idx="8">
                  <c:v>Q1 2003</c:v>
                </c:pt>
                <c:pt idx="9">
                  <c:v>Q2 2003</c:v>
                </c:pt>
                <c:pt idx="10">
                  <c:v>Q3 2003</c:v>
                </c:pt>
                <c:pt idx="11">
                  <c:v>Q4 2003</c:v>
                </c:pt>
                <c:pt idx="12">
                  <c:v>Q1 2004</c:v>
                </c:pt>
                <c:pt idx="13">
                  <c:v>Q2 2004</c:v>
                </c:pt>
                <c:pt idx="14">
                  <c:v>Q3 2004</c:v>
                </c:pt>
                <c:pt idx="15">
                  <c:v>Q4 2004</c:v>
                </c:pt>
                <c:pt idx="16">
                  <c:v>Q1 2005</c:v>
                </c:pt>
                <c:pt idx="17">
                  <c:v>Q2 2005</c:v>
                </c:pt>
                <c:pt idx="18">
                  <c:v>Q3 2005</c:v>
                </c:pt>
                <c:pt idx="19">
                  <c:v>Q4 2005</c:v>
                </c:pt>
                <c:pt idx="20">
                  <c:v>Q1 2006</c:v>
                </c:pt>
                <c:pt idx="21">
                  <c:v>Q2 2006</c:v>
                </c:pt>
                <c:pt idx="22">
                  <c:v>Q3 2006</c:v>
                </c:pt>
                <c:pt idx="23">
                  <c:v>Q4 2006</c:v>
                </c:pt>
                <c:pt idx="24">
                  <c:v>Q1 2007</c:v>
                </c:pt>
                <c:pt idx="25">
                  <c:v>Q2 2007</c:v>
                </c:pt>
                <c:pt idx="26">
                  <c:v>Q3 2007</c:v>
                </c:pt>
                <c:pt idx="27">
                  <c:v>Q4 2007</c:v>
                </c:pt>
                <c:pt idx="28">
                  <c:v>Q1 2008</c:v>
                </c:pt>
                <c:pt idx="29">
                  <c:v>Q2 2008</c:v>
                </c:pt>
                <c:pt idx="30">
                  <c:v>Q3 2008</c:v>
                </c:pt>
                <c:pt idx="31">
                  <c:v>Q4 2008</c:v>
                </c:pt>
                <c:pt idx="32">
                  <c:v>Q1 2009</c:v>
                </c:pt>
                <c:pt idx="33">
                  <c:v>Q2 2009</c:v>
                </c:pt>
                <c:pt idx="34">
                  <c:v>Q3 2009</c:v>
                </c:pt>
              </c:strCache>
            </c:strRef>
          </c:cat>
          <c:val>
            <c:numRef>
              <c:f>Sheet1!$B$9:$AJ$9</c:f>
              <c:numCache>
                <c:formatCode>_("$"* #,##0_);_("$"* \(#,##0\);_("$"* "-"??_);_(@_)</c:formatCode>
                <c:ptCount val="35"/>
                <c:pt idx="0">
                  <c:v>9634.7130000000052</c:v>
                </c:pt>
                <c:pt idx="1">
                  <c:v>882.84899999999971</c:v>
                </c:pt>
                <c:pt idx="2">
                  <c:v>1685.78</c:v>
                </c:pt>
                <c:pt idx="3">
                  <c:v>793.85799999999949</c:v>
                </c:pt>
                <c:pt idx="4">
                  <c:v>1362.7450000000001</c:v>
                </c:pt>
                <c:pt idx="5">
                  <c:v>1350.4970000000003</c:v>
                </c:pt>
                <c:pt idx="6">
                  <c:v>232.36700000000013</c:v>
                </c:pt>
                <c:pt idx="7">
                  <c:v>1791.829</c:v>
                </c:pt>
                <c:pt idx="8">
                  <c:v>619.49</c:v>
                </c:pt>
                <c:pt idx="9">
                  <c:v>1580.306</c:v>
                </c:pt>
                <c:pt idx="10">
                  <c:v>2064.0279999999998</c:v>
                </c:pt>
                <c:pt idx="11">
                  <c:v>5961.81</c:v>
                </c:pt>
                <c:pt idx="12">
                  <c:v>4037.6569999999997</c:v>
                </c:pt>
                <c:pt idx="13">
                  <c:v>7590.0499999999993</c:v>
                </c:pt>
                <c:pt idx="14">
                  <c:v>4086.723</c:v>
                </c:pt>
                <c:pt idx="15">
                  <c:v>3999.4240000000009</c:v>
                </c:pt>
                <c:pt idx="16">
                  <c:v>7967.0360000000028</c:v>
                </c:pt>
                <c:pt idx="17">
                  <c:v>13684.74599999999</c:v>
                </c:pt>
                <c:pt idx="18">
                  <c:v>10735.822000000002</c:v>
                </c:pt>
                <c:pt idx="19">
                  <c:v>38065.81900000001</c:v>
                </c:pt>
                <c:pt idx="20">
                  <c:v>15092.302999999991</c:v>
                </c:pt>
                <c:pt idx="21">
                  <c:v>29643.35</c:v>
                </c:pt>
                <c:pt idx="22">
                  <c:v>11317.163000000002</c:v>
                </c:pt>
                <c:pt idx="23">
                  <c:v>23733.466000000008</c:v>
                </c:pt>
                <c:pt idx="24">
                  <c:v>28683.895999999997</c:v>
                </c:pt>
                <c:pt idx="25">
                  <c:v>33929.114000000001</c:v>
                </c:pt>
                <c:pt idx="26">
                  <c:v>22068.332999999991</c:v>
                </c:pt>
                <c:pt idx="27">
                  <c:v>23469.491000000005</c:v>
                </c:pt>
                <c:pt idx="28">
                  <c:v>12345.849999999995</c:v>
                </c:pt>
                <c:pt idx="29">
                  <c:v>9565.0739999999932</c:v>
                </c:pt>
                <c:pt idx="30">
                  <c:v>2904.0399999999995</c:v>
                </c:pt>
                <c:pt idx="31">
                  <c:v>318.57</c:v>
                </c:pt>
                <c:pt idx="32">
                  <c:v>405.23299999999989</c:v>
                </c:pt>
                <c:pt idx="33">
                  <c:v>2714.8100000000009</c:v>
                </c:pt>
                <c:pt idx="34">
                  <c:v>3401.32</c:v>
                </c:pt>
              </c:numCache>
            </c:numRef>
          </c:val>
        </c:ser>
        <c:marker val="1"/>
        <c:axId val="87249664"/>
        <c:axId val="87251200"/>
      </c:lineChart>
      <c:catAx>
        <c:axId val="87249664"/>
        <c:scaling>
          <c:orientation val="minMax"/>
        </c:scaling>
        <c:axPos val="b"/>
        <c:tickLblPos val="nextTo"/>
        <c:crossAx val="87251200"/>
        <c:crosses val="autoZero"/>
        <c:auto val="1"/>
        <c:lblAlgn val="ctr"/>
        <c:lblOffset val="100"/>
      </c:catAx>
      <c:valAx>
        <c:axId val="87251200"/>
        <c:scaling>
          <c:orientation val="minMax"/>
        </c:scaling>
        <c:axPos val="l"/>
        <c:majorGridlines/>
        <c:numFmt formatCode="_(&quot;$&quot;* #,##0_);_(&quot;$&quot;* \(#,##0\);_(&quot;$&quot;* &quot;-&quot;??_);_(@_)" sourceLinked="1"/>
        <c:tickLblPos val="nextTo"/>
        <c:crossAx val="87249664"/>
        <c:crosses val="autoZero"/>
        <c:crossBetween val="between"/>
      </c:valAx>
      <c:valAx>
        <c:axId val="87257088"/>
        <c:scaling>
          <c:orientation val="minMax"/>
        </c:scaling>
        <c:axPos val="r"/>
        <c:numFmt formatCode="General" sourceLinked="1"/>
        <c:tickLblPos val="nextTo"/>
        <c:crossAx val="87258624"/>
        <c:crosses val="max"/>
        <c:crossBetween val="between"/>
      </c:valAx>
      <c:catAx>
        <c:axId val="87258624"/>
        <c:scaling>
          <c:orientation val="minMax"/>
        </c:scaling>
        <c:delete val="1"/>
        <c:axPos val="b"/>
        <c:tickLblPos val="none"/>
        <c:crossAx val="87257088"/>
        <c:crosses val="autoZero"/>
        <c:auto val="1"/>
        <c:lblAlgn val="ctr"/>
        <c:lblOffset val="100"/>
      </c:catAx>
    </c:plotArea>
    <c:legend>
      <c:legendPos val="b"/>
      <c:layout/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Sheet1!$H$1</c:f>
              <c:strCache>
                <c:ptCount val="1"/>
                <c:pt idx="0">
                  <c:v>Привлечение новых фондов private equity, $bn</c:v>
                </c:pt>
              </c:strCache>
            </c:strRef>
          </c:tx>
          <c:cat>
            <c:strRef>
              <c:f>Sheet1!$G$2:$G$7</c:f>
              <c:strCache>
                <c:ptCount val="6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Q1-Q3 2009</c:v>
                </c:pt>
              </c:strCache>
            </c:strRef>
          </c:cat>
          <c:val>
            <c:numRef>
              <c:f>Sheet1!$H$2:$H$7</c:f>
              <c:numCache>
                <c:formatCode>General</c:formatCode>
                <c:ptCount val="6"/>
                <c:pt idx="0">
                  <c:v>31.6</c:v>
                </c:pt>
                <c:pt idx="1">
                  <c:v>48.1</c:v>
                </c:pt>
                <c:pt idx="2">
                  <c:v>60.4</c:v>
                </c:pt>
                <c:pt idx="3">
                  <c:v>72.3</c:v>
                </c:pt>
                <c:pt idx="4">
                  <c:v>67</c:v>
                </c:pt>
                <c:pt idx="5">
                  <c:v>18</c:v>
                </c:pt>
              </c:numCache>
            </c:numRef>
          </c:val>
        </c:ser>
        <c:axId val="87275008"/>
        <c:axId val="87276544"/>
      </c:barChart>
      <c:catAx>
        <c:axId val="87275008"/>
        <c:scaling>
          <c:orientation val="minMax"/>
        </c:scaling>
        <c:axPos val="b"/>
        <c:tickLblPos val="nextTo"/>
        <c:crossAx val="87276544"/>
        <c:crosses val="autoZero"/>
        <c:auto val="1"/>
        <c:lblAlgn val="ctr"/>
        <c:lblOffset val="100"/>
      </c:catAx>
      <c:valAx>
        <c:axId val="87276544"/>
        <c:scaling>
          <c:orientation val="minMax"/>
        </c:scaling>
        <c:axPos val="l"/>
        <c:majorGridlines/>
        <c:numFmt formatCode="General" sourceLinked="1"/>
        <c:tickLblPos val="nextTo"/>
        <c:crossAx val="87275008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title>
      <c:tx>
        <c:strRef>
          <c:f>Sheet1!$A$9</c:f>
          <c:strCache>
            <c:ptCount val="1"/>
            <c:pt idx="0">
              <c:v>Количество банкротств портфельных компаний</c:v>
            </c:pt>
          </c:strCache>
        </c:strRef>
      </c:tx>
      <c:layout>
        <c:manualLayout>
          <c:xMode val="edge"/>
          <c:yMode val="edge"/>
          <c:x val="0.20508641608478181"/>
          <c:y val="0"/>
        </c:manualLayout>
      </c:layout>
      <c:overlay val="1"/>
    </c:title>
    <c:plotArea>
      <c:layout>
        <c:manualLayout>
          <c:layoutTarget val="inner"/>
          <c:xMode val="edge"/>
          <c:yMode val="edge"/>
          <c:x val="5.8194415292156437E-2"/>
          <c:y val="0.12987673129943758"/>
          <c:w val="0.90029046963610559"/>
          <c:h val="0.64056639346088118"/>
        </c:manualLayout>
      </c:layout>
      <c:barChart>
        <c:barDir val="col"/>
        <c:grouping val="percentStacked"/>
        <c:ser>
          <c:idx val="0"/>
          <c:order val="0"/>
          <c:tx>
            <c:strRef>
              <c:f>Sheet1!$A$7</c:f>
              <c:strCache>
                <c:ptCount val="1"/>
                <c:pt idx="0">
                  <c:v>Доля банкротств портфельных компаний</c:v>
                </c:pt>
              </c:strCache>
            </c:strRef>
          </c:tx>
          <c:cat>
            <c:strRef>
              <c:f>Sheet1!$B$6:$X$6</c:f>
              <c:strCache>
                <c:ptCount val="23"/>
                <c:pt idx="0">
                  <c:v>Q1 2004</c:v>
                </c:pt>
                <c:pt idx="1">
                  <c:v>Q2 2004</c:v>
                </c:pt>
                <c:pt idx="2">
                  <c:v>Q3 2004</c:v>
                </c:pt>
                <c:pt idx="3">
                  <c:v>Q4 2004</c:v>
                </c:pt>
                <c:pt idx="4">
                  <c:v>Q1 2005</c:v>
                </c:pt>
                <c:pt idx="5">
                  <c:v>Q2 2005</c:v>
                </c:pt>
                <c:pt idx="6">
                  <c:v>Q3 2005</c:v>
                </c:pt>
                <c:pt idx="7">
                  <c:v>Q4 2005</c:v>
                </c:pt>
                <c:pt idx="8">
                  <c:v>Q1 2006</c:v>
                </c:pt>
                <c:pt idx="9">
                  <c:v>Q2 2006</c:v>
                </c:pt>
                <c:pt idx="10">
                  <c:v>Q3 2006</c:v>
                </c:pt>
                <c:pt idx="11">
                  <c:v>Q4 2006</c:v>
                </c:pt>
                <c:pt idx="12">
                  <c:v>Q1 2007</c:v>
                </c:pt>
                <c:pt idx="13">
                  <c:v>Q2 2007</c:v>
                </c:pt>
                <c:pt idx="14">
                  <c:v>Q3 2007</c:v>
                </c:pt>
                <c:pt idx="15">
                  <c:v>Q4 2007</c:v>
                </c:pt>
                <c:pt idx="16">
                  <c:v>Q1 2008</c:v>
                </c:pt>
                <c:pt idx="17">
                  <c:v>Q2 2008</c:v>
                </c:pt>
                <c:pt idx="18">
                  <c:v>Q3 2008</c:v>
                </c:pt>
                <c:pt idx="19">
                  <c:v>Q4 2008</c:v>
                </c:pt>
                <c:pt idx="20">
                  <c:v>Q1 2009</c:v>
                </c:pt>
                <c:pt idx="21">
                  <c:v>Q2 2009</c:v>
                </c:pt>
                <c:pt idx="22">
                  <c:v>Q3 2009</c:v>
                </c:pt>
              </c:strCache>
            </c:strRef>
          </c:cat>
          <c:val>
            <c:numRef>
              <c:f>Sheet1!$B$7:$X$7</c:f>
              <c:numCache>
                <c:formatCode>General</c:formatCode>
                <c:ptCount val="2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7</c:v>
                </c:pt>
                <c:pt idx="5">
                  <c:v>1</c:v>
                </c:pt>
                <c:pt idx="6">
                  <c:v>5</c:v>
                </c:pt>
                <c:pt idx="7">
                  <c:v>8</c:v>
                </c:pt>
                <c:pt idx="8">
                  <c:v>3</c:v>
                </c:pt>
                <c:pt idx="9">
                  <c:v>8</c:v>
                </c:pt>
                <c:pt idx="10">
                  <c:v>3</c:v>
                </c:pt>
                <c:pt idx="11">
                  <c:v>6</c:v>
                </c:pt>
                <c:pt idx="12">
                  <c:v>7</c:v>
                </c:pt>
                <c:pt idx="13">
                  <c:v>5</c:v>
                </c:pt>
                <c:pt idx="14">
                  <c:v>16</c:v>
                </c:pt>
                <c:pt idx="15">
                  <c:v>25</c:v>
                </c:pt>
                <c:pt idx="16">
                  <c:v>17</c:v>
                </c:pt>
                <c:pt idx="17">
                  <c:v>21</c:v>
                </c:pt>
                <c:pt idx="18">
                  <c:v>17</c:v>
                </c:pt>
                <c:pt idx="19">
                  <c:v>50</c:v>
                </c:pt>
                <c:pt idx="20">
                  <c:v>60</c:v>
                </c:pt>
                <c:pt idx="21">
                  <c:v>43</c:v>
                </c:pt>
                <c:pt idx="2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Sheet1!$A$8</c:f>
              <c:strCache>
                <c:ptCount val="1"/>
                <c:pt idx="0">
                  <c:v>Все остальные банкротства</c:v>
                </c:pt>
              </c:strCache>
            </c:strRef>
          </c:tx>
          <c:spPr>
            <a:solidFill>
              <a:srgbClr val="1F497D">
                <a:lumMod val="60000"/>
                <a:lumOff val="40000"/>
                <a:alpha val="40000"/>
              </a:srgbClr>
            </a:solidFill>
          </c:spPr>
          <c:cat>
            <c:strRef>
              <c:f>Sheet1!$B$6:$X$6</c:f>
              <c:strCache>
                <c:ptCount val="23"/>
                <c:pt idx="0">
                  <c:v>Q1 2004</c:v>
                </c:pt>
                <c:pt idx="1">
                  <c:v>Q2 2004</c:v>
                </c:pt>
                <c:pt idx="2">
                  <c:v>Q3 2004</c:v>
                </c:pt>
                <c:pt idx="3">
                  <c:v>Q4 2004</c:v>
                </c:pt>
                <c:pt idx="4">
                  <c:v>Q1 2005</c:v>
                </c:pt>
                <c:pt idx="5">
                  <c:v>Q2 2005</c:v>
                </c:pt>
                <c:pt idx="6">
                  <c:v>Q3 2005</c:v>
                </c:pt>
                <c:pt idx="7">
                  <c:v>Q4 2005</c:v>
                </c:pt>
                <c:pt idx="8">
                  <c:v>Q1 2006</c:v>
                </c:pt>
                <c:pt idx="9">
                  <c:v>Q2 2006</c:v>
                </c:pt>
                <c:pt idx="10">
                  <c:v>Q3 2006</c:v>
                </c:pt>
                <c:pt idx="11">
                  <c:v>Q4 2006</c:v>
                </c:pt>
                <c:pt idx="12">
                  <c:v>Q1 2007</c:v>
                </c:pt>
                <c:pt idx="13">
                  <c:v>Q2 2007</c:v>
                </c:pt>
                <c:pt idx="14">
                  <c:v>Q3 2007</c:v>
                </c:pt>
                <c:pt idx="15">
                  <c:v>Q4 2007</c:v>
                </c:pt>
                <c:pt idx="16">
                  <c:v>Q1 2008</c:v>
                </c:pt>
                <c:pt idx="17">
                  <c:v>Q2 2008</c:v>
                </c:pt>
                <c:pt idx="18">
                  <c:v>Q3 2008</c:v>
                </c:pt>
                <c:pt idx="19">
                  <c:v>Q4 2008</c:v>
                </c:pt>
                <c:pt idx="20">
                  <c:v>Q1 2009</c:v>
                </c:pt>
                <c:pt idx="21">
                  <c:v>Q2 2009</c:v>
                </c:pt>
                <c:pt idx="22">
                  <c:v>Q3 2009</c:v>
                </c:pt>
              </c:strCache>
            </c:strRef>
          </c:cat>
          <c:val>
            <c:numRef>
              <c:f>Sheet1!$B$8:$X$8</c:f>
              <c:numCache>
                <c:formatCode>General</c:formatCode>
                <c:ptCount val="23"/>
                <c:pt idx="0">
                  <c:v>27</c:v>
                </c:pt>
                <c:pt idx="1">
                  <c:v>32</c:v>
                </c:pt>
                <c:pt idx="2">
                  <c:v>37</c:v>
                </c:pt>
                <c:pt idx="3">
                  <c:v>41</c:v>
                </c:pt>
                <c:pt idx="4">
                  <c:v>61</c:v>
                </c:pt>
                <c:pt idx="5">
                  <c:v>90</c:v>
                </c:pt>
                <c:pt idx="6">
                  <c:v>93</c:v>
                </c:pt>
                <c:pt idx="7">
                  <c:v>100</c:v>
                </c:pt>
                <c:pt idx="8">
                  <c:v>192</c:v>
                </c:pt>
                <c:pt idx="9">
                  <c:v>383</c:v>
                </c:pt>
                <c:pt idx="10">
                  <c:v>303</c:v>
                </c:pt>
                <c:pt idx="11">
                  <c:v>177</c:v>
                </c:pt>
                <c:pt idx="12">
                  <c:v>984</c:v>
                </c:pt>
                <c:pt idx="13">
                  <c:v>528</c:v>
                </c:pt>
                <c:pt idx="14">
                  <c:v>801</c:v>
                </c:pt>
                <c:pt idx="15">
                  <c:v>1061</c:v>
                </c:pt>
                <c:pt idx="16">
                  <c:v>994</c:v>
                </c:pt>
                <c:pt idx="17">
                  <c:v>1102</c:v>
                </c:pt>
                <c:pt idx="18">
                  <c:v>1319</c:v>
                </c:pt>
                <c:pt idx="19">
                  <c:v>1501</c:v>
                </c:pt>
                <c:pt idx="20">
                  <c:v>1709</c:v>
                </c:pt>
                <c:pt idx="21">
                  <c:v>1335</c:v>
                </c:pt>
                <c:pt idx="22">
                  <c:v>1006</c:v>
                </c:pt>
              </c:numCache>
            </c:numRef>
          </c:val>
        </c:ser>
        <c:overlap val="100"/>
        <c:axId val="87464576"/>
        <c:axId val="87474560"/>
      </c:barChart>
      <c:lineChart>
        <c:grouping val="standard"/>
        <c:ser>
          <c:idx val="2"/>
          <c:order val="2"/>
          <c:tx>
            <c:strRef>
              <c:f>Sheet1!$A$9</c:f>
              <c:strCache>
                <c:ptCount val="1"/>
                <c:pt idx="0">
                  <c:v>Количество банкротств портфельных компаний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strRef>
              <c:f>Sheet1!$B$6:$X$6</c:f>
              <c:strCache>
                <c:ptCount val="23"/>
                <c:pt idx="0">
                  <c:v>Q1 2004</c:v>
                </c:pt>
                <c:pt idx="1">
                  <c:v>Q2 2004</c:v>
                </c:pt>
                <c:pt idx="2">
                  <c:v>Q3 2004</c:v>
                </c:pt>
                <c:pt idx="3">
                  <c:v>Q4 2004</c:v>
                </c:pt>
                <c:pt idx="4">
                  <c:v>Q1 2005</c:v>
                </c:pt>
                <c:pt idx="5">
                  <c:v>Q2 2005</c:v>
                </c:pt>
                <c:pt idx="6">
                  <c:v>Q3 2005</c:v>
                </c:pt>
                <c:pt idx="7">
                  <c:v>Q4 2005</c:v>
                </c:pt>
                <c:pt idx="8">
                  <c:v>Q1 2006</c:v>
                </c:pt>
                <c:pt idx="9">
                  <c:v>Q2 2006</c:v>
                </c:pt>
                <c:pt idx="10">
                  <c:v>Q3 2006</c:v>
                </c:pt>
                <c:pt idx="11">
                  <c:v>Q4 2006</c:v>
                </c:pt>
                <c:pt idx="12">
                  <c:v>Q1 2007</c:v>
                </c:pt>
                <c:pt idx="13">
                  <c:v>Q2 2007</c:v>
                </c:pt>
                <c:pt idx="14">
                  <c:v>Q3 2007</c:v>
                </c:pt>
                <c:pt idx="15">
                  <c:v>Q4 2007</c:v>
                </c:pt>
                <c:pt idx="16">
                  <c:v>Q1 2008</c:v>
                </c:pt>
                <c:pt idx="17">
                  <c:v>Q2 2008</c:v>
                </c:pt>
                <c:pt idx="18">
                  <c:v>Q3 2008</c:v>
                </c:pt>
                <c:pt idx="19">
                  <c:v>Q4 2008</c:v>
                </c:pt>
                <c:pt idx="20">
                  <c:v>Q1 2009</c:v>
                </c:pt>
                <c:pt idx="21">
                  <c:v>Q2 2009</c:v>
                </c:pt>
                <c:pt idx="22">
                  <c:v>Q3 2009</c:v>
                </c:pt>
              </c:strCache>
            </c:strRef>
          </c:cat>
          <c:val>
            <c:numRef>
              <c:f>Sheet1!$B$9:$X$9</c:f>
              <c:numCache>
                <c:formatCode>General</c:formatCode>
                <c:ptCount val="2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7</c:v>
                </c:pt>
                <c:pt idx="5">
                  <c:v>1</c:v>
                </c:pt>
                <c:pt idx="6">
                  <c:v>5</c:v>
                </c:pt>
                <c:pt idx="7">
                  <c:v>8</c:v>
                </c:pt>
                <c:pt idx="8">
                  <c:v>3</c:v>
                </c:pt>
                <c:pt idx="9">
                  <c:v>8</c:v>
                </c:pt>
                <c:pt idx="10">
                  <c:v>3</c:v>
                </c:pt>
                <c:pt idx="11">
                  <c:v>6</c:v>
                </c:pt>
                <c:pt idx="12">
                  <c:v>7</c:v>
                </c:pt>
                <c:pt idx="13">
                  <c:v>5</c:v>
                </c:pt>
                <c:pt idx="14">
                  <c:v>16</c:v>
                </c:pt>
                <c:pt idx="15">
                  <c:v>25</c:v>
                </c:pt>
                <c:pt idx="16">
                  <c:v>17</c:v>
                </c:pt>
                <c:pt idx="17">
                  <c:v>21</c:v>
                </c:pt>
                <c:pt idx="18">
                  <c:v>17</c:v>
                </c:pt>
                <c:pt idx="19">
                  <c:v>50</c:v>
                </c:pt>
                <c:pt idx="20">
                  <c:v>60</c:v>
                </c:pt>
                <c:pt idx="21">
                  <c:v>43</c:v>
                </c:pt>
                <c:pt idx="22">
                  <c:v>48</c:v>
                </c:pt>
              </c:numCache>
            </c:numRef>
          </c:val>
        </c:ser>
        <c:marker val="1"/>
        <c:axId val="87477632"/>
        <c:axId val="87476096"/>
      </c:lineChart>
      <c:catAx>
        <c:axId val="87464576"/>
        <c:scaling>
          <c:orientation val="minMax"/>
        </c:scaling>
        <c:axPos val="b"/>
        <c:tickLblPos val="nextTo"/>
        <c:crossAx val="87474560"/>
        <c:crosses val="autoZero"/>
        <c:auto val="1"/>
        <c:lblAlgn val="ctr"/>
        <c:lblOffset val="100"/>
      </c:catAx>
      <c:valAx>
        <c:axId val="87474560"/>
        <c:scaling>
          <c:orientation val="minMax"/>
        </c:scaling>
        <c:axPos val="l"/>
        <c:majorGridlines/>
        <c:numFmt formatCode="0%" sourceLinked="1"/>
        <c:tickLblPos val="nextTo"/>
        <c:crossAx val="87464576"/>
        <c:crosses val="autoZero"/>
        <c:crossBetween val="between"/>
      </c:valAx>
      <c:valAx>
        <c:axId val="87476096"/>
        <c:scaling>
          <c:orientation val="minMax"/>
        </c:scaling>
        <c:axPos val="r"/>
        <c:numFmt formatCode="General" sourceLinked="1"/>
        <c:tickLblPos val="nextTo"/>
        <c:crossAx val="87477632"/>
        <c:crosses val="max"/>
        <c:crossBetween val="between"/>
      </c:valAx>
      <c:catAx>
        <c:axId val="87477632"/>
        <c:scaling>
          <c:orientation val="minMax"/>
        </c:scaling>
        <c:delete val="1"/>
        <c:axPos val="b"/>
        <c:tickLblPos val="none"/>
        <c:crossAx val="87476096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9.5911949685534584E-2"/>
          <c:y val="0.88850310213620642"/>
          <c:w val="0.83333333333333348"/>
          <c:h val="0.10130260221436958"/>
        </c:manualLayout>
      </c:layout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CF655E-87BD-4FFA-93B8-67EB717CD01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94CC45C-2BBC-45E3-A585-C4CF0246407C}">
      <dgm:prSet phldrT="[Text]"/>
      <dgm:spPr/>
      <dgm:t>
        <a:bodyPr/>
        <a:lstStyle/>
        <a:p>
          <a:r>
            <a:rPr lang="ru-RU" dirty="0" smtClean="0"/>
            <a:t>Максимум внимания портфельным компаниям</a:t>
          </a:r>
          <a:endParaRPr lang="en-GB" dirty="0"/>
        </a:p>
      </dgm:t>
    </dgm:pt>
    <dgm:pt modelId="{E3C0B1C5-79EE-4238-812C-FCDA7A5CD6EC}" type="parTrans" cxnId="{955A819C-9391-4DC5-98A5-1B1F6330F4C5}">
      <dgm:prSet/>
      <dgm:spPr/>
      <dgm:t>
        <a:bodyPr/>
        <a:lstStyle/>
        <a:p>
          <a:endParaRPr lang="en-GB"/>
        </a:p>
      </dgm:t>
    </dgm:pt>
    <dgm:pt modelId="{60EAAA18-6CFB-4546-8AB9-ECC14E65B24F}" type="sibTrans" cxnId="{955A819C-9391-4DC5-98A5-1B1F6330F4C5}">
      <dgm:prSet/>
      <dgm:spPr/>
      <dgm:t>
        <a:bodyPr/>
        <a:lstStyle/>
        <a:p>
          <a:endParaRPr lang="en-GB"/>
        </a:p>
      </dgm:t>
    </dgm:pt>
    <dgm:pt modelId="{0BD54683-13D5-432F-AD85-28DA0034645D}">
      <dgm:prSet/>
      <dgm:spPr/>
      <dgm:t>
        <a:bodyPr/>
        <a:lstStyle/>
        <a:p>
          <a:r>
            <a:rPr lang="en-US" dirty="0" smtClean="0"/>
            <a:t>“Hands-on” </a:t>
          </a:r>
          <a:r>
            <a:rPr lang="ru-RU" dirty="0" smtClean="0"/>
            <a:t>менеджмент, везде где возможно</a:t>
          </a:r>
        </a:p>
      </dgm:t>
    </dgm:pt>
    <dgm:pt modelId="{D6343B6B-39FD-4905-8080-E92711472AA0}" type="parTrans" cxnId="{CDA3B35E-6CEC-49E5-878C-22B6855CEFB4}">
      <dgm:prSet/>
      <dgm:spPr/>
      <dgm:t>
        <a:bodyPr/>
        <a:lstStyle/>
        <a:p>
          <a:endParaRPr lang="en-GB"/>
        </a:p>
      </dgm:t>
    </dgm:pt>
    <dgm:pt modelId="{BFFC356A-37B1-463A-8F59-AC3F0521EB37}" type="sibTrans" cxnId="{CDA3B35E-6CEC-49E5-878C-22B6855CEFB4}">
      <dgm:prSet/>
      <dgm:spPr/>
      <dgm:t>
        <a:bodyPr/>
        <a:lstStyle/>
        <a:p>
          <a:endParaRPr lang="en-GB"/>
        </a:p>
      </dgm:t>
    </dgm:pt>
    <dgm:pt modelId="{7AC5B46E-83AA-43A4-9130-56A266886DAE}">
      <dgm:prSet/>
      <dgm:spPr/>
      <dgm:t>
        <a:bodyPr/>
        <a:lstStyle/>
        <a:p>
          <a:r>
            <a:rPr lang="ru-RU" dirty="0" smtClean="0"/>
            <a:t>Восстановить и укрепить позитивный </a:t>
          </a:r>
          <a:r>
            <a:rPr lang="en-US" dirty="0" err="1" smtClean="0"/>
            <a:t>cashflow</a:t>
          </a:r>
          <a:r>
            <a:rPr lang="ru-RU" dirty="0" smtClean="0"/>
            <a:t> как можно скорее</a:t>
          </a:r>
        </a:p>
      </dgm:t>
    </dgm:pt>
    <dgm:pt modelId="{E81C164B-F76C-4B4B-86EB-578FA41D7B91}" type="parTrans" cxnId="{8F3C0179-87B9-402F-8746-06DCC120BEEC}">
      <dgm:prSet/>
      <dgm:spPr/>
      <dgm:t>
        <a:bodyPr/>
        <a:lstStyle/>
        <a:p>
          <a:endParaRPr lang="en-GB"/>
        </a:p>
      </dgm:t>
    </dgm:pt>
    <dgm:pt modelId="{02DC851C-BE93-4E0A-8901-D8C5FEE52540}" type="sibTrans" cxnId="{8F3C0179-87B9-402F-8746-06DCC120BEEC}">
      <dgm:prSet/>
      <dgm:spPr/>
      <dgm:t>
        <a:bodyPr/>
        <a:lstStyle/>
        <a:p>
          <a:endParaRPr lang="en-GB"/>
        </a:p>
      </dgm:t>
    </dgm:pt>
    <dgm:pt modelId="{3515C94D-59FB-4808-9625-19014E50DBEC}">
      <dgm:prSet/>
      <dgm:spPr/>
      <dgm:t>
        <a:bodyPr/>
        <a:lstStyle/>
        <a:p>
          <a:r>
            <a:rPr lang="ru-RU" dirty="0" smtClean="0"/>
            <a:t>Хирургически отсекать проекты и продукты с отрицательной стоимостью</a:t>
          </a:r>
        </a:p>
      </dgm:t>
    </dgm:pt>
    <dgm:pt modelId="{4F9842FE-C8B0-4A32-BF2E-7A8E468BD769}" type="parTrans" cxnId="{8350E6D0-16FF-4D63-B400-811104DE4737}">
      <dgm:prSet/>
      <dgm:spPr/>
      <dgm:t>
        <a:bodyPr/>
        <a:lstStyle/>
        <a:p>
          <a:endParaRPr lang="en-GB"/>
        </a:p>
      </dgm:t>
    </dgm:pt>
    <dgm:pt modelId="{BBF63032-056F-46C4-B64C-8DD75DEE7069}" type="sibTrans" cxnId="{8350E6D0-16FF-4D63-B400-811104DE4737}">
      <dgm:prSet/>
      <dgm:spPr/>
      <dgm:t>
        <a:bodyPr/>
        <a:lstStyle/>
        <a:p>
          <a:endParaRPr lang="en-GB"/>
        </a:p>
      </dgm:t>
    </dgm:pt>
    <dgm:pt modelId="{6252E6DB-CD41-4B2C-AF72-56FE92EE8BFA}">
      <dgm:prSet/>
      <dgm:spPr/>
      <dgm:t>
        <a:bodyPr/>
        <a:lstStyle/>
        <a:p>
          <a:r>
            <a:rPr lang="ru-RU" dirty="0" smtClean="0"/>
            <a:t>Активно искать «перспективные» направления</a:t>
          </a:r>
        </a:p>
      </dgm:t>
    </dgm:pt>
    <dgm:pt modelId="{41A9AD69-0CF5-4387-94E7-7E3010B4581E}" type="parTrans" cxnId="{3F251730-D36C-4327-9DA1-4388BF3A0925}">
      <dgm:prSet/>
      <dgm:spPr/>
      <dgm:t>
        <a:bodyPr/>
        <a:lstStyle/>
        <a:p>
          <a:endParaRPr lang="en-GB"/>
        </a:p>
      </dgm:t>
    </dgm:pt>
    <dgm:pt modelId="{A8D1F9E3-FA3B-4B1A-B2D5-ED66F4D0E430}" type="sibTrans" cxnId="{3F251730-D36C-4327-9DA1-4388BF3A0925}">
      <dgm:prSet/>
      <dgm:spPr/>
      <dgm:t>
        <a:bodyPr/>
        <a:lstStyle/>
        <a:p>
          <a:endParaRPr lang="en-GB"/>
        </a:p>
      </dgm:t>
    </dgm:pt>
    <dgm:pt modelId="{8E2EF28A-4C66-4454-8A51-664CDC826930}" type="pres">
      <dgm:prSet presAssocID="{2CCF655E-87BD-4FFA-93B8-67EB717CD01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527AD7F-AE5F-40A6-8437-6D71E7CFCDEC}" type="pres">
      <dgm:prSet presAssocID="{2CCF655E-87BD-4FFA-93B8-67EB717CD013}" presName="dummyMaxCanvas" presStyleCnt="0">
        <dgm:presLayoutVars/>
      </dgm:prSet>
      <dgm:spPr/>
    </dgm:pt>
    <dgm:pt modelId="{1D04F432-A2E3-40E4-8757-0F9E845927C5}" type="pres">
      <dgm:prSet presAssocID="{2CCF655E-87BD-4FFA-93B8-67EB717CD01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87F8FE-2BD7-4471-917A-950303163435}" type="pres">
      <dgm:prSet presAssocID="{2CCF655E-87BD-4FFA-93B8-67EB717CD013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2548D88-CD5E-455D-A876-CE9DEC517ABE}" type="pres">
      <dgm:prSet presAssocID="{2CCF655E-87BD-4FFA-93B8-67EB717CD01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A28AEC3-2213-44BF-A16D-6E9FE6F6A527}" type="pres">
      <dgm:prSet presAssocID="{2CCF655E-87BD-4FFA-93B8-67EB717CD01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04BB7E-9216-497C-A5D1-1DEC0286839C}" type="pres">
      <dgm:prSet presAssocID="{2CCF655E-87BD-4FFA-93B8-67EB717CD013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BE056F-B102-4B10-8854-B4DB534C9531}" type="pres">
      <dgm:prSet presAssocID="{2CCF655E-87BD-4FFA-93B8-67EB717CD01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4308FB9-D7F7-455C-9154-3A2265BC4EDA}" type="pres">
      <dgm:prSet presAssocID="{2CCF655E-87BD-4FFA-93B8-67EB717CD01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5D1A63-9FB5-40FD-BF2E-DF9620F13695}" type="pres">
      <dgm:prSet presAssocID="{2CCF655E-87BD-4FFA-93B8-67EB717CD01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3234F79-087F-41BF-ABCE-4995C983043B}" type="pres">
      <dgm:prSet presAssocID="{2CCF655E-87BD-4FFA-93B8-67EB717CD01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4D36FF-6811-4049-90C5-80FEAF2FB8DD}" type="pres">
      <dgm:prSet presAssocID="{2CCF655E-87BD-4FFA-93B8-67EB717CD01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6C638E2-046E-4511-9BD2-5E303A12897C}" type="pres">
      <dgm:prSet presAssocID="{2CCF655E-87BD-4FFA-93B8-67EB717CD01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96EF72-E268-404E-9538-2A375224C6C6}" type="pres">
      <dgm:prSet presAssocID="{2CCF655E-87BD-4FFA-93B8-67EB717CD01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24570F5-6880-4696-947E-89CC720C97A0}" type="pres">
      <dgm:prSet presAssocID="{2CCF655E-87BD-4FFA-93B8-67EB717CD01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C7953A7-AF75-4E7C-94C2-8230404729BA}" type="pres">
      <dgm:prSet presAssocID="{2CCF655E-87BD-4FFA-93B8-67EB717CD01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41EEC5F-9F79-48B3-8978-5A1DDDAAC919}" type="presOf" srcId="{BBF63032-056F-46C4-B64C-8DD75DEE7069}" destId="{73234F79-087F-41BF-ABCE-4995C983043B}" srcOrd="0" destOrd="0" presId="urn:microsoft.com/office/officeart/2005/8/layout/vProcess5"/>
    <dgm:cxn modelId="{278B34A9-9247-4FD0-ADFE-2137ABA3A5C5}" type="presOf" srcId="{7AC5B46E-83AA-43A4-9130-56A266886DAE}" destId="{6A96EF72-E268-404E-9538-2A375224C6C6}" srcOrd="1" destOrd="0" presId="urn:microsoft.com/office/officeart/2005/8/layout/vProcess5"/>
    <dgm:cxn modelId="{3300A02E-6A32-445B-9BAC-B3659DE53B33}" type="presOf" srcId="{2CCF655E-87BD-4FFA-93B8-67EB717CD013}" destId="{8E2EF28A-4C66-4454-8A51-664CDC826930}" srcOrd="0" destOrd="0" presId="urn:microsoft.com/office/officeart/2005/8/layout/vProcess5"/>
    <dgm:cxn modelId="{CA113B3A-3026-45ED-9A38-D4A7F44153C0}" type="presOf" srcId="{7AC5B46E-83AA-43A4-9130-56A266886DAE}" destId="{C2548D88-CD5E-455D-A876-CE9DEC517ABE}" srcOrd="0" destOrd="0" presId="urn:microsoft.com/office/officeart/2005/8/layout/vProcess5"/>
    <dgm:cxn modelId="{6FB680BF-8E68-4214-8920-B7BD35F5B464}" type="presOf" srcId="{6252E6DB-CD41-4B2C-AF72-56FE92EE8BFA}" destId="{3C7953A7-AF75-4E7C-94C2-8230404729BA}" srcOrd="1" destOrd="0" presId="urn:microsoft.com/office/officeart/2005/8/layout/vProcess5"/>
    <dgm:cxn modelId="{3A419F2F-3C39-4F99-9E41-7200714DE58D}" type="presOf" srcId="{0BD54683-13D5-432F-AD85-28DA0034645D}" destId="{8387F8FE-2BD7-4471-917A-950303163435}" srcOrd="0" destOrd="0" presId="urn:microsoft.com/office/officeart/2005/8/layout/vProcess5"/>
    <dgm:cxn modelId="{6A4DE29F-D336-4232-9867-51FD7B59E0BF}" type="presOf" srcId="{60EAAA18-6CFB-4546-8AB9-ECC14E65B24F}" destId="{88BE056F-B102-4B10-8854-B4DB534C9531}" srcOrd="0" destOrd="0" presId="urn:microsoft.com/office/officeart/2005/8/layout/vProcess5"/>
    <dgm:cxn modelId="{86C0ED9D-4396-40C0-8549-77858ACDDFB0}" type="presOf" srcId="{6252E6DB-CD41-4B2C-AF72-56FE92EE8BFA}" destId="{A204BB7E-9216-497C-A5D1-1DEC0286839C}" srcOrd="0" destOrd="0" presId="urn:microsoft.com/office/officeart/2005/8/layout/vProcess5"/>
    <dgm:cxn modelId="{FD8757A9-F96B-4957-90FB-3349F96A44BC}" type="presOf" srcId="{02DC851C-BE93-4E0A-8901-D8C5FEE52540}" destId="{AB5D1A63-9FB5-40FD-BF2E-DF9620F13695}" srcOrd="0" destOrd="0" presId="urn:microsoft.com/office/officeart/2005/8/layout/vProcess5"/>
    <dgm:cxn modelId="{8F3C0179-87B9-402F-8746-06DCC120BEEC}" srcId="{2CCF655E-87BD-4FFA-93B8-67EB717CD013}" destId="{7AC5B46E-83AA-43A4-9130-56A266886DAE}" srcOrd="2" destOrd="0" parTransId="{E81C164B-F76C-4B4B-86EB-578FA41D7B91}" sibTransId="{02DC851C-BE93-4E0A-8901-D8C5FEE52540}"/>
    <dgm:cxn modelId="{8350E6D0-16FF-4D63-B400-811104DE4737}" srcId="{2CCF655E-87BD-4FFA-93B8-67EB717CD013}" destId="{3515C94D-59FB-4808-9625-19014E50DBEC}" srcOrd="3" destOrd="0" parTransId="{4F9842FE-C8B0-4A32-BF2E-7A8E468BD769}" sibTransId="{BBF63032-056F-46C4-B64C-8DD75DEE7069}"/>
    <dgm:cxn modelId="{CDA3B35E-6CEC-49E5-878C-22B6855CEFB4}" srcId="{2CCF655E-87BD-4FFA-93B8-67EB717CD013}" destId="{0BD54683-13D5-432F-AD85-28DA0034645D}" srcOrd="1" destOrd="0" parTransId="{D6343B6B-39FD-4905-8080-E92711472AA0}" sibTransId="{BFFC356A-37B1-463A-8F59-AC3F0521EB37}"/>
    <dgm:cxn modelId="{253E49A8-4E26-4D1C-AC2B-5EA55187A224}" type="presOf" srcId="{194CC45C-2BBC-45E3-A585-C4CF0246407C}" destId="{464D36FF-6811-4049-90C5-80FEAF2FB8DD}" srcOrd="1" destOrd="0" presId="urn:microsoft.com/office/officeart/2005/8/layout/vProcess5"/>
    <dgm:cxn modelId="{6AA01C06-EB70-4A55-B334-94373BB06847}" type="presOf" srcId="{3515C94D-59FB-4808-9625-19014E50DBEC}" destId="{224570F5-6880-4696-947E-89CC720C97A0}" srcOrd="1" destOrd="0" presId="urn:microsoft.com/office/officeart/2005/8/layout/vProcess5"/>
    <dgm:cxn modelId="{3F251730-D36C-4327-9DA1-4388BF3A0925}" srcId="{2CCF655E-87BD-4FFA-93B8-67EB717CD013}" destId="{6252E6DB-CD41-4B2C-AF72-56FE92EE8BFA}" srcOrd="4" destOrd="0" parTransId="{41A9AD69-0CF5-4387-94E7-7E3010B4581E}" sibTransId="{A8D1F9E3-FA3B-4B1A-B2D5-ED66F4D0E430}"/>
    <dgm:cxn modelId="{66B4E3B6-19E7-48C8-A29F-09AA77D4F49F}" type="presOf" srcId="{0BD54683-13D5-432F-AD85-28DA0034645D}" destId="{C6C638E2-046E-4511-9BD2-5E303A12897C}" srcOrd="1" destOrd="0" presId="urn:microsoft.com/office/officeart/2005/8/layout/vProcess5"/>
    <dgm:cxn modelId="{74F62B02-82E5-4DD9-B225-E567C640BC95}" type="presOf" srcId="{3515C94D-59FB-4808-9625-19014E50DBEC}" destId="{7A28AEC3-2213-44BF-A16D-6E9FE6F6A527}" srcOrd="0" destOrd="0" presId="urn:microsoft.com/office/officeart/2005/8/layout/vProcess5"/>
    <dgm:cxn modelId="{516492E9-CC5B-4939-B94B-E2C9CCF784BA}" type="presOf" srcId="{BFFC356A-37B1-463A-8F59-AC3F0521EB37}" destId="{D4308FB9-D7F7-455C-9154-3A2265BC4EDA}" srcOrd="0" destOrd="0" presId="urn:microsoft.com/office/officeart/2005/8/layout/vProcess5"/>
    <dgm:cxn modelId="{955A819C-9391-4DC5-98A5-1B1F6330F4C5}" srcId="{2CCF655E-87BD-4FFA-93B8-67EB717CD013}" destId="{194CC45C-2BBC-45E3-A585-C4CF0246407C}" srcOrd="0" destOrd="0" parTransId="{E3C0B1C5-79EE-4238-812C-FCDA7A5CD6EC}" sibTransId="{60EAAA18-6CFB-4546-8AB9-ECC14E65B24F}"/>
    <dgm:cxn modelId="{FC5B28C9-7E56-4005-891A-5397A1561E27}" type="presOf" srcId="{194CC45C-2BBC-45E3-A585-C4CF0246407C}" destId="{1D04F432-A2E3-40E4-8757-0F9E845927C5}" srcOrd="0" destOrd="0" presId="urn:microsoft.com/office/officeart/2005/8/layout/vProcess5"/>
    <dgm:cxn modelId="{EF0E72AF-2F47-429B-A04E-EAA3007E332B}" type="presParOf" srcId="{8E2EF28A-4C66-4454-8A51-664CDC826930}" destId="{5527AD7F-AE5F-40A6-8437-6D71E7CFCDEC}" srcOrd="0" destOrd="0" presId="urn:microsoft.com/office/officeart/2005/8/layout/vProcess5"/>
    <dgm:cxn modelId="{599D25AF-2262-4AC0-B03B-0E7D244F81DE}" type="presParOf" srcId="{8E2EF28A-4C66-4454-8A51-664CDC826930}" destId="{1D04F432-A2E3-40E4-8757-0F9E845927C5}" srcOrd="1" destOrd="0" presId="urn:microsoft.com/office/officeart/2005/8/layout/vProcess5"/>
    <dgm:cxn modelId="{20A8AA6B-1705-4FDE-AD96-C1B52AF78FA5}" type="presParOf" srcId="{8E2EF28A-4C66-4454-8A51-664CDC826930}" destId="{8387F8FE-2BD7-4471-917A-950303163435}" srcOrd="2" destOrd="0" presId="urn:microsoft.com/office/officeart/2005/8/layout/vProcess5"/>
    <dgm:cxn modelId="{C14059BC-A044-4CD5-A486-725ACD58EF49}" type="presParOf" srcId="{8E2EF28A-4C66-4454-8A51-664CDC826930}" destId="{C2548D88-CD5E-455D-A876-CE9DEC517ABE}" srcOrd="3" destOrd="0" presId="urn:microsoft.com/office/officeart/2005/8/layout/vProcess5"/>
    <dgm:cxn modelId="{32A1408B-E8F2-4A62-8277-899580F58676}" type="presParOf" srcId="{8E2EF28A-4C66-4454-8A51-664CDC826930}" destId="{7A28AEC3-2213-44BF-A16D-6E9FE6F6A527}" srcOrd="4" destOrd="0" presId="urn:microsoft.com/office/officeart/2005/8/layout/vProcess5"/>
    <dgm:cxn modelId="{A1AECD2E-18DB-4C0C-B7B1-DF0E49290FC4}" type="presParOf" srcId="{8E2EF28A-4C66-4454-8A51-664CDC826930}" destId="{A204BB7E-9216-497C-A5D1-1DEC0286839C}" srcOrd="5" destOrd="0" presId="urn:microsoft.com/office/officeart/2005/8/layout/vProcess5"/>
    <dgm:cxn modelId="{C4C3AB9D-3B89-46CF-9697-040D71DD4D3B}" type="presParOf" srcId="{8E2EF28A-4C66-4454-8A51-664CDC826930}" destId="{88BE056F-B102-4B10-8854-B4DB534C9531}" srcOrd="6" destOrd="0" presId="urn:microsoft.com/office/officeart/2005/8/layout/vProcess5"/>
    <dgm:cxn modelId="{97867A33-CE34-445C-A1CA-8D180D311C88}" type="presParOf" srcId="{8E2EF28A-4C66-4454-8A51-664CDC826930}" destId="{D4308FB9-D7F7-455C-9154-3A2265BC4EDA}" srcOrd="7" destOrd="0" presId="urn:microsoft.com/office/officeart/2005/8/layout/vProcess5"/>
    <dgm:cxn modelId="{DBF065BC-8D04-4BC8-AE25-E3B6F99ECEAD}" type="presParOf" srcId="{8E2EF28A-4C66-4454-8A51-664CDC826930}" destId="{AB5D1A63-9FB5-40FD-BF2E-DF9620F13695}" srcOrd="8" destOrd="0" presId="urn:microsoft.com/office/officeart/2005/8/layout/vProcess5"/>
    <dgm:cxn modelId="{EACCD0EF-6A6E-4A38-AA24-2B3C01097420}" type="presParOf" srcId="{8E2EF28A-4C66-4454-8A51-664CDC826930}" destId="{73234F79-087F-41BF-ABCE-4995C983043B}" srcOrd="9" destOrd="0" presId="urn:microsoft.com/office/officeart/2005/8/layout/vProcess5"/>
    <dgm:cxn modelId="{FEAC6361-B6A2-49AD-A497-5FF31F293000}" type="presParOf" srcId="{8E2EF28A-4C66-4454-8A51-664CDC826930}" destId="{464D36FF-6811-4049-90C5-80FEAF2FB8DD}" srcOrd="10" destOrd="0" presId="urn:microsoft.com/office/officeart/2005/8/layout/vProcess5"/>
    <dgm:cxn modelId="{352EA8C3-A436-494B-9B1C-671B374A9D99}" type="presParOf" srcId="{8E2EF28A-4C66-4454-8A51-664CDC826930}" destId="{C6C638E2-046E-4511-9BD2-5E303A12897C}" srcOrd="11" destOrd="0" presId="urn:microsoft.com/office/officeart/2005/8/layout/vProcess5"/>
    <dgm:cxn modelId="{27CD532B-E530-486A-9092-3227285313E6}" type="presParOf" srcId="{8E2EF28A-4C66-4454-8A51-664CDC826930}" destId="{6A96EF72-E268-404E-9538-2A375224C6C6}" srcOrd="12" destOrd="0" presId="urn:microsoft.com/office/officeart/2005/8/layout/vProcess5"/>
    <dgm:cxn modelId="{A4773BF6-48DA-4E98-8B4F-EB3FC3DDDB7D}" type="presParOf" srcId="{8E2EF28A-4C66-4454-8A51-664CDC826930}" destId="{224570F5-6880-4696-947E-89CC720C97A0}" srcOrd="13" destOrd="0" presId="urn:microsoft.com/office/officeart/2005/8/layout/vProcess5"/>
    <dgm:cxn modelId="{AA53EAEB-C8D0-4555-B3AF-7829EBB5A0DB}" type="presParOf" srcId="{8E2EF28A-4C66-4454-8A51-664CDC826930}" destId="{3C7953A7-AF75-4E7C-94C2-8230404729B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51FB8F-88DD-4DCE-BB43-926A4A506DB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848C0B3-57F3-40D4-9BF0-C78D8CD9F048}">
      <dgm:prSet phldrT="[Text]"/>
      <dgm:spPr/>
      <dgm:t>
        <a:bodyPr/>
        <a:lstStyle/>
        <a:p>
          <a:r>
            <a:rPr lang="en-US" dirty="0" smtClean="0"/>
            <a:t>Multiple</a:t>
          </a:r>
          <a:endParaRPr lang="en-GB" dirty="0"/>
        </a:p>
      </dgm:t>
    </dgm:pt>
    <dgm:pt modelId="{09B6D3C2-D38F-419E-B5E9-6EF411AAD417}" type="parTrans" cxnId="{A3EC27C3-EE38-41CF-89E1-B5DD9FBE1394}">
      <dgm:prSet/>
      <dgm:spPr/>
      <dgm:t>
        <a:bodyPr/>
        <a:lstStyle/>
        <a:p>
          <a:endParaRPr lang="en-GB"/>
        </a:p>
      </dgm:t>
    </dgm:pt>
    <dgm:pt modelId="{B408FD9F-5676-43C9-A531-B336EDA783D4}" type="sibTrans" cxnId="{A3EC27C3-EE38-41CF-89E1-B5DD9FBE1394}">
      <dgm:prSet custT="1"/>
      <dgm:spPr/>
      <dgm:t>
        <a:bodyPr/>
        <a:lstStyle/>
        <a:p>
          <a:r>
            <a:rPr lang="en-US" sz="1600" b="1" dirty="0" smtClean="0"/>
            <a:t>x</a:t>
          </a:r>
          <a:endParaRPr lang="en-GB" sz="1600" b="1" dirty="0"/>
        </a:p>
      </dgm:t>
    </dgm:pt>
    <dgm:pt modelId="{1463154E-AD12-4F8E-8B1C-F49286330EF9}">
      <dgm:prSet phldrT="[Text]"/>
      <dgm:spPr/>
      <dgm:t>
        <a:bodyPr/>
        <a:lstStyle/>
        <a:p>
          <a:r>
            <a:rPr lang="ru-RU" dirty="0" smtClean="0"/>
            <a:t>Прозрачность</a:t>
          </a:r>
          <a:endParaRPr lang="en-GB" dirty="0"/>
        </a:p>
      </dgm:t>
    </dgm:pt>
    <dgm:pt modelId="{39288552-5EC0-440A-8C63-D06D669886F8}" type="parTrans" cxnId="{A9F34FBD-CB7B-42A0-95F6-25DD5C80105F}">
      <dgm:prSet/>
      <dgm:spPr/>
      <dgm:t>
        <a:bodyPr/>
        <a:lstStyle/>
        <a:p>
          <a:endParaRPr lang="en-GB"/>
        </a:p>
      </dgm:t>
    </dgm:pt>
    <dgm:pt modelId="{83A9447E-2DBC-4860-80CB-EFA567F80D42}" type="sibTrans" cxnId="{A9F34FBD-CB7B-42A0-95F6-25DD5C80105F}">
      <dgm:prSet/>
      <dgm:spPr/>
      <dgm:t>
        <a:bodyPr/>
        <a:lstStyle/>
        <a:p>
          <a:endParaRPr lang="en-GB"/>
        </a:p>
      </dgm:t>
    </dgm:pt>
    <dgm:pt modelId="{FAC052E4-A743-49B5-AACC-B58BA95A5055}">
      <dgm:prSet phldrT="[Text]"/>
      <dgm:spPr/>
      <dgm:t>
        <a:bodyPr/>
        <a:lstStyle/>
        <a:p>
          <a:r>
            <a:rPr lang="en-US" dirty="0" smtClean="0"/>
            <a:t>EBITDA</a:t>
          </a:r>
          <a:endParaRPr lang="en-GB" dirty="0"/>
        </a:p>
      </dgm:t>
    </dgm:pt>
    <dgm:pt modelId="{76454F98-F855-4209-8F68-4CDC5B54A959}" type="parTrans" cxnId="{C0B18520-AEF8-427B-961B-A6E5E72C32B5}">
      <dgm:prSet/>
      <dgm:spPr/>
      <dgm:t>
        <a:bodyPr/>
        <a:lstStyle/>
        <a:p>
          <a:endParaRPr lang="en-GB"/>
        </a:p>
      </dgm:t>
    </dgm:pt>
    <dgm:pt modelId="{00D2D019-7A42-486D-A06D-1B4B96CDEEBB}" type="sibTrans" cxnId="{C0B18520-AEF8-427B-961B-A6E5E72C32B5}">
      <dgm:prSet custT="1"/>
      <dgm:spPr/>
      <dgm:t>
        <a:bodyPr/>
        <a:lstStyle/>
        <a:p>
          <a:r>
            <a:rPr lang="en-US" sz="1600" b="1" dirty="0" smtClean="0"/>
            <a:t>-</a:t>
          </a:r>
          <a:endParaRPr lang="en-GB" sz="1600" b="1" dirty="0"/>
        </a:p>
      </dgm:t>
    </dgm:pt>
    <dgm:pt modelId="{02F09435-73AD-4F48-A2D2-82289EBC94DE}">
      <dgm:prSet phldrT="[Text]"/>
      <dgm:spPr/>
      <dgm:t>
        <a:bodyPr/>
        <a:lstStyle/>
        <a:p>
          <a:r>
            <a:rPr lang="ru-RU" dirty="0" smtClean="0"/>
            <a:t>Экстенсивный рост</a:t>
          </a:r>
          <a:endParaRPr lang="en-GB" dirty="0"/>
        </a:p>
      </dgm:t>
    </dgm:pt>
    <dgm:pt modelId="{87C5A742-A826-4105-8C4D-EB0182DB63D1}" type="parTrans" cxnId="{400B0114-9615-4E0B-86AB-8B6AEAE07F2C}">
      <dgm:prSet/>
      <dgm:spPr/>
      <dgm:t>
        <a:bodyPr/>
        <a:lstStyle/>
        <a:p>
          <a:endParaRPr lang="en-GB"/>
        </a:p>
      </dgm:t>
    </dgm:pt>
    <dgm:pt modelId="{569C6746-5939-4078-A058-7590BBFF3E5D}" type="sibTrans" cxnId="{400B0114-9615-4E0B-86AB-8B6AEAE07F2C}">
      <dgm:prSet/>
      <dgm:spPr/>
      <dgm:t>
        <a:bodyPr/>
        <a:lstStyle/>
        <a:p>
          <a:endParaRPr lang="en-GB"/>
        </a:p>
      </dgm:t>
    </dgm:pt>
    <dgm:pt modelId="{845A598C-E4D3-47A9-9AA4-B147A272029D}">
      <dgm:prSet phldrT="[Text]"/>
      <dgm:spPr/>
      <dgm:t>
        <a:bodyPr/>
        <a:lstStyle/>
        <a:p>
          <a:r>
            <a:rPr lang="en-US" dirty="0" smtClean="0"/>
            <a:t>Debt</a:t>
          </a:r>
          <a:endParaRPr lang="en-GB" dirty="0"/>
        </a:p>
      </dgm:t>
    </dgm:pt>
    <dgm:pt modelId="{6CB335C1-83A1-4E2B-8CEF-E164924DF7B4}" type="parTrans" cxnId="{6252D436-BFAC-4240-B333-6A11026EF0E0}">
      <dgm:prSet/>
      <dgm:spPr/>
      <dgm:t>
        <a:bodyPr/>
        <a:lstStyle/>
        <a:p>
          <a:endParaRPr lang="en-GB"/>
        </a:p>
      </dgm:t>
    </dgm:pt>
    <dgm:pt modelId="{9D0FB513-6985-49F1-9204-987770EC64B1}" type="sibTrans" cxnId="{6252D436-BFAC-4240-B333-6A11026EF0E0}">
      <dgm:prSet custT="1"/>
      <dgm:spPr/>
      <dgm:t>
        <a:bodyPr/>
        <a:lstStyle/>
        <a:p>
          <a:r>
            <a:rPr lang="en-US" sz="1600" b="1" dirty="0" smtClean="0"/>
            <a:t>=</a:t>
          </a:r>
          <a:endParaRPr lang="en-GB" sz="1600" b="1" dirty="0"/>
        </a:p>
      </dgm:t>
    </dgm:pt>
    <dgm:pt modelId="{4B47E43C-6CCD-4E09-9EF3-7252F1268110}">
      <dgm:prSet phldrT="[Text]"/>
      <dgm:spPr/>
      <dgm:t>
        <a:bodyPr/>
        <a:lstStyle/>
        <a:p>
          <a:r>
            <a:rPr lang="ru-RU" dirty="0" smtClean="0"/>
            <a:t>Оптимальная структура</a:t>
          </a:r>
          <a:endParaRPr lang="en-GB" dirty="0"/>
        </a:p>
      </dgm:t>
    </dgm:pt>
    <dgm:pt modelId="{A63D356A-8C83-4D31-93A8-86E3A7C14BE1}" type="parTrans" cxnId="{90FA0DA5-0FF7-4744-A888-21FB9B9323D2}">
      <dgm:prSet/>
      <dgm:spPr/>
      <dgm:t>
        <a:bodyPr/>
        <a:lstStyle/>
        <a:p>
          <a:endParaRPr lang="en-GB"/>
        </a:p>
      </dgm:t>
    </dgm:pt>
    <dgm:pt modelId="{DCDEE670-C20E-4FB1-872F-442BCEE20000}" type="sibTrans" cxnId="{90FA0DA5-0FF7-4744-A888-21FB9B9323D2}">
      <dgm:prSet/>
      <dgm:spPr/>
      <dgm:t>
        <a:bodyPr/>
        <a:lstStyle/>
        <a:p>
          <a:endParaRPr lang="en-GB"/>
        </a:p>
      </dgm:t>
    </dgm:pt>
    <dgm:pt modelId="{A04BE210-A6FD-4870-A18F-D52D2FE2E9F5}">
      <dgm:prSet phldrT="[Text]"/>
      <dgm:spPr/>
      <dgm:t>
        <a:bodyPr/>
        <a:lstStyle/>
        <a:p>
          <a:r>
            <a:rPr lang="en-US" dirty="0" smtClean="0"/>
            <a:t>Value</a:t>
          </a:r>
          <a:endParaRPr lang="en-GB" dirty="0"/>
        </a:p>
      </dgm:t>
    </dgm:pt>
    <dgm:pt modelId="{4E274DD2-0BD9-4269-A4B4-1F37C5D3C951}" type="parTrans" cxnId="{3E72B5EC-2265-4101-B733-CB7DF694DFE3}">
      <dgm:prSet/>
      <dgm:spPr/>
      <dgm:t>
        <a:bodyPr/>
        <a:lstStyle/>
        <a:p>
          <a:endParaRPr lang="en-GB"/>
        </a:p>
      </dgm:t>
    </dgm:pt>
    <dgm:pt modelId="{B9BAD7A7-EE62-4CAF-8CFB-93594E6DBC1B}" type="sibTrans" cxnId="{3E72B5EC-2265-4101-B733-CB7DF694DFE3}">
      <dgm:prSet/>
      <dgm:spPr/>
      <dgm:t>
        <a:bodyPr/>
        <a:lstStyle/>
        <a:p>
          <a:endParaRPr lang="en-GB"/>
        </a:p>
      </dgm:t>
    </dgm:pt>
    <dgm:pt modelId="{049C327F-50C2-4EA6-9EE9-9AC4B10B2AA8}">
      <dgm:prSet phldrT="[Text]"/>
      <dgm:spPr/>
      <dgm:t>
        <a:bodyPr/>
        <a:lstStyle/>
        <a:p>
          <a:r>
            <a:rPr lang="ru-RU" dirty="0" smtClean="0"/>
            <a:t>Отчётность</a:t>
          </a:r>
          <a:endParaRPr lang="en-GB" dirty="0"/>
        </a:p>
      </dgm:t>
    </dgm:pt>
    <dgm:pt modelId="{EA569612-F018-4D1B-8A93-45E0ECAC602E}" type="parTrans" cxnId="{20BE9987-67F0-44CB-944D-4EE00E948128}">
      <dgm:prSet/>
      <dgm:spPr/>
      <dgm:t>
        <a:bodyPr/>
        <a:lstStyle/>
        <a:p>
          <a:endParaRPr lang="en-GB"/>
        </a:p>
      </dgm:t>
    </dgm:pt>
    <dgm:pt modelId="{6F081CB1-51BD-46F2-BDFF-1E765938FBC2}" type="sibTrans" cxnId="{20BE9987-67F0-44CB-944D-4EE00E948128}">
      <dgm:prSet/>
      <dgm:spPr/>
      <dgm:t>
        <a:bodyPr/>
        <a:lstStyle/>
        <a:p>
          <a:endParaRPr lang="en-GB"/>
        </a:p>
      </dgm:t>
    </dgm:pt>
    <dgm:pt modelId="{57FB932C-21C7-41D3-95CF-55405E708724}">
      <dgm:prSet phldrT="[Text]"/>
      <dgm:spPr/>
      <dgm:t>
        <a:bodyPr/>
        <a:lstStyle/>
        <a:p>
          <a:r>
            <a:rPr lang="ru-RU" dirty="0" smtClean="0"/>
            <a:t>Корп.управление</a:t>
          </a:r>
          <a:endParaRPr lang="en-GB" dirty="0"/>
        </a:p>
      </dgm:t>
    </dgm:pt>
    <dgm:pt modelId="{77AD305E-2E9F-4B26-84D5-53EA063724D7}" type="parTrans" cxnId="{4CD8B69B-A9AF-4BF8-9E8F-78400060682B}">
      <dgm:prSet/>
      <dgm:spPr/>
      <dgm:t>
        <a:bodyPr/>
        <a:lstStyle/>
        <a:p>
          <a:endParaRPr lang="en-GB"/>
        </a:p>
      </dgm:t>
    </dgm:pt>
    <dgm:pt modelId="{C3AF0112-D41C-464B-94D1-3BA3D0285C2B}" type="sibTrans" cxnId="{4CD8B69B-A9AF-4BF8-9E8F-78400060682B}">
      <dgm:prSet/>
      <dgm:spPr/>
      <dgm:t>
        <a:bodyPr/>
        <a:lstStyle/>
        <a:p>
          <a:endParaRPr lang="en-GB"/>
        </a:p>
      </dgm:t>
    </dgm:pt>
    <dgm:pt modelId="{32CF8A49-AB43-4B3C-9012-73EC8EF13058}">
      <dgm:prSet phldrT="[Text]"/>
      <dgm:spPr/>
      <dgm:t>
        <a:bodyPr/>
        <a:lstStyle/>
        <a:p>
          <a:r>
            <a:rPr lang="ru-RU" dirty="0" smtClean="0"/>
            <a:t>Маржа</a:t>
          </a:r>
          <a:endParaRPr lang="en-GB" dirty="0"/>
        </a:p>
      </dgm:t>
    </dgm:pt>
    <dgm:pt modelId="{E1281BA2-CC72-494B-A754-3A28C1F9C68E}" type="parTrans" cxnId="{05E45EDC-F870-4465-9ABF-DB5713885AC1}">
      <dgm:prSet/>
      <dgm:spPr/>
      <dgm:t>
        <a:bodyPr/>
        <a:lstStyle/>
        <a:p>
          <a:endParaRPr lang="en-GB"/>
        </a:p>
      </dgm:t>
    </dgm:pt>
    <dgm:pt modelId="{2DFC4DC1-96B4-418A-98F7-944E6ACEEEDA}" type="sibTrans" cxnId="{05E45EDC-F870-4465-9ABF-DB5713885AC1}">
      <dgm:prSet/>
      <dgm:spPr/>
      <dgm:t>
        <a:bodyPr/>
        <a:lstStyle/>
        <a:p>
          <a:endParaRPr lang="en-GB"/>
        </a:p>
      </dgm:t>
    </dgm:pt>
    <dgm:pt modelId="{E15981FB-88C6-4E0F-9D94-317140FE8DD1}">
      <dgm:prSet phldrT="[Text]"/>
      <dgm:spPr/>
      <dgm:t>
        <a:bodyPr/>
        <a:lstStyle/>
        <a:p>
          <a:r>
            <a:rPr lang="ru-RU" dirty="0" smtClean="0"/>
            <a:t>Управление издержками</a:t>
          </a:r>
          <a:endParaRPr lang="en-GB" dirty="0"/>
        </a:p>
      </dgm:t>
    </dgm:pt>
    <dgm:pt modelId="{D119783A-E54C-47DB-B019-63C610102213}" type="parTrans" cxnId="{FFC8E6C8-8862-49EC-BF35-1014D9BDFAEE}">
      <dgm:prSet/>
      <dgm:spPr/>
      <dgm:t>
        <a:bodyPr/>
        <a:lstStyle/>
        <a:p>
          <a:endParaRPr lang="en-GB"/>
        </a:p>
      </dgm:t>
    </dgm:pt>
    <dgm:pt modelId="{AE4EB00B-9A85-46F2-823F-2B4C3E8CA331}" type="sibTrans" cxnId="{FFC8E6C8-8862-49EC-BF35-1014D9BDFAEE}">
      <dgm:prSet/>
      <dgm:spPr/>
      <dgm:t>
        <a:bodyPr/>
        <a:lstStyle/>
        <a:p>
          <a:endParaRPr lang="en-GB"/>
        </a:p>
      </dgm:t>
    </dgm:pt>
    <dgm:pt modelId="{2BEB0B30-7F1B-4291-A04A-46B1D3F465B0}">
      <dgm:prSet phldrT="[Text]"/>
      <dgm:spPr/>
      <dgm:t>
        <a:bodyPr/>
        <a:lstStyle/>
        <a:p>
          <a:r>
            <a:rPr lang="ru-RU" dirty="0" smtClean="0"/>
            <a:t>Положительный</a:t>
          </a:r>
          <a:r>
            <a:rPr lang="en-US" dirty="0" smtClean="0"/>
            <a:t> </a:t>
          </a:r>
          <a:r>
            <a:rPr lang="en-US" dirty="0" err="1" smtClean="0"/>
            <a:t>cashflow</a:t>
          </a:r>
          <a:endParaRPr lang="en-GB" dirty="0"/>
        </a:p>
      </dgm:t>
    </dgm:pt>
    <dgm:pt modelId="{DAD27F24-6221-484B-B10D-9A2214DF84E9}" type="parTrans" cxnId="{1F0C1251-A827-4E87-AAE1-DA9977D6AFED}">
      <dgm:prSet/>
      <dgm:spPr/>
      <dgm:t>
        <a:bodyPr/>
        <a:lstStyle/>
        <a:p>
          <a:endParaRPr lang="en-GB"/>
        </a:p>
      </dgm:t>
    </dgm:pt>
    <dgm:pt modelId="{6CEDFEB0-5E37-4E61-B259-ADB5C37235F4}" type="sibTrans" cxnId="{1F0C1251-A827-4E87-AAE1-DA9977D6AFED}">
      <dgm:prSet/>
      <dgm:spPr/>
      <dgm:t>
        <a:bodyPr/>
        <a:lstStyle/>
        <a:p>
          <a:endParaRPr lang="en-GB"/>
        </a:p>
      </dgm:t>
    </dgm:pt>
    <dgm:pt modelId="{4B7AE084-CA60-40BD-813D-0F4CB11AFD22}">
      <dgm:prSet/>
      <dgm:spPr/>
      <dgm:t>
        <a:bodyPr/>
        <a:lstStyle/>
        <a:p>
          <a:r>
            <a:rPr lang="ru-RU" dirty="0" smtClean="0"/>
            <a:t>Рынок для «выхода»</a:t>
          </a:r>
          <a:endParaRPr lang="en-GB" dirty="0"/>
        </a:p>
      </dgm:t>
    </dgm:pt>
    <dgm:pt modelId="{93998BF3-7D0E-414E-B6ED-DEEFFDADD5E3}" type="parTrans" cxnId="{90460D47-0F37-434D-8C16-C662A8FDAE0D}">
      <dgm:prSet/>
      <dgm:spPr/>
      <dgm:t>
        <a:bodyPr/>
        <a:lstStyle/>
        <a:p>
          <a:endParaRPr lang="en-GB"/>
        </a:p>
      </dgm:t>
    </dgm:pt>
    <dgm:pt modelId="{C1943B01-0760-4543-9DA7-355A055EE90A}" type="sibTrans" cxnId="{90460D47-0F37-434D-8C16-C662A8FDAE0D}">
      <dgm:prSet/>
      <dgm:spPr/>
      <dgm:t>
        <a:bodyPr/>
        <a:lstStyle/>
        <a:p>
          <a:endParaRPr lang="en-GB"/>
        </a:p>
      </dgm:t>
    </dgm:pt>
    <dgm:pt modelId="{0D3BD962-8C37-4091-892B-2153B8007F09}">
      <dgm:prSet/>
      <dgm:spPr/>
      <dgm:t>
        <a:bodyPr/>
        <a:lstStyle/>
        <a:p>
          <a:endParaRPr lang="en-GB" dirty="0"/>
        </a:p>
      </dgm:t>
    </dgm:pt>
    <dgm:pt modelId="{F17E5FA6-17D8-4A32-98A2-7E597D5D0077}" type="parTrans" cxnId="{54013156-5B19-422F-AFAC-0C7652C9EC6F}">
      <dgm:prSet/>
      <dgm:spPr/>
      <dgm:t>
        <a:bodyPr/>
        <a:lstStyle/>
        <a:p>
          <a:endParaRPr lang="en-GB"/>
        </a:p>
      </dgm:t>
    </dgm:pt>
    <dgm:pt modelId="{BE230308-2992-4CA3-9904-5C7B0ECF6FE4}" type="sibTrans" cxnId="{54013156-5B19-422F-AFAC-0C7652C9EC6F}">
      <dgm:prSet/>
      <dgm:spPr/>
      <dgm:t>
        <a:bodyPr/>
        <a:lstStyle/>
        <a:p>
          <a:endParaRPr lang="en-GB"/>
        </a:p>
      </dgm:t>
    </dgm:pt>
    <dgm:pt modelId="{CA60C755-60CE-4BFC-B053-3C4BFC2F1197}">
      <dgm:prSet phldrT="[Text]"/>
      <dgm:spPr/>
      <dgm:t>
        <a:bodyPr/>
        <a:lstStyle/>
        <a:p>
          <a:r>
            <a:rPr lang="ru-RU" dirty="0" smtClean="0"/>
            <a:t>Стратегический взгляд</a:t>
          </a:r>
          <a:endParaRPr lang="en-GB" dirty="0"/>
        </a:p>
      </dgm:t>
    </dgm:pt>
    <dgm:pt modelId="{BCA54839-7DBF-482B-BD66-941F55115AFB}" type="parTrans" cxnId="{40E8A4A6-00B9-445B-965C-01524D8E09FB}">
      <dgm:prSet/>
      <dgm:spPr/>
      <dgm:t>
        <a:bodyPr/>
        <a:lstStyle/>
        <a:p>
          <a:endParaRPr lang="en-GB"/>
        </a:p>
      </dgm:t>
    </dgm:pt>
    <dgm:pt modelId="{3DA458B8-ED31-4D5D-9804-B7D0A5D29417}" type="sibTrans" cxnId="{40E8A4A6-00B9-445B-965C-01524D8E09FB}">
      <dgm:prSet/>
      <dgm:spPr/>
      <dgm:t>
        <a:bodyPr/>
        <a:lstStyle/>
        <a:p>
          <a:endParaRPr lang="en-GB"/>
        </a:p>
      </dgm:t>
    </dgm:pt>
    <dgm:pt modelId="{ABEC5124-5E69-4789-8D6A-6AABCB1E5C5A}" type="pres">
      <dgm:prSet presAssocID="{2F51FB8F-88DD-4DCE-BB43-926A4A506DB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DED155A-037F-4054-B9A4-48934C0301C4}" type="pres">
      <dgm:prSet presAssocID="{B848C0B3-57F3-40D4-9BF0-C78D8CD9F048}" presName="composite" presStyleCnt="0"/>
      <dgm:spPr/>
    </dgm:pt>
    <dgm:pt modelId="{2269183C-E076-47F1-BD6E-A6ECA132170A}" type="pres">
      <dgm:prSet presAssocID="{B848C0B3-57F3-40D4-9BF0-C78D8CD9F048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CEF555-DE5D-4F44-8E21-215EB8355ADB}" type="pres">
      <dgm:prSet presAssocID="{B848C0B3-57F3-40D4-9BF0-C78D8CD9F048}" presName="parSh" presStyleLbl="node1" presStyleIdx="0" presStyleCnt="4"/>
      <dgm:spPr/>
      <dgm:t>
        <a:bodyPr/>
        <a:lstStyle/>
        <a:p>
          <a:endParaRPr lang="en-GB"/>
        </a:p>
      </dgm:t>
    </dgm:pt>
    <dgm:pt modelId="{F5C0696A-0B98-490C-8E3F-B354E7604F8E}" type="pres">
      <dgm:prSet presAssocID="{B848C0B3-57F3-40D4-9BF0-C78D8CD9F048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6F95AD-FFC2-4F45-A30B-9BA04391AF2B}" type="pres">
      <dgm:prSet presAssocID="{B408FD9F-5676-43C9-A531-B336EDA783D4}" presName="sibTrans" presStyleLbl="sibTrans2D1" presStyleIdx="0" presStyleCnt="3"/>
      <dgm:spPr/>
      <dgm:t>
        <a:bodyPr/>
        <a:lstStyle/>
        <a:p>
          <a:endParaRPr lang="en-GB"/>
        </a:p>
      </dgm:t>
    </dgm:pt>
    <dgm:pt modelId="{D2716FE9-C78B-4150-9702-FB5AC791E09D}" type="pres">
      <dgm:prSet presAssocID="{B408FD9F-5676-43C9-A531-B336EDA783D4}" presName="connTx" presStyleLbl="sibTrans2D1" presStyleIdx="0" presStyleCnt="3"/>
      <dgm:spPr/>
      <dgm:t>
        <a:bodyPr/>
        <a:lstStyle/>
        <a:p>
          <a:endParaRPr lang="en-GB"/>
        </a:p>
      </dgm:t>
    </dgm:pt>
    <dgm:pt modelId="{2B402E4D-1F6A-485F-A4E4-FDF1B0ED321F}" type="pres">
      <dgm:prSet presAssocID="{FAC052E4-A743-49B5-AACC-B58BA95A5055}" presName="composite" presStyleCnt="0"/>
      <dgm:spPr/>
    </dgm:pt>
    <dgm:pt modelId="{486F15B0-45C2-4EA6-8E35-9557BDDC6953}" type="pres">
      <dgm:prSet presAssocID="{FAC052E4-A743-49B5-AACC-B58BA95A5055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CB1DA31-907A-42E8-BEC7-5F8BEDA84D98}" type="pres">
      <dgm:prSet presAssocID="{FAC052E4-A743-49B5-AACC-B58BA95A5055}" presName="parSh" presStyleLbl="node1" presStyleIdx="1" presStyleCnt="4"/>
      <dgm:spPr/>
      <dgm:t>
        <a:bodyPr/>
        <a:lstStyle/>
        <a:p>
          <a:endParaRPr lang="en-GB"/>
        </a:p>
      </dgm:t>
    </dgm:pt>
    <dgm:pt modelId="{F3CF3F9B-FED5-4410-BC28-35235C2D7F60}" type="pres">
      <dgm:prSet presAssocID="{FAC052E4-A743-49B5-AACC-B58BA95A5055}" presName="desTx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14E63FE-6C5F-406C-8D34-0F47D121BA08}" type="pres">
      <dgm:prSet presAssocID="{00D2D019-7A42-486D-A06D-1B4B96CDEEBB}" presName="sibTrans" presStyleLbl="sibTrans2D1" presStyleIdx="1" presStyleCnt="3"/>
      <dgm:spPr/>
      <dgm:t>
        <a:bodyPr/>
        <a:lstStyle/>
        <a:p>
          <a:endParaRPr lang="en-GB"/>
        </a:p>
      </dgm:t>
    </dgm:pt>
    <dgm:pt modelId="{AB113F57-F71E-4835-9F77-B5FE6FE261E0}" type="pres">
      <dgm:prSet presAssocID="{00D2D019-7A42-486D-A06D-1B4B96CDEEBB}" presName="connTx" presStyleLbl="sibTrans2D1" presStyleIdx="1" presStyleCnt="3"/>
      <dgm:spPr/>
      <dgm:t>
        <a:bodyPr/>
        <a:lstStyle/>
        <a:p>
          <a:endParaRPr lang="en-GB"/>
        </a:p>
      </dgm:t>
    </dgm:pt>
    <dgm:pt modelId="{B5F11D14-74BB-4008-8B81-180A90EC37B6}" type="pres">
      <dgm:prSet presAssocID="{845A598C-E4D3-47A9-9AA4-B147A272029D}" presName="composite" presStyleCnt="0"/>
      <dgm:spPr/>
    </dgm:pt>
    <dgm:pt modelId="{47A25A77-2BC8-47A2-AC52-C678FB2266CF}" type="pres">
      <dgm:prSet presAssocID="{845A598C-E4D3-47A9-9AA4-B147A272029D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4278A16-2833-445C-941D-C8484A4445B7}" type="pres">
      <dgm:prSet presAssocID="{845A598C-E4D3-47A9-9AA4-B147A272029D}" presName="parSh" presStyleLbl="node1" presStyleIdx="2" presStyleCnt="4"/>
      <dgm:spPr/>
      <dgm:t>
        <a:bodyPr/>
        <a:lstStyle/>
        <a:p>
          <a:endParaRPr lang="en-GB"/>
        </a:p>
      </dgm:t>
    </dgm:pt>
    <dgm:pt modelId="{26DB4CBE-33EC-4952-866F-D6802C63D6E4}" type="pres">
      <dgm:prSet presAssocID="{845A598C-E4D3-47A9-9AA4-B147A272029D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3A0797D-EE35-4A78-BB1D-7593A4A3CF74}" type="pres">
      <dgm:prSet presAssocID="{9D0FB513-6985-49F1-9204-987770EC64B1}" presName="sibTrans" presStyleLbl="sibTrans2D1" presStyleIdx="2" presStyleCnt="3"/>
      <dgm:spPr/>
      <dgm:t>
        <a:bodyPr/>
        <a:lstStyle/>
        <a:p>
          <a:endParaRPr lang="en-GB"/>
        </a:p>
      </dgm:t>
    </dgm:pt>
    <dgm:pt modelId="{34FC6ED1-FDDD-4207-BE8D-A9FC74938CC9}" type="pres">
      <dgm:prSet presAssocID="{9D0FB513-6985-49F1-9204-987770EC64B1}" presName="connTx" presStyleLbl="sibTrans2D1" presStyleIdx="2" presStyleCnt="3"/>
      <dgm:spPr/>
      <dgm:t>
        <a:bodyPr/>
        <a:lstStyle/>
        <a:p>
          <a:endParaRPr lang="en-GB"/>
        </a:p>
      </dgm:t>
    </dgm:pt>
    <dgm:pt modelId="{48D256DC-6415-4DAE-9913-45DCE7830B9A}" type="pres">
      <dgm:prSet presAssocID="{A04BE210-A6FD-4870-A18F-D52D2FE2E9F5}" presName="composite" presStyleCnt="0"/>
      <dgm:spPr/>
    </dgm:pt>
    <dgm:pt modelId="{8C072334-E5D5-4FE9-B186-BE2A9148B6C2}" type="pres">
      <dgm:prSet presAssocID="{A04BE210-A6FD-4870-A18F-D52D2FE2E9F5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F7C0029-E683-4B58-94DC-D91FF5D87F3D}" type="pres">
      <dgm:prSet presAssocID="{A04BE210-A6FD-4870-A18F-D52D2FE2E9F5}" presName="parSh" presStyleLbl="node1" presStyleIdx="3" presStyleCnt="4"/>
      <dgm:spPr/>
      <dgm:t>
        <a:bodyPr/>
        <a:lstStyle/>
        <a:p>
          <a:endParaRPr lang="en-GB"/>
        </a:p>
      </dgm:t>
    </dgm:pt>
    <dgm:pt modelId="{45DDCCBC-FCF2-4DC2-818E-B58B604901F1}" type="pres">
      <dgm:prSet presAssocID="{A04BE210-A6FD-4870-A18F-D52D2FE2E9F5}" presName="desTx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252D436-BFAC-4240-B333-6A11026EF0E0}" srcId="{2F51FB8F-88DD-4DCE-BB43-926A4A506DBD}" destId="{845A598C-E4D3-47A9-9AA4-B147A272029D}" srcOrd="2" destOrd="0" parTransId="{6CB335C1-83A1-4E2B-8CEF-E164924DF7B4}" sibTransId="{9D0FB513-6985-49F1-9204-987770EC64B1}"/>
    <dgm:cxn modelId="{D3240676-5529-4120-8965-EDF099C419D5}" type="presOf" srcId="{1463154E-AD12-4F8E-8B1C-F49286330EF9}" destId="{F5C0696A-0B98-490C-8E3F-B354E7604F8E}" srcOrd="0" destOrd="0" presId="urn:microsoft.com/office/officeart/2005/8/layout/process3"/>
    <dgm:cxn modelId="{29CF8C3B-8099-4E7B-A45C-E5192A157671}" type="presOf" srcId="{4B7AE084-CA60-40BD-813D-0F4CB11AFD22}" destId="{45DDCCBC-FCF2-4DC2-818E-B58B604901F1}" srcOrd="0" destOrd="0" presId="urn:microsoft.com/office/officeart/2005/8/layout/process3"/>
    <dgm:cxn modelId="{20BE9987-67F0-44CB-944D-4EE00E948128}" srcId="{B848C0B3-57F3-40D4-9BF0-C78D8CD9F048}" destId="{049C327F-50C2-4EA6-9EE9-9AC4B10B2AA8}" srcOrd="1" destOrd="0" parTransId="{EA569612-F018-4D1B-8A93-45E0ECAC602E}" sibTransId="{6F081CB1-51BD-46F2-BDFF-1E765938FBC2}"/>
    <dgm:cxn modelId="{12452DF9-D66F-4014-BE1C-C3C75021A2B0}" type="presOf" srcId="{B408FD9F-5676-43C9-A531-B336EDA783D4}" destId="{686F95AD-FFC2-4F45-A30B-9BA04391AF2B}" srcOrd="0" destOrd="0" presId="urn:microsoft.com/office/officeart/2005/8/layout/process3"/>
    <dgm:cxn modelId="{90FA0DA5-0FF7-4744-A888-21FB9B9323D2}" srcId="{845A598C-E4D3-47A9-9AA4-B147A272029D}" destId="{4B47E43C-6CCD-4E09-9EF3-7252F1268110}" srcOrd="0" destOrd="0" parTransId="{A63D356A-8C83-4D31-93A8-86E3A7C14BE1}" sibTransId="{DCDEE670-C20E-4FB1-872F-442BCEE20000}"/>
    <dgm:cxn modelId="{F007D4D3-A5AE-42D6-AF1F-87D80F8549CE}" type="presOf" srcId="{A04BE210-A6FD-4870-A18F-D52D2FE2E9F5}" destId="{7F7C0029-E683-4B58-94DC-D91FF5D87F3D}" srcOrd="1" destOrd="0" presId="urn:microsoft.com/office/officeart/2005/8/layout/process3"/>
    <dgm:cxn modelId="{2F12728F-29FF-453E-8B26-F1051BD176F0}" type="presOf" srcId="{B408FD9F-5676-43C9-A531-B336EDA783D4}" destId="{D2716FE9-C78B-4150-9702-FB5AC791E09D}" srcOrd="1" destOrd="0" presId="urn:microsoft.com/office/officeart/2005/8/layout/process3"/>
    <dgm:cxn modelId="{C0B18520-AEF8-427B-961B-A6E5E72C32B5}" srcId="{2F51FB8F-88DD-4DCE-BB43-926A4A506DBD}" destId="{FAC052E4-A743-49B5-AACC-B58BA95A5055}" srcOrd="1" destOrd="0" parTransId="{76454F98-F855-4209-8F68-4CDC5B54A959}" sibTransId="{00D2D019-7A42-486D-A06D-1B4B96CDEEBB}"/>
    <dgm:cxn modelId="{C63826B3-B630-4B77-A9A6-975FC3AE0BB0}" type="presOf" srcId="{FAC052E4-A743-49B5-AACC-B58BA95A5055}" destId="{FCB1DA31-907A-42E8-BEC7-5F8BEDA84D98}" srcOrd="1" destOrd="0" presId="urn:microsoft.com/office/officeart/2005/8/layout/process3"/>
    <dgm:cxn modelId="{5A917C8A-E6A3-4132-A898-00B8968BE855}" type="presOf" srcId="{CA60C755-60CE-4BFC-B053-3C4BFC2F1197}" destId="{F5C0696A-0B98-490C-8E3F-B354E7604F8E}" srcOrd="0" destOrd="3" presId="urn:microsoft.com/office/officeart/2005/8/layout/process3"/>
    <dgm:cxn modelId="{529EC6AA-F144-41C8-B30E-F132AFDB9D74}" type="presOf" srcId="{049C327F-50C2-4EA6-9EE9-9AC4B10B2AA8}" destId="{F5C0696A-0B98-490C-8E3F-B354E7604F8E}" srcOrd="0" destOrd="1" presId="urn:microsoft.com/office/officeart/2005/8/layout/process3"/>
    <dgm:cxn modelId="{E58DB99F-5796-4CFD-AE25-E0795C8DA273}" type="presOf" srcId="{4B47E43C-6CCD-4E09-9EF3-7252F1268110}" destId="{26DB4CBE-33EC-4952-866F-D6802C63D6E4}" srcOrd="0" destOrd="0" presId="urn:microsoft.com/office/officeart/2005/8/layout/process3"/>
    <dgm:cxn modelId="{4CD8B69B-A9AF-4BF8-9E8F-78400060682B}" srcId="{B848C0B3-57F3-40D4-9BF0-C78D8CD9F048}" destId="{57FB932C-21C7-41D3-95CF-55405E708724}" srcOrd="2" destOrd="0" parTransId="{77AD305E-2E9F-4B26-84D5-53EA063724D7}" sibTransId="{C3AF0112-D41C-464B-94D1-3BA3D0285C2B}"/>
    <dgm:cxn modelId="{A20F9FB1-E04D-4D2D-AFD8-7816E870F5D6}" type="presOf" srcId="{00D2D019-7A42-486D-A06D-1B4B96CDEEBB}" destId="{D14E63FE-6C5F-406C-8D34-0F47D121BA08}" srcOrd="0" destOrd="0" presId="urn:microsoft.com/office/officeart/2005/8/layout/process3"/>
    <dgm:cxn modelId="{2EA593FA-BE93-4A9F-8FE9-7398D9D377F2}" type="presOf" srcId="{9D0FB513-6985-49F1-9204-987770EC64B1}" destId="{34FC6ED1-FDDD-4207-BE8D-A9FC74938CC9}" srcOrd="1" destOrd="0" presId="urn:microsoft.com/office/officeart/2005/8/layout/process3"/>
    <dgm:cxn modelId="{40E8A4A6-00B9-445B-965C-01524D8E09FB}" srcId="{B848C0B3-57F3-40D4-9BF0-C78D8CD9F048}" destId="{CA60C755-60CE-4BFC-B053-3C4BFC2F1197}" srcOrd="3" destOrd="0" parTransId="{BCA54839-7DBF-482B-BD66-941F55115AFB}" sibTransId="{3DA458B8-ED31-4D5D-9804-B7D0A5D29417}"/>
    <dgm:cxn modelId="{EC494D56-1DF6-42D8-97AA-322C2C64BBFB}" type="presOf" srcId="{B848C0B3-57F3-40D4-9BF0-C78D8CD9F048}" destId="{0BCEF555-DE5D-4F44-8E21-215EB8355ADB}" srcOrd="1" destOrd="0" presId="urn:microsoft.com/office/officeart/2005/8/layout/process3"/>
    <dgm:cxn modelId="{05E45EDC-F870-4465-9ABF-DB5713885AC1}" srcId="{FAC052E4-A743-49B5-AACC-B58BA95A5055}" destId="{32CF8A49-AB43-4B3C-9012-73EC8EF13058}" srcOrd="1" destOrd="0" parTransId="{E1281BA2-CC72-494B-A754-3A28C1F9C68E}" sibTransId="{2DFC4DC1-96B4-418A-98F7-944E6ACEEEDA}"/>
    <dgm:cxn modelId="{90460D47-0F37-434D-8C16-C662A8FDAE0D}" srcId="{A04BE210-A6FD-4870-A18F-D52D2FE2E9F5}" destId="{4B7AE084-CA60-40BD-813D-0F4CB11AFD22}" srcOrd="0" destOrd="0" parTransId="{93998BF3-7D0E-414E-B6ED-DEEFFDADD5E3}" sibTransId="{C1943B01-0760-4543-9DA7-355A055EE90A}"/>
    <dgm:cxn modelId="{A3EC27C3-EE38-41CF-89E1-B5DD9FBE1394}" srcId="{2F51FB8F-88DD-4DCE-BB43-926A4A506DBD}" destId="{B848C0B3-57F3-40D4-9BF0-C78D8CD9F048}" srcOrd="0" destOrd="0" parTransId="{09B6D3C2-D38F-419E-B5E9-6EF411AAD417}" sibTransId="{B408FD9F-5676-43C9-A531-B336EDA783D4}"/>
    <dgm:cxn modelId="{400B0114-9615-4E0B-86AB-8B6AEAE07F2C}" srcId="{FAC052E4-A743-49B5-AACC-B58BA95A5055}" destId="{02F09435-73AD-4F48-A2D2-82289EBC94DE}" srcOrd="0" destOrd="0" parTransId="{87C5A742-A826-4105-8C4D-EB0182DB63D1}" sibTransId="{569C6746-5939-4078-A058-7590BBFF3E5D}"/>
    <dgm:cxn modelId="{57A5F198-C397-4128-9CA2-B3AE2170F9F5}" type="presOf" srcId="{B848C0B3-57F3-40D4-9BF0-C78D8CD9F048}" destId="{2269183C-E076-47F1-BD6E-A6ECA132170A}" srcOrd="0" destOrd="0" presId="urn:microsoft.com/office/officeart/2005/8/layout/process3"/>
    <dgm:cxn modelId="{75FC1F5F-009F-4F0E-82B1-83690D352E05}" type="presOf" srcId="{2F51FB8F-88DD-4DCE-BB43-926A4A506DBD}" destId="{ABEC5124-5E69-4789-8D6A-6AABCB1E5C5A}" srcOrd="0" destOrd="0" presId="urn:microsoft.com/office/officeart/2005/8/layout/process3"/>
    <dgm:cxn modelId="{3E72B5EC-2265-4101-B733-CB7DF694DFE3}" srcId="{2F51FB8F-88DD-4DCE-BB43-926A4A506DBD}" destId="{A04BE210-A6FD-4870-A18F-D52D2FE2E9F5}" srcOrd="3" destOrd="0" parTransId="{4E274DD2-0BD9-4269-A4B4-1F37C5D3C951}" sibTransId="{B9BAD7A7-EE62-4CAF-8CFB-93594E6DBC1B}"/>
    <dgm:cxn modelId="{54013156-5B19-422F-AFAC-0C7652C9EC6F}" srcId="{A04BE210-A6FD-4870-A18F-D52D2FE2E9F5}" destId="{0D3BD962-8C37-4091-892B-2153B8007F09}" srcOrd="1" destOrd="0" parTransId="{F17E5FA6-17D8-4A32-98A2-7E597D5D0077}" sibTransId="{BE230308-2992-4CA3-9904-5C7B0ECF6FE4}"/>
    <dgm:cxn modelId="{74FA5E58-6E83-432D-8CA8-3337AD5554DA}" type="presOf" srcId="{32CF8A49-AB43-4B3C-9012-73EC8EF13058}" destId="{F3CF3F9B-FED5-4410-BC28-35235C2D7F60}" srcOrd="0" destOrd="1" presId="urn:microsoft.com/office/officeart/2005/8/layout/process3"/>
    <dgm:cxn modelId="{011CAD10-BC52-45FC-BC0E-AD68F421C78D}" type="presOf" srcId="{845A598C-E4D3-47A9-9AA4-B147A272029D}" destId="{D4278A16-2833-445C-941D-C8484A4445B7}" srcOrd="1" destOrd="0" presId="urn:microsoft.com/office/officeart/2005/8/layout/process3"/>
    <dgm:cxn modelId="{FFC8E6C8-8862-49EC-BF35-1014D9BDFAEE}" srcId="{FAC052E4-A743-49B5-AACC-B58BA95A5055}" destId="{E15981FB-88C6-4E0F-9D94-317140FE8DD1}" srcOrd="2" destOrd="0" parTransId="{D119783A-E54C-47DB-B019-63C610102213}" sibTransId="{AE4EB00B-9A85-46F2-823F-2B4C3E8CA331}"/>
    <dgm:cxn modelId="{CEB97A1F-8CC9-43DD-A236-3D68DC7F3CEB}" type="presOf" srcId="{FAC052E4-A743-49B5-AACC-B58BA95A5055}" destId="{486F15B0-45C2-4EA6-8E35-9557BDDC6953}" srcOrd="0" destOrd="0" presId="urn:microsoft.com/office/officeart/2005/8/layout/process3"/>
    <dgm:cxn modelId="{D5E5D537-C978-4EA7-BCED-9F4C491FC4FD}" type="presOf" srcId="{00D2D019-7A42-486D-A06D-1B4B96CDEEBB}" destId="{AB113F57-F71E-4835-9F77-B5FE6FE261E0}" srcOrd="1" destOrd="0" presId="urn:microsoft.com/office/officeart/2005/8/layout/process3"/>
    <dgm:cxn modelId="{34BF46FD-C86D-4DC4-AD81-F202FB00470D}" type="presOf" srcId="{2BEB0B30-7F1B-4291-A04A-46B1D3F465B0}" destId="{26DB4CBE-33EC-4952-866F-D6802C63D6E4}" srcOrd="0" destOrd="1" presId="urn:microsoft.com/office/officeart/2005/8/layout/process3"/>
    <dgm:cxn modelId="{ACC529A0-6D3D-4DF5-85EF-9E5EC67443DE}" type="presOf" srcId="{E15981FB-88C6-4E0F-9D94-317140FE8DD1}" destId="{F3CF3F9B-FED5-4410-BC28-35235C2D7F60}" srcOrd="0" destOrd="2" presId="urn:microsoft.com/office/officeart/2005/8/layout/process3"/>
    <dgm:cxn modelId="{1F0C1251-A827-4E87-AAE1-DA9977D6AFED}" srcId="{845A598C-E4D3-47A9-9AA4-B147A272029D}" destId="{2BEB0B30-7F1B-4291-A04A-46B1D3F465B0}" srcOrd="1" destOrd="0" parTransId="{DAD27F24-6221-484B-B10D-9A2214DF84E9}" sibTransId="{6CEDFEB0-5E37-4E61-B259-ADB5C37235F4}"/>
    <dgm:cxn modelId="{C96142AF-15EF-4F4D-B208-80E67C029C45}" type="presOf" srcId="{0D3BD962-8C37-4091-892B-2153B8007F09}" destId="{45DDCCBC-FCF2-4DC2-818E-B58B604901F1}" srcOrd="0" destOrd="1" presId="urn:microsoft.com/office/officeart/2005/8/layout/process3"/>
    <dgm:cxn modelId="{AB51FC66-FCFD-42FC-89D6-A4034DE82E94}" type="presOf" srcId="{A04BE210-A6FD-4870-A18F-D52D2FE2E9F5}" destId="{8C072334-E5D5-4FE9-B186-BE2A9148B6C2}" srcOrd="0" destOrd="0" presId="urn:microsoft.com/office/officeart/2005/8/layout/process3"/>
    <dgm:cxn modelId="{439038A8-8CF2-4738-9CA7-B6548024EBBA}" type="presOf" srcId="{02F09435-73AD-4F48-A2D2-82289EBC94DE}" destId="{F3CF3F9B-FED5-4410-BC28-35235C2D7F60}" srcOrd="0" destOrd="0" presId="urn:microsoft.com/office/officeart/2005/8/layout/process3"/>
    <dgm:cxn modelId="{E7DA7FED-B620-4E70-A6C4-DEE1DE1E76D0}" type="presOf" srcId="{845A598C-E4D3-47A9-9AA4-B147A272029D}" destId="{47A25A77-2BC8-47A2-AC52-C678FB2266CF}" srcOrd="0" destOrd="0" presId="urn:microsoft.com/office/officeart/2005/8/layout/process3"/>
    <dgm:cxn modelId="{BA235DC4-E609-41E6-99E4-D04034E8F5B6}" type="presOf" srcId="{9D0FB513-6985-49F1-9204-987770EC64B1}" destId="{B3A0797D-EE35-4A78-BB1D-7593A4A3CF74}" srcOrd="0" destOrd="0" presId="urn:microsoft.com/office/officeart/2005/8/layout/process3"/>
    <dgm:cxn modelId="{FC084166-263E-4277-9A5F-7AEDB4508EB6}" type="presOf" srcId="{57FB932C-21C7-41D3-95CF-55405E708724}" destId="{F5C0696A-0B98-490C-8E3F-B354E7604F8E}" srcOrd="0" destOrd="2" presId="urn:microsoft.com/office/officeart/2005/8/layout/process3"/>
    <dgm:cxn modelId="{A9F34FBD-CB7B-42A0-95F6-25DD5C80105F}" srcId="{B848C0B3-57F3-40D4-9BF0-C78D8CD9F048}" destId="{1463154E-AD12-4F8E-8B1C-F49286330EF9}" srcOrd="0" destOrd="0" parTransId="{39288552-5EC0-440A-8C63-D06D669886F8}" sibTransId="{83A9447E-2DBC-4860-80CB-EFA567F80D42}"/>
    <dgm:cxn modelId="{2D9B6CA6-9E33-43EB-AB17-EF92F6960640}" type="presParOf" srcId="{ABEC5124-5E69-4789-8D6A-6AABCB1E5C5A}" destId="{CDED155A-037F-4054-B9A4-48934C0301C4}" srcOrd="0" destOrd="0" presId="urn:microsoft.com/office/officeart/2005/8/layout/process3"/>
    <dgm:cxn modelId="{BA151852-FBEF-49A7-83C7-F7CFE5AC1049}" type="presParOf" srcId="{CDED155A-037F-4054-B9A4-48934C0301C4}" destId="{2269183C-E076-47F1-BD6E-A6ECA132170A}" srcOrd="0" destOrd="0" presId="urn:microsoft.com/office/officeart/2005/8/layout/process3"/>
    <dgm:cxn modelId="{CB2381C4-3752-449A-B483-E4E6109DF7F7}" type="presParOf" srcId="{CDED155A-037F-4054-B9A4-48934C0301C4}" destId="{0BCEF555-DE5D-4F44-8E21-215EB8355ADB}" srcOrd="1" destOrd="0" presId="urn:microsoft.com/office/officeart/2005/8/layout/process3"/>
    <dgm:cxn modelId="{436AF8D4-D440-4C26-8E0D-61C4C31B6CEB}" type="presParOf" srcId="{CDED155A-037F-4054-B9A4-48934C0301C4}" destId="{F5C0696A-0B98-490C-8E3F-B354E7604F8E}" srcOrd="2" destOrd="0" presId="urn:microsoft.com/office/officeart/2005/8/layout/process3"/>
    <dgm:cxn modelId="{FECFAA8B-9817-4773-8224-9651C2B0FE74}" type="presParOf" srcId="{ABEC5124-5E69-4789-8D6A-6AABCB1E5C5A}" destId="{686F95AD-FFC2-4F45-A30B-9BA04391AF2B}" srcOrd="1" destOrd="0" presId="urn:microsoft.com/office/officeart/2005/8/layout/process3"/>
    <dgm:cxn modelId="{5B53D4BC-396E-4378-93E6-FD53AC51B234}" type="presParOf" srcId="{686F95AD-FFC2-4F45-A30B-9BA04391AF2B}" destId="{D2716FE9-C78B-4150-9702-FB5AC791E09D}" srcOrd="0" destOrd="0" presId="urn:microsoft.com/office/officeart/2005/8/layout/process3"/>
    <dgm:cxn modelId="{8C9C1789-E29D-440E-AB41-9DFB1E461405}" type="presParOf" srcId="{ABEC5124-5E69-4789-8D6A-6AABCB1E5C5A}" destId="{2B402E4D-1F6A-485F-A4E4-FDF1B0ED321F}" srcOrd="2" destOrd="0" presId="urn:microsoft.com/office/officeart/2005/8/layout/process3"/>
    <dgm:cxn modelId="{5ABF98B5-58E5-4ACE-96B7-BAD5D18D8212}" type="presParOf" srcId="{2B402E4D-1F6A-485F-A4E4-FDF1B0ED321F}" destId="{486F15B0-45C2-4EA6-8E35-9557BDDC6953}" srcOrd="0" destOrd="0" presId="urn:microsoft.com/office/officeart/2005/8/layout/process3"/>
    <dgm:cxn modelId="{5534DB65-6845-4FA6-98B2-E3E1016C97CA}" type="presParOf" srcId="{2B402E4D-1F6A-485F-A4E4-FDF1B0ED321F}" destId="{FCB1DA31-907A-42E8-BEC7-5F8BEDA84D98}" srcOrd="1" destOrd="0" presId="urn:microsoft.com/office/officeart/2005/8/layout/process3"/>
    <dgm:cxn modelId="{0B2B3C64-1270-4543-9633-23AC9DFAA5C5}" type="presParOf" srcId="{2B402E4D-1F6A-485F-A4E4-FDF1B0ED321F}" destId="{F3CF3F9B-FED5-4410-BC28-35235C2D7F60}" srcOrd="2" destOrd="0" presId="urn:microsoft.com/office/officeart/2005/8/layout/process3"/>
    <dgm:cxn modelId="{03152FDB-F967-40EA-ACE7-9E05FB90EDE6}" type="presParOf" srcId="{ABEC5124-5E69-4789-8D6A-6AABCB1E5C5A}" destId="{D14E63FE-6C5F-406C-8D34-0F47D121BA08}" srcOrd="3" destOrd="0" presId="urn:microsoft.com/office/officeart/2005/8/layout/process3"/>
    <dgm:cxn modelId="{86AE0F8F-F23D-47FF-86FE-E88E5907AB15}" type="presParOf" srcId="{D14E63FE-6C5F-406C-8D34-0F47D121BA08}" destId="{AB113F57-F71E-4835-9F77-B5FE6FE261E0}" srcOrd="0" destOrd="0" presId="urn:microsoft.com/office/officeart/2005/8/layout/process3"/>
    <dgm:cxn modelId="{63A906FC-3803-4E1F-AEA7-CD39922A7CFA}" type="presParOf" srcId="{ABEC5124-5E69-4789-8D6A-6AABCB1E5C5A}" destId="{B5F11D14-74BB-4008-8B81-180A90EC37B6}" srcOrd="4" destOrd="0" presId="urn:microsoft.com/office/officeart/2005/8/layout/process3"/>
    <dgm:cxn modelId="{E140A4D0-B579-4F0E-9168-199984D6ED20}" type="presParOf" srcId="{B5F11D14-74BB-4008-8B81-180A90EC37B6}" destId="{47A25A77-2BC8-47A2-AC52-C678FB2266CF}" srcOrd="0" destOrd="0" presId="urn:microsoft.com/office/officeart/2005/8/layout/process3"/>
    <dgm:cxn modelId="{58EF5FA7-8C24-4812-B092-2BA29B397728}" type="presParOf" srcId="{B5F11D14-74BB-4008-8B81-180A90EC37B6}" destId="{D4278A16-2833-445C-941D-C8484A4445B7}" srcOrd="1" destOrd="0" presId="urn:microsoft.com/office/officeart/2005/8/layout/process3"/>
    <dgm:cxn modelId="{3DECEB3E-0ADD-46E9-A9B3-66C9F4F3B537}" type="presParOf" srcId="{B5F11D14-74BB-4008-8B81-180A90EC37B6}" destId="{26DB4CBE-33EC-4952-866F-D6802C63D6E4}" srcOrd="2" destOrd="0" presId="urn:microsoft.com/office/officeart/2005/8/layout/process3"/>
    <dgm:cxn modelId="{A353DA31-612A-40BA-A149-9310440A3286}" type="presParOf" srcId="{ABEC5124-5E69-4789-8D6A-6AABCB1E5C5A}" destId="{B3A0797D-EE35-4A78-BB1D-7593A4A3CF74}" srcOrd="5" destOrd="0" presId="urn:microsoft.com/office/officeart/2005/8/layout/process3"/>
    <dgm:cxn modelId="{B66372EB-729B-4977-89F6-CADACEDFD900}" type="presParOf" srcId="{B3A0797D-EE35-4A78-BB1D-7593A4A3CF74}" destId="{34FC6ED1-FDDD-4207-BE8D-A9FC74938CC9}" srcOrd="0" destOrd="0" presId="urn:microsoft.com/office/officeart/2005/8/layout/process3"/>
    <dgm:cxn modelId="{48A3E8F4-4AFE-41C2-A907-8EDFD3285998}" type="presParOf" srcId="{ABEC5124-5E69-4789-8D6A-6AABCB1E5C5A}" destId="{48D256DC-6415-4DAE-9913-45DCE7830B9A}" srcOrd="6" destOrd="0" presId="urn:microsoft.com/office/officeart/2005/8/layout/process3"/>
    <dgm:cxn modelId="{94524817-EFF8-480B-826E-6D9C95E8C9B0}" type="presParOf" srcId="{48D256DC-6415-4DAE-9913-45DCE7830B9A}" destId="{8C072334-E5D5-4FE9-B186-BE2A9148B6C2}" srcOrd="0" destOrd="0" presId="urn:microsoft.com/office/officeart/2005/8/layout/process3"/>
    <dgm:cxn modelId="{53935D88-7EF4-4AEA-828C-C9FB496915A9}" type="presParOf" srcId="{48D256DC-6415-4DAE-9913-45DCE7830B9A}" destId="{7F7C0029-E683-4B58-94DC-D91FF5D87F3D}" srcOrd="1" destOrd="0" presId="urn:microsoft.com/office/officeart/2005/8/layout/process3"/>
    <dgm:cxn modelId="{4AB4B18B-479D-4786-8366-B6CEE78BE00F}" type="presParOf" srcId="{48D256DC-6415-4DAE-9913-45DCE7830B9A}" destId="{45DDCCBC-FCF2-4DC2-818E-B58B604901F1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6363" cy="511730"/>
          </a:xfrm>
          <a:prstGeom prst="rect">
            <a:avLst/>
          </a:prstGeom>
        </p:spPr>
        <p:txBody>
          <a:bodyPr vert="horz" lIns="94750" tIns="47376" rIns="94750" bIns="47376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0"/>
          </a:xfrm>
          <a:prstGeom prst="rect">
            <a:avLst/>
          </a:prstGeom>
        </p:spPr>
        <p:txBody>
          <a:bodyPr vert="horz" lIns="94750" tIns="47376" rIns="94750" bIns="47376" rtlCol="0"/>
          <a:lstStyle>
            <a:lvl1pPr algn="r">
              <a:defRPr sz="1200"/>
            </a:lvl1pPr>
          </a:lstStyle>
          <a:p>
            <a:fld id="{6CA56BDA-13C8-4179-B8D7-32FF23846E43}" type="datetimeFigureOut">
              <a:rPr lang="en-US" smtClean="0"/>
              <a:pPr/>
              <a:t>10/29/2009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4925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0" tIns="47376" rIns="94750" bIns="4737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50" tIns="47376" rIns="94750" bIns="4737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721107"/>
            <a:ext cx="3076363" cy="511730"/>
          </a:xfrm>
          <a:prstGeom prst="rect">
            <a:avLst/>
          </a:prstGeom>
        </p:spPr>
        <p:txBody>
          <a:bodyPr vert="horz" lIns="94750" tIns="47376" rIns="94750" bIns="47376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1730"/>
          </a:xfrm>
          <a:prstGeom prst="rect">
            <a:avLst/>
          </a:prstGeom>
        </p:spPr>
        <p:txBody>
          <a:bodyPr vert="horz" lIns="94750" tIns="47376" rIns="94750" bIns="47376" rtlCol="0" anchor="b"/>
          <a:lstStyle>
            <a:lvl1pPr algn="r">
              <a:defRPr sz="1200"/>
            </a:lvl1pPr>
          </a:lstStyle>
          <a:p>
            <a:fld id="{CCAA878D-D98A-4A6F-BDC0-6B8EF327819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A878D-D98A-4A6F-BDC0-6B8EF327819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A878D-D98A-4A6F-BDC0-6B8EF327819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BFC-69E7-441E-BA3E-34A13A6D034B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B870-D5D5-43DF-B873-83F00DFA51DB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78019-10CC-4A2C-B6A2-54BAA12CA369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690F3-9B69-448E-80BF-9C0D5172F3CF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7CF3-3869-4DC1-BAFA-2EE52ED4A33C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67AFC-5B1B-44F9-8D95-064F93B41799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BFA37-ACDF-432B-901D-BF85C9D0C0B9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7AC3-8313-4C63-BC1E-C16D843F354E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06964-4CAB-4350-8E59-66D5F9142A3B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7D78-4DE2-44A2-8985-B9C0AFE585D8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CA79-A578-4225-9FD0-A615789C1975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95EB1-96D4-45E7-9D57-99E00DE45141}" type="datetime1">
              <a:rPr lang="en-US" smtClean="0"/>
              <a:pPr/>
              <a:t>10/29/2009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47DFE-9F37-44AD-9DC2-AE050589165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Взгляд на европейскую индустрию </a:t>
            </a:r>
            <a:r>
              <a:rPr lang="en-US" dirty="0" smtClean="0"/>
              <a:t>Private Equity</a:t>
            </a:r>
            <a:r>
              <a:rPr lang="ru-RU" dirty="0" smtClean="0"/>
              <a:t> сегодня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Вадим Махов, </a:t>
            </a:r>
            <a:r>
              <a:rPr lang="en-US" sz="2000" dirty="0" smtClean="0"/>
              <a:t>FCP, </a:t>
            </a:r>
            <a:r>
              <a:rPr lang="ru-RU" sz="2000" dirty="0" smtClean="0"/>
              <a:t>Партнёр</a:t>
            </a:r>
            <a:endParaRPr lang="en-US" sz="2000" dirty="0" smtClean="0"/>
          </a:p>
          <a:p>
            <a:r>
              <a:rPr lang="en-US" sz="2000" dirty="0" smtClean="0"/>
              <a:t>29 </a:t>
            </a:r>
            <a:r>
              <a:rPr lang="ru-RU" sz="2000" dirty="0" smtClean="0"/>
              <a:t>октября 2009</a:t>
            </a:r>
            <a:endParaRPr lang="en-GB" sz="2000" dirty="0"/>
          </a:p>
        </p:txBody>
      </p:sp>
      <p:pic>
        <p:nvPicPr>
          <p:cNvPr id="7" name="Рисунок 5" descr="logo_ForCapSmal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86446" y="500042"/>
            <a:ext cx="2904555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II.2 </a:t>
            </a:r>
            <a:r>
              <a:rPr lang="ru-RU" sz="2400" dirty="0" smtClean="0"/>
              <a:t>Какие перспективы обсуждали на </a:t>
            </a:r>
            <a:r>
              <a:rPr lang="en-US" sz="2400" dirty="0" smtClean="0"/>
              <a:t>EVCA </a:t>
            </a:r>
            <a:r>
              <a:rPr lang="ru-RU" sz="2400" dirty="0" smtClean="0"/>
              <a:t>форуме в Берлине?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Партнерство с государством</a:t>
            </a:r>
          </a:p>
          <a:p>
            <a:pPr lvl="1"/>
            <a:r>
              <a:rPr lang="ru-RU" sz="2000" dirty="0" smtClean="0"/>
              <a:t>На фоне усложнившегося </a:t>
            </a:r>
            <a:r>
              <a:rPr lang="en-US" sz="2000" dirty="0" smtClean="0"/>
              <a:t>fund raising</a:t>
            </a:r>
            <a:r>
              <a:rPr lang="ru-RU" sz="2000" dirty="0" smtClean="0"/>
              <a:t>, во многих странах создают целевые фонды, доступные для </a:t>
            </a:r>
            <a:r>
              <a:rPr lang="en-US" sz="2000" dirty="0" smtClean="0"/>
              <a:t>private equity</a:t>
            </a:r>
            <a:r>
              <a:rPr lang="ru-RU" sz="2000" dirty="0" smtClean="0"/>
              <a:t>, например в </a:t>
            </a:r>
            <a:r>
              <a:rPr lang="en-US" sz="2000" dirty="0" smtClean="0"/>
              <a:t>clean</a:t>
            </a:r>
            <a:r>
              <a:rPr lang="ru-RU" sz="2000" dirty="0" smtClean="0"/>
              <a:t>-</a:t>
            </a:r>
            <a:r>
              <a:rPr lang="en-US" sz="2000" dirty="0" smtClean="0"/>
              <a:t>tech</a:t>
            </a:r>
            <a:endParaRPr lang="ru-RU" sz="2000" dirty="0" smtClean="0"/>
          </a:p>
          <a:p>
            <a:pPr lvl="1"/>
            <a:endParaRPr lang="ru-RU" sz="600" dirty="0" smtClean="0"/>
          </a:p>
          <a:p>
            <a:r>
              <a:rPr lang="ru-RU" sz="2000" dirty="0" smtClean="0"/>
              <a:t>Решения для рынка мобильных устройств и </a:t>
            </a:r>
            <a:r>
              <a:rPr lang="en-US" sz="2000" dirty="0" err="1" smtClean="0"/>
              <a:t>smartphones</a:t>
            </a:r>
            <a:endParaRPr lang="ru-RU" sz="2000" dirty="0" smtClean="0"/>
          </a:p>
          <a:p>
            <a:pPr lvl="1"/>
            <a:r>
              <a:rPr lang="ru-RU" sz="2000" dirty="0" smtClean="0"/>
              <a:t>1.2 млрд. мобильных устройств продано в 2008</a:t>
            </a:r>
          </a:p>
          <a:p>
            <a:pPr lvl="1"/>
            <a:r>
              <a:rPr lang="ru-RU" sz="2000" dirty="0" smtClean="0"/>
              <a:t>В мире продано 4.1 млрд. мобильных устройств – это больше чем </a:t>
            </a:r>
            <a:r>
              <a:rPr lang="en-US" sz="2000" dirty="0" smtClean="0"/>
              <a:t>PC, </a:t>
            </a:r>
            <a:r>
              <a:rPr lang="ru-RU" sz="2000" dirty="0" smtClean="0"/>
              <a:t>кредитных карт и автомобилей вместе взятых</a:t>
            </a:r>
            <a:r>
              <a:rPr lang="en-US" sz="2000" dirty="0" smtClean="0"/>
              <a:t>. </a:t>
            </a:r>
            <a:r>
              <a:rPr lang="ru-RU" sz="2000" dirty="0" smtClean="0"/>
              <a:t>Это – РЫНОК, которого не было 3 года назад.</a:t>
            </a:r>
          </a:p>
          <a:p>
            <a:pPr lvl="1"/>
            <a:endParaRPr lang="en-US" sz="600" dirty="0" smtClean="0"/>
          </a:p>
          <a:p>
            <a:r>
              <a:rPr lang="ru-RU" sz="2000" dirty="0" smtClean="0"/>
              <a:t>Инвестиции в биотехнологии</a:t>
            </a:r>
          </a:p>
          <a:p>
            <a:pPr lvl="1"/>
            <a:r>
              <a:rPr lang="ru-RU" sz="2000" dirty="0" smtClean="0"/>
              <a:t>Сегмент, где профессиональные инвесторы предпочитают обходиться без государственных фондов</a:t>
            </a:r>
          </a:p>
          <a:p>
            <a:pPr lvl="1"/>
            <a:endParaRPr lang="en-US" sz="2000" dirty="0" smtClean="0"/>
          </a:p>
          <a:p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II.</a:t>
            </a:r>
            <a:r>
              <a:rPr lang="ru-RU" sz="2400" dirty="0" smtClean="0"/>
              <a:t>3</a:t>
            </a:r>
            <a:r>
              <a:rPr lang="en-US" sz="2400" dirty="0" smtClean="0"/>
              <a:t> </a:t>
            </a:r>
            <a:r>
              <a:rPr lang="ru-RU" sz="2400" dirty="0" smtClean="0"/>
              <a:t>Какие перспективы обсуждали на </a:t>
            </a:r>
            <a:r>
              <a:rPr lang="en-US" sz="2400" dirty="0" smtClean="0"/>
              <a:t>EVCA </a:t>
            </a:r>
            <a:r>
              <a:rPr lang="ru-RU" sz="2400" dirty="0" smtClean="0"/>
              <a:t>форуме в Берлине?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Продукты и услуги для поколения «</a:t>
            </a:r>
            <a:r>
              <a:rPr lang="en-US" dirty="0" err="1" smtClean="0"/>
              <a:t>Millennias</a:t>
            </a:r>
            <a:r>
              <a:rPr lang="ru-RU" dirty="0" smtClean="0"/>
              <a:t>»</a:t>
            </a:r>
          </a:p>
          <a:p>
            <a:pPr lvl="1"/>
            <a:r>
              <a:rPr lang="ru-RU" dirty="0" smtClean="0"/>
              <a:t>Предпочитают </a:t>
            </a:r>
            <a:r>
              <a:rPr lang="en-US" dirty="0" err="1" smtClean="0"/>
              <a:t>iPhone</a:t>
            </a:r>
            <a:r>
              <a:rPr lang="ru-RU" dirty="0" smtClean="0"/>
              <a:t> стандартному </a:t>
            </a:r>
            <a:r>
              <a:rPr lang="en-US" dirty="0" smtClean="0"/>
              <a:t>PC</a:t>
            </a:r>
          </a:p>
          <a:p>
            <a:pPr lvl="1"/>
            <a:r>
              <a:rPr lang="ru-RU" dirty="0" smtClean="0"/>
              <a:t>Не знают жизнь без Интернет</a:t>
            </a:r>
          </a:p>
          <a:p>
            <a:pPr lvl="1"/>
            <a:r>
              <a:rPr lang="ru-RU" dirty="0" smtClean="0"/>
              <a:t>Полная прозрачность личной информации</a:t>
            </a:r>
          </a:p>
          <a:p>
            <a:pPr lvl="1"/>
            <a:r>
              <a:rPr lang="ru-RU" dirty="0" smtClean="0"/>
              <a:t>Предпочитают сетевые структуры иерархии</a:t>
            </a:r>
          </a:p>
          <a:p>
            <a:pPr lvl="1"/>
            <a:endParaRPr lang="ru-RU" sz="1300" dirty="0" smtClean="0"/>
          </a:p>
          <a:p>
            <a:r>
              <a:rPr lang="en-US" dirty="0" err="1" smtClean="0"/>
              <a:t>Secondaries</a:t>
            </a:r>
            <a:endParaRPr lang="en-US" dirty="0" smtClean="0"/>
          </a:p>
          <a:p>
            <a:pPr lvl="1"/>
            <a:r>
              <a:rPr lang="ru-RU" dirty="0" smtClean="0"/>
              <a:t>Реальная возможность для терпеливых о профессиональных </a:t>
            </a:r>
            <a:r>
              <a:rPr lang="en-US" dirty="0" smtClean="0"/>
              <a:t>LP</a:t>
            </a:r>
            <a:r>
              <a:rPr lang="ru-RU" dirty="0" smtClean="0"/>
              <a:t> реализовать повышенную доходность от вложений в </a:t>
            </a:r>
            <a:r>
              <a:rPr lang="en-US" dirty="0" smtClean="0"/>
              <a:t>private equity</a:t>
            </a:r>
            <a:endParaRPr lang="ru-RU" dirty="0" smtClean="0"/>
          </a:p>
          <a:p>
            <a:pPr lvl="1"/>
            <a:endParaRPr lang="ru-RU" sz="1300" dirty="0" smtClean="0"/>
          </a:p>
          <a:p>
            <a:r>
              <a:rPr lang="ru-RU" dirty="0" smtClean="0"/>
              <a:t>Проблемы индустрии</a:t>
            </a:r>
          </a:p>
          <a:p>
            <a:pPr lvl="1"/>
            <a:r>
              <a:rPr lang="ru-RU" dirty="0" smtClean="0"/>
              <a:t>Качественные «выходы» и доминирование крупных </a:t>
            </a:r>
            <a:r>
              <a:rPr lang="en-US" dirty="0" smtClean="0"/>
              <a:t>Investment Banks </a:t>
            </a:r>
            <a:r>
              <a:rPr lang="ru-RU" dirty="0" smtClean="0"/>
              <a:t>на рынке </a:t>
            </a:r>
            <a:r>
              <a:rPr lang="en-US" dirty="0" smtClean="0"/>
              <a:t>IPO</a:t>
            </a:r>
          </a:p>
          <a:p>
            <a:pPr lvl="1"/>
            <a:r>
              <a:rPr lang="ru-RU" dirty="0" smtClean="0"/>
              <a:t>Оценка рискованности вложений фондов с точки зрения </a:t>
            </a:r>
            <a:r>
              <a:rPr lang="en-US" dirty="0" smtClean="0"/>
              <a:t>LPs</a:t>
            </a:r>
            <a:endParaRPr lang="ru-RU" dirty="0" smtClean="0"/>
          </a:p>
          <a:p>
            <a:pPr lvl="1"/>
            <a:r>
              <a:rPr lang="ru-RU" dirty="0" smtClean="0"/>
              <a:t>Европейская правовая инициатива по регулированию деятельности и отчётности фондов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II.3 </a:t>
            </a:r>
            <a:r>
              <a:rPr lang="ru-RU" sz="2400" dirty="0" smtClean="0"/>
              <a:t>Более подробно о </a:t>
            </a:r>
            <a:r>
              <a:rPr lang="en-US" sz="2400" dirty="0" smtClean="0"/>
              <a:t>Clean-tech 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Clean tech </a:t>
            </a:r>
            <a:r>
              <a:rPr lang="ru-RU" dirty="0" smtClean="0"/>
              <a:t>может стать новым локомотивом мировой экономики</a:t>
            </a:r>
          </a:p>
          <a:p>
            <a:endParaRPr lang="ru-RU" sz="1100" dirty="0" smtClean="0"/>
          </a:p>
          <a:p>
            <a:r>
              <a:rPr lang="ru-RU" dirty="0" smtClean="0"/>
              <a:t>Перспективное направление для индустрии </a:t>
            </a:r>
            <a:r>
              <a:rPr lang="en-US" dirty="0" smtClean="0"/>
              <a:t>private equity</a:t>
            </a:r>
            <a:endParaRPr lang="ru-RU" dirty="0" smtClean="0"/>
          </a:p>
          <a:p>
            <a:pPr lvl="1"/>
            <a:r>
              <a:rPr lang="ru-RU" dirty="0" smtClean="0"/>
              <a:t>Технологии разработаны… время для коммерческого воплощения в продукте</a:t>
            </a:r>
          </a:p>
          <a:p>
            <a:pPr lvl="2"/>
            <a:r>
              <a:rPr lang="ru-RU" dirty="0" smtClean="0"/>
              <a:t>Первый серийный электромобиль</a:t>
            </a:r>
          </a:p>
          <a:p>
            <a:pPr lvl="2"/>
            <a:r>
              <a:rPr lang="ru-RU" dirty="0" smtClean="0"/>
              <a:t>Первая масштабируемая океанская волновая электростанция</a:t>
            </a:r>
          </a:p>
          <a:p>
            <a:pPr lvl="2"/>
            <a:r>
              <a:rPr lang="ru-RU" dirty="0" smtClean="0"/>
              <a:t>Первая электростанция по чистому сжиганию угля</a:t>
            </a:r>
          </a:p>
          <a:p>
            <a:pPr lvl="2"/>
            <a:endParaRPr lang="ru-RU" sz="1100" dirty="0" smtClean="0"/>
          </a:p>
          <a:p>
            <a:r>
              <a:rPr lang="ru-RU" dirty="0" smtClean="0"/>
              <a:t>Арена для сотрудничества государства и профессиональных инвесторов</a:t>
            </a:r>
          </a:p>
          <a:p>
            <a:pPr lvl="1"/>
            <a:r>
              <a:rPr lang="ru-RU" dirty="0" smtClean="0"/>
              <a:t>Великобритания создаёт £1 млрд. фонд фондов </a:t>
            </a:r>
            <a:r>
              <a:rPr lang="en-US" dirty="0" smtClean="0"/>
              <a:t>“UK Innovation Fund”</a:t>
            </a:r>
            <a:r>
              <a:rPr lang="ru-RU" dirty="0" smtClean="0"/>
              <a:t> для вложений в европейские фонды прямых и венчурных инвестиций, нацеленных на развитие новых технологий (</a:t>
            </a:r>
            <a:r>
              <a:rPr lang="en-US" dirty="0" smtClean="0"/>
              <a:t>New Economy for New Jobs – </a:t>
            </a:r>
            <a:r>
              <a:rPr lang="en-US" dirty="0" err="1" smtClean="0"/>
              <a:t>NINJa</a:t>
            </a:r>
            <a:r>
              <a:rPr lang="en-US" dirty="0" smtClean="0"/>
              <a:t>)</a:t>
            </a:r>
            <a:endParaRPr lang="ru-RU" dirty="0" smtClean="0"/>
          </a:p>
          <a:p>
            <a:pPr lvl="1"/>
            <a:r>
              <a:rPr lang="ru-RU" dirty="0" smtClean="0"/>
              <a:t>Европейский Союз обсуждает создание аналогичного европейского фонда на €</a:t>
            </a:r>
            <a:r>
              <a:rPr lang="en-US" dirty="0" smtClean="0"/>
              <a:t>3 </a:t>
            </a:r>
            <a:r>
              <a:rPr lang="ru-RU" dirty="0" smtClean="0"/>
              <a:t>млрд. Из $38.8 млрд. фискальных стимулов $22.8 млрд. направлены на «</a:t>
            </a:r>
            <a:r>
              <a:rPr lang="ru-RU" dirty="0" err="1" smtClean="0"/>
              <a:t>green</a:t>
            </a:r>
            <a:r>
              <a:rPr lang="ru-RU" dirty="0" smtClean="0"/>
              <a:t> </a:t>
            </a:r>
            <a:r>
              <a:rPr lang="ru-RU" dirty="0" err="1" smtClean="0"/>
              <a:t>measures</a:t>
            </a:r>
            <a:r>
              <a:rPr lang="ru-RU" dirty="0" smtClean="0"/>
              <a:t>» </a:t>
            </a:r>
          </a:p>
          <a:p>
            <a:pPr lvl="1"/>
            <a:r>
              <a:rPr lang="ru-RU" dirty="0" smtClean="0"/>
              <a:t>Администрация Барака </a:t>
            </a:r>
            <a:r>
              <a:rPr lang="ru-RU" dirty="0" err="1" smtClean="0"/>
              <a:t>Обамы</a:t>
            </a:r>
            <a:r>
              <a:rPr lang="ru-RU" dirty="0" smtClean="0"/>
              <a:t> утвердила инвестиции на </a:t>
            </a:r>
            <a:r>
              <a:rPr lang="en-US" dirty="0" smtClean="0"/>
              <a:t>“clean energy” </a:t>
            </a:r>
            <a:r>
              <a:rPr lang="ru-RU" dirty="0" smtClean="0"/>
              <a:t>проекты в размере </a:t>
            </a:r>
            <a:r>
              <a:rPr lang="en-US" dirty="0" smtClean="0"/>
              <a:t>$56 </a:t>
            </a:r>
            <a:r>
              <a:rPr lang="ru-RU" dirty="0" smtClean="0"/>
              <a:t>млрд.</a:t>
            </a:r>
          </a:p>
          <a:p>
            <a:pPr lvl="1"/>
            <a:endParaRPr lang="en-US" sz="1100" dirty="0" smtClean="0"/>
          </a:p>
          <a:p>
            <a:r>
              <a:rPr lang="ru-RU" dirty="0" smtClean="0"/>
              <a:t>Актуальные темы:</a:t>
            </a:r>
          </a:p>
          <a:p>
            <a:pPr lvl="1"/>
            <a:r>
              <a:rPr lang="ru-RU" dirty="0" smtClean="0"/>
              <a:t>Разумное потребление (</a:t>
            </a:r>
            <a:r>
              <a:rPr lang="ru-RU" dirty="0" err="1" smtClean="0"/>
              <a:t>энергоэффективность</a:t>
            </a:r>
            <a:r>
              <a:rPr lang="ru-RU" dirty="0" smtClean="0"/>
              <a:t>) =</a:t>
            </a:r>
            <a:r>
              <a:rPr lang="en-US" dirty="0" smtClean="0"/>
              <a:t>&gt; Smart Grid</a:t>
            </a:r>
          </a:p>
          <a:p>
            <a:pPr lvl="1"/>
            <a:r>
              <a:rPr lang="ru-RU" dirty="0" smtClean="0"/>
              <a:t>Накопление и транспортировка «энергии» </a:t>
            </a:r>
            <a:r>
              <a:rPr lang="en-US" dirty="0" smtClean="0"/>
              <a:t>=&gt; Fuel Cells</a:t>
            </a:r>
            <a:endParaRPr lang="ru-RU" dirty="0" smtClean="0"/>
          </a:p>
          <a:p>
            <a:pPr lvl="1"/>
            <a:r>
              <a:rPr lang="ru-RU" dirty="0" smtClean="0"/>
              <a:t>Новые источники возобновляемой энергии</a:t>
            </a:r>
            <a:r>
              <a:rPr lang="en-US" dirty="0" smtClean="0"/>
              <a:t> =&gt;</a:t>
            </a:r>
            <a:r>
              <a:rPr lang="ru-RU" dirty="0" smtClean="0"/>
              <a:t> Океан, биомасса </a:t>
            </a:r>
            <a:r>
              <a:rPr lang="ru-RU" dirty="0" err="1" smtClean="0"/>
              <a:t>итд</a:t>
            </a:r>
            <a:r>
              <a:rPr lang="ru-RU" dirty="0" smtClean="0"/>
              <a:t>.</a:t>
            </a:r>
          </a:p>
          <a:p>
            <a:pPr lvl="1"/>
            <a:r>
              <a:rPr lang="ru-RU" dirty="0" smtClean="0"/>
              <a:t>«Чистое» сжигание углеводородов (угля)</a:t>
            </a:r>
          </a:p>
          <a:p>
            <a:pPr lvl="1"/>
            <a:endParaRPr lang="ru-RU" dirty="0" smtClean="0"/>
          </a:p>
          <a:p>
            <a:pPr lvl="1"/>
            <a:endParaRPr lang="en-US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III. FCP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Foresight Capital Partners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Москва</a:t>
            </a:r>
          </a:p>
          <a:p>
            <a:r>
              <a:rPr lang="ru-RU" dirty="0" smtClean="0"/>
              <a:t>Фокус: </a:t>
            </a:r>
            <a:r>
              <a:rPr lang="en-US" dirty="0" smtClean="0"/>
              <a:t>Generalist, growth capital</a:t>
            </a:r>
            <a:endParaRPr lang="ru-RU" dirty="0" smtClean="0"/>
          </a:p>
          <a:p>
            <a:r>
              <a:rPr lang="ru-RU" dirty="0" smtClean="0"/>
              <a:t>Инвестиции в индустриях:</a:t>
            </a:r>
          </a:p>
          <a:p>
            <a:pPr lvl="1"/>
            <a:r>
              <a:rPr lang="en-US" dirty="0" smtClean="0"/>
              <a:t>Distribution services</a:t>
            </a:r>
            <a:endParaRPr lang="ru-RU" dirty="0" smtClean="0"/>
          </a:p>
          <a:p>
            <a:pPr lvl="1"/>
            <a:r>
              <a:rPr lang="en-US" dirty="0" smtClean="0"/>
              <a:t>Financial Services</a:t>
            </a:r>
            <a:endParaRPr lang="ru-RU" dirty="0" smtClean="0"/>
          </a:p>
          <a:p>
            <a:pPr lvl="1"/>
            <a:r>
              <a:rPr lang="en-US" dirty="0" smtClean="0"/>
              <a:t>Agriculture</a:t>
            </a:r>
            <a:endParaRPr lang="ru-RU" dirty="0" smtClean="0"/>
          </a:p>
          <a:p>
            <a:pPr lvl="1"/>
            <a:r>
              <a:rPr lang="en-US" dirty="0" smtClean="0"/>
              <a:t>Basic Materials / Processing</a:t>
            </a:r>
          </a:p>
          <a:p>
            <a:pPr lvl="1"/>
            <a:r>
              <a:rPr lang="en-US" dirty="0" smtClean="0"/>
              <a:t>Clean energy</a:t>
            </a:r>
            <a:endParaRPr lang="ru-RU" dirty="0" smtClean="0"/>
          </a:p>
          <a:p>
            <a:r>
              <a:rPr lang="ru-RU" dirty="0" smtClean="0"/>
              <a:t>Первый фонд: </a:t>
            </a:r>
            <a:r>
              <a:rPr lang="en-US" dirty="0" smtClean="0"/>
              <a:t>$6</a:t>
            </a:r>
            <a:r>
              <a:rPr lang="ru-RU" dirty="0" smtClean="0"/>
              <a:t>0</a:t>
            </a:r>
            <a:r>
              <a:rPr lang="en-US" dirty="0" smtClean="0"/>
              <a:t>m</a:t>
            </a:r>
            <a:r>
              <a:rPr lang="ru-RU" dirty="0" smtClean="0"/>
              <a:t> с 2008</a:t>
            </a:r>
            <a:r>
              <a:rPr lang="en-US" dirty="0" smtClean="0"/>
              <a:t> </a:t>
            </a:r>
            <a:r>
              <a:rPr lang="ru-RU" dirty="0" smtClean="0"/>
              <a:t>г.</a:t>
            </a:r>
          </a:p>
          <a:p>
            <a:r>
              <a:rPr lang="ru-RU" dirty="0" smtClean="0"/>
              <a:t>Второй фонд </a:t>
            </a:r>
            <a:r>
              <a:rPr lang="en-US" dirty="0" smtClean="0"/>
              <a:t>$150m </a:t>
            </a:r>
            <a:r>
              <a:rPr lang="ru-RU" dirty="0" smtClean="0"/>
              <a:t>планируется в 2012 г.</a:t>
            </a:r>
            <a:endParaRPr lang="en-US" dirty="0" smtClean="0"/>
          </a:p>
          <a:p>
            <a:r>
              <a:rPr lang="ru-RU" dirty="0" smtClean="0"/>
              <a:t>Сделки: </a:t>
            </a:r>
            <a:r>
              <a:rPr lang="en-US" dirty="0" smtClean="0"/>
              <a:t>TAD, World Steel Exchange, </a:t>
            </a:r>
            <a:r>
              <a:rPr lang="ru-RU" dirty="0" err="1" smtClean="0"/>
              <a:t>Узольские</a:t>
            </a:r>
            <a:r>
              <a:rPr lang="ru-RU" dirty="0" smtClean="0"/>
              <a:t> Ключи</a:t>
            </a:r>
            <a:r>
              <a:rPr lang="en-US" dirty="0" smtClean="0"/>
              <a:t>, Tesla Motors Inc.</a:t>
            </a:r>
          </a:p>
          <a:p>
            <a:r>
              <a:rPr lang="ru-RU" dirty="0" smtClean="0"/>
              <a:t>Выходы: </a:t>
            </a:r>
            <a:r>
              <a:rPr lang="en-US" dirty="0" smtClean="0"/>
              <a:t>U.S. Steel mini-mill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Fjord Capital Partners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Лондон</a:t>
            </a:r>
          </a:p>
          <a:p>
            <a:r>
              <a:rPr lang="ru-RU" dirty="0" smtClean="0"/>
              <a:t>Фокус: </a:t>
            </a:r>
            <a:r>
              <a:rPr lang="en-US" dirty="0" err="1" smtClean="0"/>
              <a:t>Cleantech</a:t>
            </a:r>
            <a:r>
              <a:rPr lang="en-US" dirty="0" smtClean="0"/>
              <a:t> developers</a:t>
            </a:r>
            <a:endParaRPr lang="ru-RU" dirty="0" smtClean="0"/>
          </a:p>
          <a:p>
            <a:r>
              <a:rPr lang="ru-RU" dirty="0" smtClean="0"/>
              <a:t>Индустрии специализации:</a:t>
            </a:r>
          </a:p>
          <a:p>
            <a:pPr lvl="1"/>
            <a:r>
              <a:rPr lang="en-US" dirty="0" err="1" smtClean="0"/>
              <a:t>Cleantech</a:t>
            </a:r>
            <a:r>
              <a:rPr lang="en-US" dirty="0" smtClean="0"/>
              <a:t> developers</a:t>
            </a:r>
          </a:p>
          <a:p>
            <a:pPr lvl="1"/>
            <a:r>
              <a:rPr lang="en-US" dirty="0" smtClean="0"/>
              <a:t>Carbon finance</a:t>
            </a:r>
            <a:endParaRPr lang="ru-RU" dirty="0" smtClean="0"/>
          </a:p>
          <a:p>
            <a:pPr lvl="1"/>
            <a:r>
              <a:rPr lang="en-US" dirty="0" smtClean="0"/>
              <a:t>Energy Efficiency</a:t>
            </a:r>
            <a:endParaRPr lang="ru-RU" dirty="0"/>
          </a:p>
          <a:p>
            <a:r>
              <a:rPr lang="ru-RU" dirty="0" smtClean="0"/>
              <a:t>Первый фонд </a:t>
            </a:r>
            <a:r>
              <a:rPr lang="en-US" dirty="0" smtClean="0"/>
              <a:t>€300m</a:t>
            </a:r>
            <a:r>
              <a:rPr lang="ru-RU" dirty="0" smtClean="0"/>
              <a:t> с 2009 г. в процессе привлечения</a:t>
            </a:r>
          </a:p>
          <a:p>
            <a:pPr lvl="1"/>
            <a:r>
              <a:rPr lang="en-US" dirty="0" smtClean="0"/>
              <a:t>2 </a:t>
            </a:r>
            <a:r>
              <a:rPr lang="ru-RU" dirty="0" smtClean="0"/>
              <a:t>транша </a:t>
            </a:r>
            <a:r>
              <a:rPr lang="en-US" dirty="0" smtClean="0"/>
              <a:t>“friends &amp; family” </a:t>
            </a:r>
            <a:r>
              <a:rPr lang="ru-RU" dirty="0" smtClean="0"/>
              <a:t>в сумме </a:t>
            </a:r>
            <a:r>
              <a:rPr lang="en-US" dirty="0" smtClean="0"/>
              <a:t>&lt;€50m </a:t>
            </a:r>
            <a:endParaRPr lang="ru-RU" dirty="0" smtClean="0"/>
          </a:p>
          <a:p>
            <a:r>
              <a:rPr lang="ru-RU" dirty="0" smtClean="0"/>
              <a:t>Сделки: </a:t>
            </a:r>
            <a:r>
              <a:rPr lang="en-US" dirty="0" err="1" smtClean="0"/>
              <a:t>IberWind</a:t>
            </a:r>
            <a:r>
              <a:rPr lang="en-US" dirty="0" smtClean="0"/>
              <a:t>, Tesla Motors Inc.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 lvl="1"/>
            <a:endParaRPr lang="en-GB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21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Заключение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700" dirty="0" smtClean="0"/>
              <a:t>Взгляд на развитие в России</a:t>
            </a:r>
            <a:endParaRPr lang="en-GB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31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России есть большой потенциал для роста индустрии</a:t>
            </a:r>
          </a:p>
          <a:p>
            <a:pPr lvl="1"/>
            <a:r>
              <a:rPr lang="en-US" dirty="0" smtClean="0"/>
              <a:t>Global: $0.9trln private equity funds / $60trln global GDP ≈ 1.5%</a:t>
            </a:r>
          </a:p>
          <a:p>
            <a:pPr lvl="1"/>
            <a:r>
              <a:rPr lang="ru-RU" dirty="0" smtClean="0"/>
              <a:t>Россия: </a:t>
            </a:r>
            <a:r>
              <a:rPr lang="en-US" dirty="0" smtClean="0"/>
              <a:t>$3.5mlrd private equity / $</a:t>
            </a:r>
            <a:r>
              <a:rPr lang="ru-RU" dirty="0" smtClean="0"/>
              <a:t>1</a:t>
            </a:r>
            <a:r>
              <a:rPr lang="en-US" dirty="0" smtClean="0"/>
              <a:t>.6trln Russian GDP ≈ 0.2%</a:t>
            </a:r>
            <a:endParaRPr lang="ru-RU" dirty="0" smtClean="0"/>
          </a:p>
          <a:p>
            <a:r>
              <a:rPr lang="ru-RU" dirty="0" smtClean="0"/>
              <a:t>Соотношение публичных компаний к непубличным</a:t>
            </a:r>
          </a:p>
          <a:p>
            <a:r>
              <a:rPr lang="ru-RU" dirty="0" smtClean="0"/>
              <a:t>Больше компаний в «первом поколении»</a:t>
            </a:r>
          </a:p>
          <a:p>
            <a:r>
              <a:rPr lang="ru-RU" dirty="0" smtClean="0"/>
              <a:t>Потенциал для создания стоимости путём привнесения классического международного управленческого опыта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48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aphicFrame>
        <p:nvGraphicFramePr>
          <p:cNvPr id="52" name="Diagram 51"/>
          <p:cNvGraphicFramePr/>
          <p:nvPr/>
        </p:nvGraphicFramePr>
        <p:xfrm>
          <a:off x="285720" y="4071942"/>
          <a:ext cx="8643998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3" name="Group 52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r>
              <a:rPr lang="en-US" dirty="0" smtClean="0"/>
              <a:t>!</a:t>
            </a:r>
            <a:endParaRPr lang="en-GB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11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Введение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Индустрия </a:t>
            </a:r>
            <a:r>
              <a:rPr lang="en-US" dirty="0" smtClean="0"/>
              <a:t>Private Equity </a:t>
            </a:r>
            <a:r>
              <a:rPr lang="ru-RU" dirty="0" smtClean="0"/>
              <a:t>в 2009 году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Европейская индустрия </a:t>
            </a:r>
            <a:r>
              <a:rPr lang="en-US" dirty="0" smtClean="0"/>
              <a:t>Private Equity</a:t>
            </a:r>
            <a:endParaRPr lang="ru-RU" dirty="0" smtClean="0"/>
          </a:p>
          <a:p>
            <a:pPr marL="971550" lvl="1" indent="-571500"/>
            <a:r>
              <a:rPr lang="ru-RU" dirty="0" smtClean="0"/>
              <a:t>Как европейские фонды реагируют на кризис</a:t>
            </a:r>
          </a:p>
          <a:p>
            <a:pPr marL="971550" lvl="1" indent="-571500"/>
            <a:r>
              <a:rPr lang="ru-RU" dirty="0" smtClean="0"/>
              <a:t>Перспективные темы</a:t>
            </a:r>
            <a:endParaRPr lang="en-US" dirty="0" smtClean="0"/>
          </a:p>
          <a:p>
            <a:pPr marL="571500" indent="-571500">
              <a:buFont typeface="+mj-lt"/>
              <a:buAutoNum type="romanUcPeriod"/>
            </a:pPr>
            <a:r>
              <a:rPr lang="en-US" dirty="0" smtClean="0"/>
              <a:t>FCP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Заключение</a:t>
            </a:r>
            <a:endParaRPr lang="en-US" dirty="0" smtClean="0"/>
          </a:p>
          <a:p>
            <a:pPr marL="571500" indent="-571500">
              <a:buFont typeface="+mj-lt"/>
              <a:buAutoNum type="romanUcPeriod"/>
            </a:pPr>
            <a:endParaRPr lang="ru-RU" dirty="0" smtClean="0"/>
          </a:p>
          <a:p>
            <a:pPr marL="571500" indent="-571500">
              <a:buFont typeface="+mj-lt"/>
              <a:buAutoNum type="romanUcPeriod"/>
            </a:pPr>
            <a:endParaRPr lang="ru-RU" dirty="0" smtClean="0"/>
          </a:p>
          <a:p>
            <a:pPr marL="571500" indent="-571500">
              <a:buFont typeface="+mj-lt"/>
              <a:buAutoNum type="romanUcPeriod"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Введение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В 2009 году…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Aft>
                <a:spcPts val="600"/>
              </a:spcAft>
            </a:pPr>
            <a:r>
              <a:rPr lang="ru-RU" sz="3500" dirty="0"/>
              <a:t>П</a:t>
            </a:r>
            <a:r>
              <a:rPr lang="ru-RU" sz="3500" dirty="0" smtClean="0"/>
              <a:t>рерван </a:t>
            </a:r>
            <a:r>
              <a:rPr lang="en-US" sz="3500" dirty="0" smtClean="0"/>
              <a:t>~</a:t>
            </a:r>
            <a:r>
              <a:rPr lang="ru-RU" sz="3500" dirty="0" smtClean="0"/>
              <a:t>30 летний рост стоимости финансовых активов. Кризис привёл к списанию </a:t>
            </a:r>
            <a:r>
              <a:rPr lang="en-US" sz="3500" dirty="0" smtClean="0"/>
              <a:t>$</a:t>
            </a:r>
            <a:r>
              <a:rPr lang="ru-RU" sz="3500" dirty="0" smtClean="0"/>
              <a:t>28.8 трлн.</a:t>
            </a:r>
            <a:r>
              <a:rPr lang="en-US" sz="3500" dirty="0" smtClean="0"/>
              <a:t> </a:t>
            </a:r>
            <a:r>
              <a:rPr lang="ru-RU" sz="3500" dirty="0" smtClean="0"/>
              <a:t>по всему миру</a:t>
            </a:r>
            <a:endParaRPr lang="en-US" sz="3500" dirty="0" smtClean="0"/>
          </a:p>
          <a:p>
            <a:r>
              <a:rPr lang="ru-RU" sz="3500" dirty="0" smtClean="0"/>
              <a:t>Правительство США выделило на поддержку экономики суммарно до </a:t>
            </a:r>
            <a:r>
              <a:rPr lang="en-US" sz="3500" dirty="0" smtClean="0"/>
              <a:t>$</a:t>
            </a:r>
            <a:r>
              <a:rPr lang="ru-RU" sz="3500" dirty="0" smtClean="0"/>
              <a:t>14 трлн. (что </a:t>
            </a:r>
            <a:r>
              <a:rPr lang="ru-RU" sz="3500" dirty="0" err="1" smtClean="0"/>
              <a:t>соответствет</a:t>
            </a:r>
            <a:r>
              <a:rPr lang="ru-RU" sz="3500" dirty="0" smtClean="0"/>
              <a:t> </a:t>
            </a:r>
            <a:r>
              <a:rPr lang="en-US" sz="3500" dirty="0" smtClean="0"/>
              <a:t>~95% </a:t>
            </a:r>
            <a:r>
              <a:rPr lang="ru-RU" sz="3500" dirty="0" smtClean="0"/>
              <a:t>ВВП США)</a:t>
            </a:r>
          </a:p>
          <a:p>
            <a:pPr lvl="1">
              <a:spcAft>
                <a:spcPts val="600"/>
              </a:spcAft>
            </a:pPr>
            <a:r>
              <a:rPr lang="ru-RU" dirty="0" smtClean="0"/>
              <a:t>6.7 трлн. уже распределено</a:t>
            </a:r>
            <a:endParaRPr lang="ru-RU" dirty="0"/>
          </a:p>
          <a:p>
            <a:pPr>
              <a:spcAft>
                <a:spcPts val="600"/>
              </a:spcAft>
            </a:pPr>
            <a:r>
              <a:rPr lang="ru-RU" sz="3500" dirty="0" smtClean="0"/>
              <a:t>В декабре</a:t>
            </a:r>
            <a:r>
              <a:rPr lang="en-US" sz="3500" dirty="0" smtClean="0"/>
              <a:t>’08</a:t>
            </a:r>
            <a:r>
              <a:rPr lang="ru-RU" sz="3500" dirty="0" smtClean="0"/>
              <a:t> количество уникальных пользователей Интернет превысило </a:t>
            </a:r>
            <a:r>
              <a:rPr lang="en-US" sz="3500" dirty="0" smtClean="0"/>
              <a:t>1</a:t>
            </a:r>
            <a:r>
              <a:rPr lang="ru-RU" sz="3500" dirty="0" smtClean="0"/>
              <a:t> млрд.</a:t>
            </a:r>
          </a:p>
          <a:p>
            <a:pPr>
              <a:spcAft>
                <a:spcPts val="600"/>
              </a:spcAft>
            </a:pPr>
            <a:r>
              <a:rPr lang="ru-RU" sz="3500" dirty="0" smtClean="0"/>
              <a:t>В первом квартале 2009 года в Китае было продано больше автомобилей, чем в США</a:t>
            </a:r>
          </a:p>
          <a:p>
            <a:r>
              <a:rPr lang="ru-RU" sz="3500" dirty="0" smtClean="0"/>
              <a:t>Число пользователей </a:t>
            </a:r>
            <a:r>
              <a:rPr lang="en-US" sz="3500" dirty="0" err="1" smtClean="0"/>
              <a:t>Facebook</a:t>
            </a:r>
            <a:r>
              <a:rPr lang="ru-RU" sz="3500" dirty="0"/>
              <a:t> </a:t>
            </a:r>
            <a:r>
              <a:rPr lang="ru-RU" sz="3500" dirty="0" smtClean="0"/>
              <a:t>превысило 300 млн.</a:t>
            </a:r>
          </a:p>
          <a:p>
            <a:pPr lvl="1">
              <a:spcAft>
                <a:spcPts val="600"/>
              </a:spcAft>
            </a:pPr>
            <a:r>
              <a:rPr lang="ru-RU" dirty="0" smtClean="0"/>
              <a:t>Количество «минут», проведённых в </a:t>
            </a:r>
            <a:r>
              <a:rPr lang="en-US" dirty="0" err="1" smtClean="0"/>
              <a:t>Facebook</a:t>
            </a:r>
            <a:r>
              <a:rPr lang="en-US" dirty="0" smtClean="0"/>
              <a:t> </a:t>
            </a:r>
            <a:r>
              <a:rPr lang="ru-RU" dirty="0" smtClean="0"/>
              <a:t>выросло в 7 раз за год.</a:t>
            </a:r>
          </a:p>
          <a:p>
            <a:pPr>
              <a:spcAft>
                <a:spcPts val="600"/>
              </a:spcAft>
            </a:pPr>
            <a:r>
              <a:rPr lang="en-US" sz="3500" dirty="0" err="1" smtClean="0"/>
              <a:t>Citi</a:t>
            </a:r>
            <a:r>
              <a:rPr lang="en-US" sz="3500" dirty="0" smtClean="0"/>
              <a:t> </a:t>
            </a:r>
            <a:r>
              <a:rPr lang="ru-RU" sz="3500" dirty="0" smtClean="0"/>
              <a:t>и </a:t>
            </a:r>
            <a:r>
              <a:rPr lang="en-US" sz="3500" dirty="0" smtClean="0"/>
              <a:t>Royal Bank of Scotland – </a:t>
            </a:r>
            <a:r>
              <a:rPr lang="ru-RU" sz="3500" dirty="0" smtClean="0"/>
              <a:t>крупнейшие банки по активам в США и Европе, </a:t>
            </a:r>
            <a:r>
              <a:rPr lang="en-US" sz="3500" dirty="0" smtClean="0"/>
              <a:t>de-facto </a:t>
            </a:r>
            <a:r>
              <a:rPr lang="ru-RU" sz="3500" dirty="0" smtClean="0"/>
              <a:t>выкуплены своими правительствами</a:t>
            </a:r>
          </a:p>
          <a:p>
            <a:r>
              <a:rPr lang="ru-RU" sz="3500" dirty="0" smtClean="0"/>
              <a:t>В первом квартале 2009 года, </a:t>
            </a:r>
            <a:r>
              <a:rPr lang="en-US" sz="3500" dirty="0" smtClean="0"/>
              <a:t>Google </a:t>
            </a:r>
            <a:r>
              <a:rPr lang="ru-RU" sz="3500" dirty="0" smtClean="0"/>
              <a:t>торговался с дисконтом по </a:t>
            </a:r>
            <a:r>
              <a:rPr lang="en-US" sz="3500" dirty="0" smtClean="0"/>
              <a:t>Forward P/E </a:t>
            </a:r>
            <a:r>
              <a:rPr lang="ru-RU" sz="3500" dirty="0" smtClean="0"/>
              <a:t>по отношению к </a:t>
            </a:r>
            <a:r>
              <a:rPr lang="en-US" sz="3500" dirty="0" smtClean="0"/>
              <a:t>Wall-Mart</a:t>
            </a:r>
            <a:endParaRPr lang="ru-RU" sz="35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Источники: </a:t>
            </a:r>
            <a:r>
              <a:rPr lang="en-US" dirty="0" smtClean="0"/>
              <a:t>McKinsey, Financial Times, Jefferies</a:t>
            </a:r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I. </a:t>
            </a:r>
            <a:r>
              <a:rPr lang="ru-RU" dirty="0" smtClean="0"/>
              <a:t>Индустрия </a:t>
            </a:r>
            <a:r>
              <a:rPr lang="en-US" dirty="0" smtClean="0"/>
              <a:t>Private Equity</a:t>
            </a:r>
            <a:r>
              <a:rPr lang="ru-RU" dirty="0" smtClean="0"/>
              <a:t> в 2009 г.</a:t>
            </a:r>
            <a:br>
              <a:rPr lang="ru-RU" dirty="0" smtClean="0"/>
            </a:br>
            <a:r>
              <a:rPr lang="en-US" sz="2400" dirty="0" smtClean="0"/>
              <a:t>I.1 </a:t>
            </a:r>
            <a:r>
              <a:rPr lang="ru-RU" sz="2400" dirty="0" smtClean="0"/>
              <a:t>Изменения на </a:t>
            </a:r>
            <a:r>
              <a:rPr lang="en-US" sz="2400" dirty="0" smtClean="0"/>
              <a:t>Capital Markets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5778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Рынок слияний и поглощений</a:t>
            </a:r>
            <a:r>
              <a:rPr lang="en-US" dirty="0" smtClean="0"/>
              <a:t>:</a:t>
            </a:r>
          </a:p>
          <a:p>
            <a:pPr lvl="1"/>
            <a:r>
              <a:rPr lang="ru-RU" dirty="0" smtClean="0"/>
              <a:t>Почти в 5 раз уменьшилось количество и объём сделок по сравнению с 2005-2007 годами</a:t>
            </a:r>
          </a:p>
          <a:p>
            <a:pPr lvl="1"/>
            <a:r>
              <a:rPr lang="ru-RU" dirty="0" smtClean="0"/>
              <a:t>Средний размер сделки опустился в </a:t>
            </a:r>
            <a:r>
              <a:rPr lang="en-US" dirty="0" smtClean="0"/>
              <a:t>~3 </a:t>
            </a:r>
            <a:r>
              <a:rPr lang="ru-RU" dirty="0" smtClean="0"/>
              <a:t>раза и достиг уровня 2003 года</a:t>
            </a:r>
          </a:p>
          <a:p>
            <a:pPr lvl="1"/>
            <a:endParaRPr lang="ru-RU" sz="900" dirty="0" smtClean="0"/>
          </a:p>
          <a:p>
            <a:r>
              <a:rPr lang="ru-RU" dirty="0" smtClean="0"/>
              <a:t>Рынок </a:t>
            </a:r>
            <a:r>
              <a:rPr lang="en-US" dirty="0" smtClean="0"/>
              <a:t>IPO</a:t>
            </a:r>
          </a:p>
          <a:p>
            <a:pPr lvl="1"/>
            <a:r>
              <a:rPr lang="ru-RU" dirty="0" smtClean="0"/>
              <a:t>Количество </a:t>
            </a:r>
            <a:r>
              <a:rPr lang="en-US" dirty="0" smtClean="0"/>
              <a:t>IPO</a:t>
            </a:r>
            <a:r>
              <a:rPr lang="ru-RU" dirty="0" smtClean="0"/>
              <a:t> портфельных компаний </a:t>
            </a:r>
            <a:r>
              <a:rPr lang="en-US" dirty="0" smtClean="0"/>
              <a:t>private equity</a:t>
            </a:r>
            <a:r>
              <a:rPr lang="ru-RU" dirty="0" smtClean="0"/>
              <a:t> фондов</a:t>
            </a:r>
            <a:r>
              <a:rPr lang="en-US" dirty="0" smtClean="0"/>
              <a:t> </a:t>
            </a:r>
            <a:r>
              <a:rPr lang="ru-RU" dirty="0" smtClean="0"/>
              <a:t>в конце 2008 – начале 2009 сократилось</a:t>
            </a:r>
            <a:r>
              <a:rPr lang="en-US" dirty="0" smtClean="0"/>
              <a:t> &gt;10 </a:t>
            </a:r>
            <a:r>
              <a:rPr lang="ru-RU" dirty="0" smtClean="0"/>
              <a:t>раз! по сравнению с 2006-2007 гг.</a:t>
            </a:r>
          </a:p>
          <a:p>
            <a:pPr lvl="1"/>
            <a:r>
              <a:rPr lang="ru-RU" dirty="0" smtClean="0"/>
              <a:t>Стоимость акций портфельных компаний фондов, размещённых через </a:t>
            </a:r>
            <a:r>
              <a:rPr lang="en-US" dirty="0" smtClean="0"/>
              <a:t>IPO</a:t>
            </a:r>
            <a:r>
              <a:rPr lang="ru-RU" dirty="0" smtClean="0"/>
              <a:t>, сократилось </a:t>
            </a:r>
            <a:r>
              <a:rPr lang="en-US" dirty="0" smtClean="0"/>
              <a:t>&gt;20 </a:t>
            </a:r>
            <a:r>
              <a:rPr lang="ru-RU" dirty="0" smtClean="0"/>
              <a:t>раз по сравнению 2006-2007 гг.</a:t>
            </a:r>
          </a:p>
          <a:p>
            <a:pPr lvl="1"/>
            <a:endParaRPr lang="ru-RU" sz="800" dirty="0" smtClean="0"/>
          </a:p>
          <a:p>
            <a:r>
              <a:rPr lang="ru-RU" dirty="0" smtClean="0"/>
              <a:t>Звучит угрожающе? Может быть не всё так плохо? Несколько графиков…</a:t>
            </a:r>
          </a:p>
          <a:p>
            <a:pPr lvl="1"/>
            <a:endParaRPr lang="ru-RU" dirty="0" smtClean="0"/>
          </a:p>
          <a:p>
            <a:pPr lvl="1"/>
            <a:endParaRPr lang="ru-RU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Источники: </a:t>
            </a:r>
            <a:r>
              <a:rPr lang="en-US" dirty="0" err="1" smtClean="0"/>
              <a:t>CapitalIQ</a:t>
            </a:r>
            <a:endParaRPr lang="en-GB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18" name="Рисунок 6" descr="logo_ForCapSmal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I.2 </a:t>
            </a:r>
            <a:r>
              <a:rPr lang="ru-RU" sz="2400" dirty="0" smtClean="0"/>
              <a:t>Общая стоимость  ($</a:t>
            </a:r>
            <a:r>
              <a:rPr lang="ru-RU" sz="2400" dirty="0" err="1" smtClean="0"/>
              <a:t>bn</a:t>
            </a:r>
            <a:r>
              <a:rPr lang="ru-RU" sz="2400" dirty="0" smtClean="0"/>
              <a:t>) и количество M&amp;A сделок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Источники: </a:t>
            </a:r>
            <a:r>
              <a:rPr lang="en-US" dirty="0" err="1" smtClean="0"/>
              <a:t>CapitalIQ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8" name="Рисунок 6" descr="logo_ForCapSmal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I.3 </a:t>
            </a:r>
            <a:r>
              <a:rPr lang="ru-RU" sz="2400" dirty="0" smtClean="0"/>
              <a:t>Динамика IPO портфельных компаний </a:t>
            </a:r>
            <a:r>
              <a:rPr lang="ru-RU" sz="2400" dirty="0" err="1" smtClean="0"/>
              <a:t>private</a:t>
            </a:r>
            <a:r>
              <a:rPr lang="ru-RU" sz="2400" dirty="0" smtClean="0"/>
              <a:t> </a:t>
            </a:r>
            <a:r>
              <a:rPr lang="ru-RU" sz="2400" dirty="0" err="1" smtClean="0"/>
              <a:t>equity</a:t>
            </a:r>
            <a:r>
              <a:rPr lang="ru-RU" sz="2400" dirty="0" smtClean="0"/>
              <a:t> фондов, $</a:t>
            </a:r>
            <a:r>
              <a:rPr lang="ru-RU" sz="2400" dirty="0" err="1" smtClean="0"/>
              <a:t>m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Источники: </a:t>
            </a:r>
            <a:r>
              <a:rPr lang="en-US" dirty="0" err="1" smtClean="0"/>
              <a:t>CapitalIQ</a:t>
            </a:r>
            <a:endParaRPr lang="en-GB" dirty="0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7" name="Рисунок 6" descr="logo_ForCapSmal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I.4 </a:t>
            </a:r>
            <a:r>
              <a:rPr lang="ru-RU" sz="2400" dirty="0" smtClean="0"/>
              <a:t>Есть проблемы?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Источник: </a:t>
            </a:r>
            <a:r>
              <a:rPr lang="en-US" dirty="0" err="1" smtClean="0"/>
              <a:t>CapitalIQ</a:t>
            </a:r>
            <a:r>
              <a:rPr lang="en-US" dirty="0" smtClean="0"/>
              <a:t>, Jefferies</a:t>
            </a:r>
            <a:endParaRPr lang="en-GB" dirty="0" smtClean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</p:nvPr>
        </p:nvGraphicFramePr>
        <p:xfrm>
          <a:off x="4648200" y="1000108"/>
          <a:ext cx="4038600" cy="5126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10" name="Рисунок 6" descr="logo_ForCapSmal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Content Placeholder 15"/>
          <p:cNvGraphicFramePr>
            <a:graphicFrameLocks noGrp="1"/>
          </p:cNvGraphicFramePr>
          <p:nvPr>
            <p:ph sz="half" idx="1"/>
          </p:nvPr>
        </p:nvGraphicFramePr>
        <p:xfrm>
          <a:off x="457200" y="1142984"/>
          <a:ext cx="4038600" cy="498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I.5 </a:t>
            </a:r>
            <a:r>
              <a:rPr lang="ru-RU" sz="2400" dirty="0" smtClean="0"/>
              <a:t>Что это значит для индустрии?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4779"/>
            <a:ext cx="8229600" cy="4768865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Ограничены возможности для качественного «выхода» из удачных проектов</a:t>
            </a:r>
          </a:p>
          <a:p>
            <a:endParaRPr lang="ru-RU" sz="1100" dirty="0" smtClean="0"/>
          </a:p>
          <a:p>
            <a:r>
              <a:rPr lang="ru-RU" dirty="0" smtClean="0"/>
              <a:t>Банкротства =</a:t>
            </a:r>
            <a:r>
              <a:rPr lang="en-US" dirty="0" smtClean="0"/>
              <a:t>&gt; </a:t>
            </a:r>
            <a:r>
              <a:rPr lang="ru-RU" dirty="0" smtClean="0"/>
              <a:t>Списания неудачных проектов</a:t>
            </a:r>
          </a:p>
          <a:p>
            <a:pPr lvl="1"/>
            <a:r>
              <a:rPr lang="ru-RU" dirty="0" smtClean="0"/>
              <a:t>Количество банкротств несопоставимо с последствиями предыдущей рецессии 2001-2003</a:t>
            </a:r>
          </a:p>
          <a:p>
            <a:pPr lvl="1"/>
            <a:endParaRPr lang="ru-RU" sz="1100" dirty="0" smtClean="0"/>
          </a:p>
          <a:p>
            <a:r>
              <a:rPr lang="ru-RU" dirty="0" smtClean="0"/>
              <a:t>Сложно реализовать доходность + списания проблемных активов = ОЧЕНЬ сложно привлечь новые фонды</a:t>
            </a:r>
          </a:p>
          <a:p>
            <a:endParaRPr lang="ru-RU" sz="1100" dirty="0" smtClean="0"/>
          </a:p>
          <a:p>
            <a:r>
              <a:rPr lang="ru-RU" dirty="0" smtClean="0"/>
              <a:t>Следовательно…</a:t>
            </a:r>
          </a:p>
          <a:p>
            <a:pPr lvl="1"/>
            <a:r>
              <a:rPr lang="ru-RU" dirty="0" smtClean="0"/>
              <a:t>Происходит чистка «Авгиевых конюшен». Останутся только те фонды, которые способны «создать стоимость» </a:t>
            </a:r>
            <a:r>
              <a:rPr lang="ru-RU" dirty="0" err="1" smtClean="0"/>
              <a:t>операционно</a:t>
            </a:r>
            <a:r>
              <a:rPr lang="ru-RU" dirty="0" smtClean="0"/>
              <a:t>, не только финансовым рычагом</a:t>
            </a:r>
          </a:p>
          <a:p>
            <a:pPr lvl="1"/>
            <a:r>
              <a:rPr lang="ru-RU" dirty="0" smtClean="0"/>
              <a:t>Увеличивается «срок жизни» инвестиций в фондах</a:t>
            </a:r>
            <a:endParaRPr lang="en-US" dirty="0" smtClean="0"/>
          </a:p>
          <a:p>
            <a:pPr lvl="1"/>
            <a:r>
              <a:rPr lang="ru-RU" dirty="0" smtClean="0"/>
              <a:t>Накапливается отложенный </a:t>
            </a:r>
            <a:r>
              <a:rPr lang="en-US" dirty="0" smtClean="0"/>
              <a:t>deal flow M&amp;A </a:t>
            </a:r>
            <a:r>
              <a:rPr lang="ru-RU" dirty="0" smtClean="0"/>
              <a:t>и </a:t>
            </a:r>
            <a:r>
              <a:rPr lang="en-US" dirty="0" smtClean="0"/>
              <a:t>IPO</a:t>
            </a:r>
            <a:r>
              <a:rPr lang="ru-RU" dirty="0" smtClean="0"/>
              <a:t> со стороны портфельных компаний фондов</a:t>
            </a:r>
            <a:endParaRPr lang="en-US" dirty="0" smtClean="0"/>
          </a:p>
          <a:p>
            <a:pPr lvl="2"/>
            <a:r>
              <a:rPr lang="ru-RU" dirty="0" smtClean="0"/>
              <a:t>Сейчас мы находимся по количеству </a:t>
            </a:r>
            <a:r>
              <a:rPr lang="en-US" dirty="0" smtClean="0"/>
              <a:t>IPO </a:t>
            </a:r>
            <a:r>
              <a:rPr lang="ru-RU" dirty="0" smtClean="0"/>
              <a:t>на уровне 2001 года. Как отреагирует рынок </a:t>
            </a:r>
            <a:r>
              <a:rPr lang="en-US" dirty="0" smtClean="0"/>
              <a:t>IPO</a:t>
            </a:r>
            <a:r>
              <a:rPr lang="ru-RU" dirty="0" smtClean="0"/>
              <a:t>  на «потепление» </a:t>
            </a:r>
            <a:r>
              <a:rPr lang="en-US" dirty="0" smtClean="0"/>
              <a:t>capital markets?</a:t>
            </a:r>
            <a:endParaRPr lang="ru-RU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4000" dirty="0" smtClean="0"/>
              <a:t>II. </a:t>
            </a:r>
            <a:r>
              <a:rPr lang="ru-RU" sz="4000" dirty="0" smtClean="0"/>
              <a:t>Европейская индустрия </a:t>
            </a:r>
            <a:r>
              <a:rPr lang="en-US" sz="4000" dirty="0" smtClean="0"/>
              <a:t>Private Equity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 II.1 </a:t>
            </a:r>
            <a:r>
              <a:rPr lang="ru-RU" sz="2700" dirty="0" smtClean="0"/>
              <a:t>Реакция</a:t>
            </a:r>
            <a:r>
              <a:rPr lang="en-US" sz="2700" dirty="0" smtClean="0"/>
              <a:t> </a:t>
            </a:r>
            <a:r>
              <a:rPr lang="ru-RU" sz="2700" dirty="0" smtClean="0"/>
              <a:t>европейских фондов на кризис</a:t>
            </a:r>
            <a:endParaRPr lang="en-GB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76833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u="sng" dirty="0" smtClean="0"/>
              <a:t>Но! Разве это не то, что </a:t>
            </a:r>
            <a:r>
              <a:rPr lang="en-US" u="sng" dirty="0" smtClean="0"/>
              <a:t>private equity </a:t>
            </a:r>
            <a:r>
              <a:rPr lang="ru-RU" u="sng" dirty="0" smtClean="0"/>
              <a:t>фонды ДОЛЖНЫ делать и без кризиса?! Что же тогда изменилось?</a:t>
            </a:r>
            <a:endParaRPr lang="en-GB" u="sn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47DFE-9F37-44AD-9DC2-AE0505891657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6" name="Рисунок 6" descr="logo_ForCapSmall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0958" y="142852"/>
            <a:ext cx="1500198" cy="35719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000100" y="6286520"/>
            <a:ext cx="7786742" cy="71438"/>
            <a:chOff x="1000100" y="6143644"/>
            <a:chExt cx="7786742" cy="71438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142976" y="6143644"/>
              <a:ext cx="764386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000100" y="6215082"/>
              <a:ext cx="7786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Diagram 11"/>
          <p:cNvGraphicFramePr/>
          <p:nvPr/>
        </p:nvGraphicFramePr>
        <p:xfrm>
          <a:off x="714348" y="1357298"/>
          <a:ext cx="8143932" cy="3889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1070</Words>
  <Application>Microsoft Office PowerPoint</Application>
  <PresentationFormat>On-screen Show (4:3)</PresentationFormat>
  <Paragraphs>170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Взгляд на европейскую индустрию Private Equity сегодня</vt:lpstr>
      <vt:lpstr>Содержание</vt:lpstr>
      <vt:lpstr>Введение В 2009 году…</vt:lpstr>
      <vt:lpstr>I. Индустрия Private Equity в 2009 г. I.1 Изменения на Capital Markets</vt:lpstr>
      <vt:lpstr>I.2 Общая стоимость  ($bn) и количество M&amp;A сделок</vt:lpstr>
      <vt:lpstr>I.3 Динамика IPO портфельных компаний private equity фондов, $m</vt:lpstr>
      <vt:lpstr>I.4 Есть проблемы?</vt:lpstr>
      <vt:lpstr>I.5 Что это значит для индустрии?</vt:lpstr>
      <vt:lpstr>II. Европейская индустрия Private Equity  II.1 Реакция европейских фондов на кризис</vt:lpstr>
      <vt:lpstr>II.2 Какие перспективы обсуждали на EVCA форуме в Берлине?</vt:lpstr>
      <vt:lpstr>II.3 Какие перспективы обсуждали на EVCA форуме в Берлине?</vt:lpstr>
      <vt:lpstr>II.3 Более подробно о Clean-tech </vt:lpstr>
      <vt:lpstr>III. FCP</vt:lpstr>
      <vt:lpstr>Заключение Взгляд на развитие в России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Взгляд не европейскую индустрию Private Equity сегодня</dc:title>
  <dc:creator>Ivan Zyuzin</dc:creator>
  <cp:lastModifiedBy>Ivan Zyuzin</cp:lastModifiedBy>
  <cp:revision>74</cp:revision>
  <dcterms:created xsi:type="dcterms:W3CDTF">2009-10-27T07:40:51Z</dcterms:created>
  <dcterms:modified xsi:type="dcterms:W3CDTF">2009-10-28T22:51:20Z</dcterms:modified>
</cp:coreProperties>
</file>