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xls" ContentType="application/vnd.ms-exce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  <p:sldMasterId id="2147483719" r:id="rId2"/>
    <p:sldMasterId id="2147483745" r:id="rId3"/>
  </p:sldMasterIdLst>
  <p:notesMasterIdLst>
    <p:notesMasterId r:id="rId24"/>
  </p:notesMasterIdLst>
  <p:sldIdLst>
    <p:sldId id="264" r:id="rId4"/>
    <p:sldId id="368" r:id="rId5"/>
    <p:sldId id="396" r:id="rId6"/>
    <p:sldId id="367" r:id="rId7"/>
    <p:sldId id="392" r:id="rId8"/>
    <p:sldId id="394" r:id="rId9"/>
    <p:sldId id="393" r:id="rId10"/>
    <p:sldId id="382" r:id="rId11"/>
    <p:sldId id="383" r:id="rId12"/>
    <p:sldId id="384" r:id="rId13"/>
    <p:sldId id="385" r:id="rId14"/>
    <p:sldId id="366" r:id="rId15"/>
    <p:sldId id="361" r:id="rId16"/>
    <p:sldId id="358" r:id="rId17"/>
    <p:sldId id="359" r:id="rId18"/>
    <p:sldId id="360" r:id="rId19"/>
    <p:sldId id="390" r:id="rId20"/>
    <p:sldId id="352" r:id="rId21"/>
    <p:sldId id="365" r:id="rId22"/>
    <p:sldId id="395" r:id="rId23"/>
  </p:sldIdLst>
  <p:sldSz cx="9144000" cy="6858000" type="screen4x3"/>
  <p:notesSz cx="6873875" cy="100631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661" autoAdjust="0"/>
    <p:restoredTop sz="94586" autoAdjust="0"/>
  </p:normalViewPr>
  <p:slideViewPr>
    <p:cSldViewPr>
      <p:cViewPr varScale="1">
        <p:scale>
          <a:sx n="78" d="100"/>
          <a:sy n="78" d="100"/>
        </p:scale>
        <p:origin x="-8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Work\&#1056;&#1072;&#1073;&#1086;&#1090;&#1072;%20&#1089;%20&#1092;&#1086;&#1085;&#1076;&#1072;&#1084;&#1080;\&#1050;&#1086;&#1085;&#1089;&#1086;&#1083;&#1080;&#1076;&#1072;&#1094;&#1080;&#1103;%20&#1086;&#1090;&#1095;&#1077;&#1090;&#1085;&#1086;&#1089;&#1090;&#1080;\&#1057;&#1074;&#1086;&#1076;&#1085;&#1072;&#1103;%20&#1090;&#1072;&#1073;&#1083;&#1080;&#109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5714007971225868E-2"/>
          <c:y val="0.14348526490384478"/>
          <c:w val="0.48530451054729334"/>
          <c:h val="0.64600550203349227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tx2">
                  <a:lumMod val="20000"/>
                  <a:lumOff val="8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Percent val="1"/>
            <c:showLeaderLines val="1"/>
          </c:dLbls>
          <c:cat>
            <c:strRef>
              <c:f>'Данные для диаграмм'!$A$5:$A$11</c:f>
              <c:strCache>
                <c:ptCount val="7"/>
                <c:pt idx="0">
                  <c:v>Технологии обработки, хранения, передачи и защиты информации</c:v>
                </c:pt>
                <c:pt idx="1">
                  <c:v>Транспортные, авиационные и космические системы</c:v>
                </c:pt>
                <c:pt idx="2">
                  <c:v>Технологии производства программного обеспечения</c:v>
                </c:pt>
                <c:pt idx="3">
                  <c:v>Нанотехнологии и наноматериалы</c:v>
                </c:pt>
                <c:pt idx="4">
                  <c:v>Энергетика и энергосбережение</c:v>
                </c:pt>
                <c:pt idx="5">
                  <c:v>Рациональное природопользование</c:v>
                </c:pt>
                <c:pt idx="6">
                  <c:v>Информационно-телекоммуникационные системы</c:v>
                </c:pt>
              </c:strCache>
            </c:strRef>
          </c:cat>
          <c:val>
            <c:numRef>
              <c:f>'Данные для диаграмм'!$D$5:$D$11</c:f>
              <c:numCache>
                <c:formatCode>General</c:formatCode>
                <c:ptCount val="7"/>
                <c:pt idx="0">
                  <c:v>100</c:v>
                </c:pt>
                <c:pt idx="1">
                  <c:v>170</c:v>
                </c:pt>
                <c:pt idx="2">
                  <c:v>170</c:v>
                </c:pt>
                <c:pt idx="3">
                  <c:v>330</c:v>
                </c:pt>
                <c:pt idx="4">
                  <c:v>318</c:v>
                </c:pt>
                <c:pt idx="5">
                  <c:v>421</c:v>
                </c:pt>
                <c:pt idx="6">
                  <c:v>625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egendEntry>
        <c:idx val="0"/>
        <c:txPr>
          <a:bodyPr/>
          <a:lstStyle/>
          <a:p>
            <a:pPr rtl="0">
              <a:defRPr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 rtl="0">
              <a:defRPr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 rtl="0">
              <a:defRPr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 rtl="0">
              <a:defRPr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 rtl="0">
              <a:defRPr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 rtl="0">
              <a:defRPr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 rtl="0">
              <a:defRPr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285906969962085"/>
          <c:y val="3.6766685259084247E-2"/>
          <c:w val="0.42047426363371326"/>
          <c:h val="0.91927427118081961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spPr>
    <a:ln>
      <a:solidFill>
        <a:schemeClr val="accent1"/>
      </a:solidFill>
    </a:ln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8679" cy="50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>
            <a:lvl1pPr>
              <a:defRPr sz="13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3605" y="0"/>
            <a:ext cx="2978679" cy="50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54063"/>
            <a:ext cx="5032375" cy="3775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388" y="4780003"/>
            <a:ext cx="5499100" cy="452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58258"/>
            <a:ext cx="2978679" cy="50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b" anchorCtr="0" compatLnSpc="1">
            <a:prstTxWarp prst="textNoShape">
              <a:avLst/>
            </a:prstTxWarp>
          </a:bodyPr>
          <a:lstStyle>
            <a:lvl1pPr>
              <a:defRPr sz="13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3605" y="9558258"/>
            <a:ext cx="2978679" cy="50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fld id="{31E359FD-E972-40EE-8AD3-508AD9AB6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62761"/>
            <a:fld id="{0CA0AC99-9D1C-45F2-B1F9-56A5334CE158}" type="slidenum">
              <a:rPr lang="ru-RU">
                <a:latin typeface="Arial" charset="0"/>
              </a:rPr>
              <a:pPr defTabSz="962761"/>
              <a:t>11</a:t>
            </a:fld>
            <a:endParaRPr lang="ru-RU" dirty="0"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7D384-67ED-4A19-8B7C-59900AF19D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A1878-FB39-49DB-9E79-40D3259531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50038" y="463550"/>
            <a:ext cx="2098675" cy="6061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0838" y="463550"/>
            <a:ext cx="6146800" cy="6061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F6AC3-7E88-4009-8859-715BBC3582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838" y="463550"/>
            <a:ext cx="8397875" cy="8048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268413"/>
            <a:ext cx="8275637" cy="525621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C6AED-07A4-4002-9117-4EB58EB4D4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87F7E-B3BB-4E1A-9C2B-B4E2461DA9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1CBD-E2E2-4560-8900-7C501D8010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E18E9-5515-4DF8-B32B-23A2E48363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268413"/>
            <a:ext cx="406082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538" y="1268413"/>
            <a:ext cx="4062412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E3829-D51B-44D7-A869-C0C7B580E0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C7C44-5530-45BE-BD1C-BB82BAD735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63250-FD14-4090-A8AC-BE7A4F1681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0B626-7038-47AE-9321-6D565A9AC6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4CE69-1E64-495F-A03A-0716D0E61D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6BC7D-10BE-4611-B5FF-C6610BFE24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94BD5-DFED-492F-91CA-1CAB0B1371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0C11B-BF70-450C-A8E7-B6EAA8EC8D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50038" y="463550"/>
            <a:ext cx="2098675" cy="6061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0838" y="463550"/>
            <a:ext cx="6146800" cy="6061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0E172-77F3-40B6-9914-79B0B74B0C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588EFA-7112-4585-93DB-C5C3AB42728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A7880F-7A1E-4850-B670-5962B87DBD9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FE12B5-BDC7-4998-BA99-DC690F27F5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268413"/>
            <a:ext cx="406082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538" y="1268413"/>
            <a:ext cx="4062412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611703-D83F-4C12-8D86-99CB535D4D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883E46-E965-411D-8478-EFEE52A9C0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B41639-347A-4B72-9388-1A92AC99A7A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4D129-32AA-4662-8501-88A5408688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910AC4-781C-454C-B395-2D0D83D4AB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3D5917-D63E-4DF0-92B3-AF57CF7BE6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E34416-A6DC-41FB-B957-C9FEB3F29F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00E9F3-28C1-4857-A36F-B5C6AB4C039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50038" y="463550"/>
            <a:ext cx="2098675" cy="6061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0838" y="463550"/>
            <a:ext cx="6146800" cy="6061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D09678-E41E-48A8-94C9-A0A629986A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268413"/>
            <a:ext cx="406082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538" y="1268413"/>
            <a:ext cx="4062412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93703-7228-47B0-9DA8-5A206FA36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6014C-52C6-4970-BA50-3793291E9E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0C910-D6F6-43B5-9B0B-37836C8F50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937B4-37AA-4E7D-94A8-9CB9C0B85BE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9A53A-0D72-41D8-A2DE-756A7D755B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D0A51-2F6A-4F7A-AE35-642581CA9C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0838" y="463550"/>
            <a:ext cx="839787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268413"/>
            <a:ext cx="827563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2"/>
            <a:r>
              <a:rPr lang="en-GB" smtClean="0"/>
              <a:t>Second level</a:t>
            </a:r>
          </a:p>
          <a:p>
            <a:pPr lvl="3"/>
            <a:r>
              <a:rPr lang="en-GB" smtClean="0"/>
              <a:t>Third level</a:t>
            </a:r>
          </a:p>
          <a:p>
            <a:pPr lvl="4"/>
            <a:r>
              <a:rPr lang="en-GB" smtClean="0"/>
              <a:t>Fourth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32750" y="6569075"/>
            <a:ext cx="10001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4F6DCF86-F455-40B2-BA35-7EBD35F81A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352425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ru-RU" sz="2400" b="1">
              <a:latin typeface="MetaNormalLFC" pitchFamily="1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Blip>
          <a:blip r:embed="rId14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52425" indent="-35083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704850" indent="-350838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057275" indent="-350838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cs typeface="+mn-cs"/>
        </a:defRPr>
      </a:lvl4pPr>
      <a:lvl5pPr marL="1431925" indent="-373063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5pPr>
      <a:lvl6pPr marL="18891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6pPr>
      <a:lvl7pPr marL="23463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7pPr>
      <a:lvl8pPr marL="28035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8pPr>
      <a:lvl9pPr marL="32607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0838" y="463550"/>
            <a:ext cx="839787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268413"/>
            <a:ext cx="827563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2"/>
            <a:r>
              <a:rPr lang="en-GB" smtClean="0"/>
              <a:t>Second level</a:t>
            </a:r>
          </a:p>
          <a:p>
            <a:pPr lvl="3"/>
            <a:r>
              <a:rPr lang="en-GB" smtClean="0"/>
              <a:t>Third level</a:t>
            </a:r>
          </a:p>
          <a:p>
            <a:pPr lvl="4"/>
            <a:r>
              <a:rPr lang="en-GB" smtClean="0"/>
              <a:t>Fourth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32750" y="6569075"/>
            <a:ext cx="10001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E3189592-1888-4D94-B693-682EBE96A5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352425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ru-RU" sz="2400" b="1">
              <a:latin typeface="MetaNormalLFC" pitchFamily="1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Blip>
          <a:blip r:embed="rId13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52425" indent="-35083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704850" indent="-350838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057275" indent="-350838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cs typeface="+mn-cs"/>
        </a:defRPr>
      </a:lvl4pPr>
      <a:lvl5pPr marL="1431925" indent="-373063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5pPr>
      <a:lvl6pPr marL="18891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6pPr>
      <a:lvl7pPr marL="23463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7pPr>
      <a:lvl8pPr marL="28035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8pPr>
      <a:lvl9pPr marL="32607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0838" y="463550"/>
            <a:ext cx="839787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268413"/>
            <a:ext cx="827563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2"/>
            <a:r>
              <a:rPr lang="en-GB" smtClean="0"/>
              <a:t>Second level</a:t>
            </a:r>
          </a:p>
          <a:p>
            <a:pPr lvl="3"/>
            <a:r>
              <a:rPr lang="en-GB" smtClean="0"/>
              <a:t>Third level</a:t>
            </a:r>
          </a:p>
          <a:p>
            <a:pPr lvl="4"/>
            <a:r>
              <a:rPr lang="en-GB" smtClean="0"/>
              <a:t>Fourth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32750" y="6569075"/>
            <a:ext cx="10001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F71E7D34-2F52-43E1-BC5E-C4C270B237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352425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ru-RU" sz="2400" b="1">
              <a:latin typeface="MetaNormalLFC" pitchFamily="1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Blip>
          <a:blip r:embed="rId13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52425" indent="-350838" algn="l" rtl="0" fontAlgn="base">
        <a:spcBef>
          <a:spcPct val="20000"/>
        </a:spcBef>
        <a:spcAft>
          <a:spcPct val="0"/>
        </a:spcAft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2pPr>
      <a:lvl3pPr marL="704850" indent="-350838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057275" indent="-350838" algn="l" rtl="0" fontAlgn="base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cs typeface="+mn-cs"/>
        </a:defRPr>
      </a:lvl4pPr>
      <a:lvl5pPr marL="14319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5pPr>
      <a:lvl6pPr marL="18891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6pPr>
      <a:lvl7pPr marL="23463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7pPr>
      <a:lvl8pPr marL="28035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8pPr>
      <a:lvl9pPr marL="3260725" indent="-373063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3" Type="http://schemas.openxmlformats.org/officeDocument/2006/relationships/tags" Target="../tags/tag2.xml"/><Relationship Id="rId21" Type="http://schemas.openxmlformats.org/officeDocument/2006/relationships/slideLayout" Target="../slideLayouts/slideLayout30.xml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oleObject" Target="../embeddings/oleObject2.bin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azeta.ru/comments/2009/09/10_a_3258568.shtml" TargetMode="Externa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image" Target="../media/image9.png"/><Relationship Id="rId3" Type="http://schemas.openxmlformats.org/officeDocument/2006/relationships/tags" Target="../tags/tag21.xml"/><Relationship Id="rId21" Type="http://schemas.openxmlformats.org/officeDocument/2006/relationships/image" Target="../media/image12.png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image" Target="../media/image8.png"/><Relationship Id="rId2" Type="http://schemas.openxmlformats.org/officeDocument/2006/relationships/tags" Target="../tags/tag20.xml"/><Relationship Id="rId16" Type="http://schemas.openxmlformats.org/officeDocument/2006/relationships/image" Target="../media/image7.png"/><Relationship Id="rId20" Type="http://schemas.openxmlformats.org/officeDocument/2006/relationships/image" Target="../media/image11.jpeg"/><Relationship Id="rId1" Type="http://schemas.openxmlformats.org/officeDocument/2006/relationships/vmlDrawing" Target="../drawings/vmlDrawing2.v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oleObject" Target="../embeddings/oleObject3.bin"/><Relationship Id="rId10" Type="http://schemas.openxmlformats.org/officeDocument/2006/relationships/tags" Target="../tags/tag28.xml"/><Relationship Id="rId19" Type="http://schemas.openxmlformats.org/officeDocument/2006/relationships/image" Target="../media/image10.png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money.ru/reference/company.shtml?43/1143" TargetMode="Externa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730375"/>
          </a:xfrm>
        </p:spPr>
        <p:txBody>
          <a:bodyPr/>
          <a:lstStyle/>
          <a:p>
            <a:pPr eaLnBrk="1" hangingPunct="1"/>
            <a:r>
              <a:rPr lang="ru-RU" sz="3600" i="0" dirty="0" smtClean="0">
                <a:latin typeface="Calibri" pitchFamily="34" charset="0"/>
              </a:rPr>
              <a:t>«Российские венчурные фонды как инвесторы Private </a:t>
            </a:r>
            <a:r>
              <a:rPr lang="ru-RU" sz="3600" i="0" dirty="0" err="1" smtClean="0">
                <a:latin typeface="Calibri" pitchFamily="34" charset="0"/>
              </a:rPr>
              <a:t>Equity</a:t>
            </a:r>
            <a:r>
              <a:rPr lang="ru-RU" sz="3600" i="0" dirty="0" smtClean="0">
                <a:latin typeface="Calibri" pitchFamily="34" charset="0"/>
              </a:rPr>
              <a:t>»  </a:t>
            </a:r>
            <a:r>
              <a:rPr lang="ru-RU" sz="3600" dirty="0" smtClean="0">
                <a:latin typeface="Calibri" pitchFamily="34" charset="0"/>
              </a:rPr>
              <a:t/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ru-RU" dirty="0" smtClean="0">
                <a:latin typeface="Calibri" pitchFamily="34" charset="0"/>
              </a:rPr>
              <a:t>Итоги первых двух лет </a:t>
            </a:r>
            <a:r>
              <a:rPr lang="ru-RU" dirty="0" err="1" smtClean="0">
                <a:latin typeface="Calibri" pitchFamily="34" charset="0"/>
              </a:rPr>
              <a:t>частно-государственного</a:t>
            </a:r>
            <a:r>
              <a:rPr lang="ru-RU" dirty="0" smtClean="0">
                <a:latin typeface="Calibri" pitchFamily="34" charset="0"/>
              </a:rPr>
              <a:t> партнерства в развитии венчурных инвестиций</a:t>
            </a:r>
            <a:endParaRPr lang="ru-RU" sz="1800" dirty="0" smtClean="0">
              <a:latin typeface="Calibri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6308725"/>
            <a:ext cx="6400800" cy="406400"/>
          </a:xfrm>
        </p:spPr>
        <p:txBody>
          <a:bodyPr/>
          <a:lstStyle/>
          <a:p>
            <a:pPr eaLnBrk="1" hangingPunct="1"/>
            <a:r>
              <a:rPr lang="ru-RU" sz="1400" b="1" dirty="0" smtClean="0">
                <a:latin typeface="Calibri" pitchFamily="34" charset="0"/>
              </a:rPr>
              <a:t>Октябрь 2009</a:t>
            </a:r>
          </a:p>
        </p:txBody>
      </p:sp>
      <p:pic>
        <p:nvPicPr>
          <p:cNvPr id="11268" name="Picture 6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54938" y="173038"/>
            <a:ext cx="123983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6425" y="339725"/>
            <a:ext cx="8286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10"/>
          <p:cNvSpPr txBox="1">
            <a:spLocks noChangeArrowheads="1"/>
          </p:cNvSpPr>
          <p:nvPr/>
        </p:nvSpPr>
        <p:spPr bwMode="auto">
          <a:xfrm>
            <a:off x="1619250" y="5510213"/>
            <a:ext cx="568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dirty="0">
                <a:latin typeface="Calibri" pitchFamily="34" charset="0"/>
              </a:rPr>
              <a:t>Материалы </a:t>
            </a:r>
            <a:r>
              <a:rPr lang="ru-RU" sz="1800" dirty="0" smtClean="0">
                <a:latin typeface="Calibri" pitchFamily="34" charset="0"/>
              </a:rPr>
              <a:t>к Российскому конгрессу </a:t>
            </a:r>
            <a:r>
              <a:rPr lang="en-US" sz="1800" dirty="0" smtClean="0">
                <a:latin typeface="Calibri" pitchFamily="34" charset="0"/>
              </a:rPr>
              <a:t>Private Equity</a:t>
            </a:r>
            <a:endParaRPr lang="ru-RU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214611E-D9F3-4CF8-849A-8657DA293334}" type="slidenum">
              <a:rPr lang="ru-RU" smtClean="0">
                <a:latin typeface="Calibri" pitchFamily="34" charset="0"/>
              </a:rPr>
              <a:pPr/>
              <a:t>10</a:t>
            </a:fld>
            <a:endParaRPr lang="ru-RU" smtClean="0">
              <a:latin typeface="Calibri" pitchFamily="34" charset="0"/>
            </a:endParaRP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/>
          <a:srcRect l="25658" t="36823" r="47574" b="27325"/>
          <a:stretch>
            <a:fillRect/>
          </a:stretch>
        </p:blipFill>
        <p:spPr bwMode="auto">
          <a:xfrm>
            <a:off x="5286380" y="1071563"/>
            <a:ext cx="3857620" cy="312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6072188" y="2967038"/>
            <a:ext cx="18256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130 млрд. руб.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4" y="2830513"/>
          <a:ext cx="5286412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1295"/>
                <a:gridCol w="3075117"/>
              </a:tblGrid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Совместные проекты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ГК «</a:t>
                      </a:r>
                      <a:r>
                        <a:rPr lang="ru-RU" sz="1400" b="1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Роснано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» с партнерами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Партнеры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Виды партнерства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</a:rPr>
                        <a:t>ОАО «Банк </a:t>
                      </a:r>
                      <a:r>
                        <a:rPr lang="ru-RU" sz="1200" dirty="0" err="1" smtClean="0">
                          <a:latin typeface="Calibri" pitchFamily="34" charset="0"/>
                        </a:rPr>
                        <a:t>Уралсиб</a:t>
                      </a:r>
                      <a:r>
                        <a:rPr lang="ru-RU" sz="1200" dirty="0" smtClean="0">
                          <a:latin typeface="Calibri" pitchFamily="34" charset="0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latin typeface="Calibri" pitchFamily="34" charset="0"/>
                        </a:rPr>
                        <a:t>Со-финансирование</a:t>
                      </a:r>
                      <a:r>
                        <a:rPr lang="ru-RU" sz="120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</a:rPr>
                        <a:t>в размере 1 млрд. руб.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</a:rPr>
                        <a:t>ОАО «Сбербанк России»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</a:rPr>
                        <a:t>Кредитная линия до 45 млрд. руб.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</a:rPr>
                        <a:t>ОАО «Банк ВТБ»</a:t>
                      </a:r>
                      <a:endParaRPr lang="ru-RU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</a:rPr>
                        <a:t>1,5 млрд. руб.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69" name="TextBox 10"/>
          <p:cNvSpPr txBox="1">
            <a:spLocks noChangeArrowheads="1"/>
          </p:cNvSpPr>
          <p:nvPr/>
        </p:nvSpPr>
        <p:spPr bwMode="auto">
          <a:xfrm>
            <a:off x="357188" y="5116513"/>
            <a:ext cx="37861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  <a:latin typeface="Calibri" pitchFamily="34" charset="0"/>
              </a:rPr>
              <a:t>Компании, с государственным участием:</a:t>
            </a:r>
          </a:p>
          <a:p>
            <a:endParaRPr lang="ru-RU" sz="12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Сбербанк</a:t>
            </a: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ВТБ</a:t>
            </a:r>
            <a:r>
              <a:rPr lang="ru-RU" sz="1200" dirty="0">
                <a:latin typeface="Calibri" pitchFamily="34" charset="0"/>
              </a:rPr>
              <a:t/>
            </a:r>
            <a:br>
              <a:rPr lang="ru-RU" sz="1200" dirty="0">
                <a:latin typeface="Calibri" pitchFamily="34" charset="0"/>
              </a:rPr>
            </a:br>
            <a:endParaRPr lang="ru-RU" sz="1200" dirty="0">
              <a:latin typeface="Calibri" pitchFamily="34" charset="0"/>
            </a:endParaRPr>
          </a:p>
        </p:txBody>
      </p:sp>
      <p:pic>
        <p:nvPicPr>
          <p:cNvPr id="6170" name="Picture 29"/>
          <p:cNvPicPr>
            <a:picLocks noChangeAspect="1" noChangeArrowheads="1"/>
          </p:cNvPicPr>
          <p:nvPr/>
        </p:nvPicPr>
        <p:blipFill>
          <a:blip r:embed="rId3"/>
          <a:srcRect l="15234" t="22287" r="74219" b="71899"/>
          <a:stretch>
            <a:fillRect/>
          </a:stretch>
        </p:blipFill>
        <p:spPr bwMode="auto">
          <a:xfrm>
            <a:off x="6308725" y="1785938"/>
            <a:ext cx="140652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1" name="Прямоугольник 8"/>
          <p:cNvSpPr>
            <a:spLocks noChangeArrowheads="1"/>
          </p:cNvSpPr>
          <p:nvPr/>
        </p:nvSpPr>
        <p:spPr bwMode="auto">
          <a:xfrm>
            <a:off x="285750" y="1085663"/>
            <a:ext cx="4857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tx1"/>
                </a:solidFill>
                <a:latin typeface="Calibri" pitchFamily="34" charset="0"/>
              </a:rPr>
              <a:t>РОСНАНО – масштабный государственный проект, конечной целью которого является перевод страны на инновационный путь развития и вхождение России в число лидеров мирового рынка </a:t>
            </a:r>
            <a:r>
              <a:rPr lang="ru-RU" sz="1200" b="1" dirty="0" err="1">
                <a:solidFill>
                  <a:schemeClr val="tx1"/>
                </a:solidFill>
                <a:latin typeface="Calibri" pitchFamily="34" charset="0"/>
              </a:rPr>
              <a:t>нанотехнологий</a:t>
            </a:r>
            <a:r>
              <a:rPr lang="ru-RU" sz="1200" b="1" dirty="0">
                <a:solidFill>
                  <a:schemeClr val="tx1"/>
                </a:solidFill>
                <a:latin typeface="Calibri" pitchFamily="34" charset="0"/>
              </a:rPr>
              <a:t>. </a:t>
            </a:r>
          </a:p>
          <a:p>
            <a:endParaRPr lang="ru-RU" sz="1200" dirty="0">
              <a:solidFill>
                <a:schemeClr val="tx1"/>
              </a:solidFill>
              <a:latin typeface="Calibri" pitchFamily="34" charset="0"/>
            </a:endParaRPr>
          </a:p>
          <a:p>
            <a:pPr algn="r"/>
            <a:r>
              <a:rPr lang="ru-RU" sz="1200" b="1" i="1" dirty="0">
                <a:solidFill>
                  <a:schemeClr val="tx1"/>
                </a:solidFill>
                <a:latin typeface="Calibri" pitchFamily="34" charset="0"/>
              </a:rPr>
              <a:t>А.Б. Чубайс, председатель правления РОСНАНО</a:t>
            </a:r>
            <a:endParaRPr lang="ru-RU" sz="1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172" name="Прямоугольник 10"/>
          <p:cNvSpPr>
            <a:spLocks noChangeArrowheads="1"/>
          </p:cNvSpPr>
          <p:nvPr/>
        </p:nvSpPr>
        <p:spPr bwMode="auto">
          <a:xfrm>
            <a:off x="5643570" y="4397375"/>
            <a:ext cx="3214710" cy="1603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На деятельность Корпорации Правительством РФ выделено 130 млрд. руб. в ноябре 2007 года.</a:t>
            </a:r>
          </a:p>
          <a:p>
            <a:endParaRPr lang="ru-RU" sz="1200" dirty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В июне 2008 года временно-свободные средства были размещены на счетах в 8 коммерческих банках в соответствии с рекомендациями Министерства финансов РФ.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406" y="357166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Кто инвестор в инновации? 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5" y="1290638"/>
            <a:ext cx="4143375" cy="351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defRPr/>
            </a:pPr>
            <a:endParaRPr lang="ru-RU" sz="1400" dirty="0">
              <a:solidFill>
                <a:schemeClr val="tx1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Неразвитость рынка «посевных»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инвестиций, как источника проектов для фондов</a:t>
            </a:r>
            <a:endParaRPr lang="ru-RU" sz="1400" dirty="0">
              <a:solidFill>
                <a:schemeClr val="tx1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endParaRPr lang="ru-RU" sz="1400" dirty="0">
              <a:solidFill>
                <a:schemeClr val="tx1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Слаборазвитая  инновационная инфраструктура </a:t>
            </a: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Слабая осведомленность малого бизнеса о наличии возможности привлечения капитала в инновационный бизнес на разных стадиях развития</a:t>
            </a: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endParaRPr lang="ru-RU" sz="1400" dirty="0">
              <a:solidFill>
                <a:schemeClr val="tx1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6313" y="1285875"/>
            <a:ext cx="4429125" cy="31543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Посевные фонды и </a:t>
            </a:r>
            <a:r>
              <a:rPr lang="ru-RU" sz="1400" dirty="0" err="1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бизнес-ангельские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 инвестиции должны быть катализатором  роста технологических 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start up-</a:t>
            </a:r>
            <a:r>
              <a:rPr lang="ru-RU" sz="1400" dirty="0" err="1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ов</a:t>
            </a:r>
            <a:endParaRPr lang="ru-RU" sz="1400" dirty="0">
              <a:solidFill>
                <a:schemeClr val="tx1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США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: 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Силиконовая долина</a:t>
            </a: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Европа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: </a:t>
            </a:r>
            <a:r>
              <a:rPr lang="ru-RU" sz="1400" dirty="0" err="1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София-Антиполис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Россия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: 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финансирование развитие технологий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преимущественно 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за счет государства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(</a:t>
            </a:r>
            <a:r>
              <a:rPr lang="en-US" sz="14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&gt;&gt;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50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%)</a:t>
            </a:r>
          </a:p>
          <a:p>
            <a:pPr>
              <a:lnSpc>
                <a:spcPct val="150000"/>
              </a:lnSpc>
              <a:spcBef>
                <a:spcPts val="300"/>
              </a:spcBef>
              <a:defRPr/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США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: 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преимущественно используются средства частных инвесторов</a:t>
            </a:r>
          </a:p>
        </p:txBody>
      </p:sp>
      <p:cxnSp>
        <p:nvCxnSpPr>
          <p:cNvPr id="7172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0" y="2286000"/>
            <a:ext cx="9144000" cy="1588"/>
          </a:xfrm>
          <a:prstGeom prst="line">
            <a:avLst/>
          </a:prstGeom>
          <a:noFill/>
          <a:ln w="9525" algn="ctr">
            <a:solidFill>
              <a:srgbClr val="3399FF">
                <a:alpha val="49019"/>
              </a:srgbClr>
            </a:solidFill>
            <a:round/>
            <a:headEnd/>
            <a:tailEnd/>
          </a:ln>
        </p:spPr>
      </p:cxnSp>
      <p:sp>
        <p:nvSpPr>
          <p:cNvPr id="15" name="Штриховая стрелка вправо 14"/>
          <p:cNvSpPr/>
          <p:nvPr/>
        </p:nvSpPr>
        <p:spPr bwMode="auto">
          <a:xfrm>
            <a:off x="4429125" y="1785938"/>
            <a:ext cx="285750" cy="276225"/>
          </a:xfrm>
          <a:prstGeom prst="stripedRightArrow">
            <a:avLst>
              <a:gd name="adj1" fmla="val 38838"/>
              <a:gd name="adj2" fmla="val 61176"/>
            </a:avLst>
          </a:prstGeom>
          <a:solidFill>
            <a:schemeClr val="bg1">
              <a:lumMod val="95000"/>
              <a:alpha val="57000"/>
            </a:schemeClr>
          </a:solidFill>
          <a:ln w="9525" cap="flat" cmpd="sng" algn="ctr">
            <a:solidFill>
              <a:srgbClr val="3399FF">
                <a:alpha val="5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00" dirty="0">
              <a:latin typeface="Calibri" pitchFamily="34" charset="0"/>
            </a:endParaRPr>
          </a:p>
        </p:txBody>
      </p:sp>
      <p:sp>
        <p:nvSpPr>
          <p:cNvPr id="7174" name="Прямоугольник 7"/>
          <p:cNvSpPr>
            <a:spLocks noChangeArrowheads="1"/>
          </p:cNvSpPr>
          <p:nvPr/>
        </p:nvSpPr>
        <p:spPr bwMode="auto">
          <a:xfrm>
            <a:off x="0" y="252691"/>
            <a:ext cx="9029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95363">
              <a:spcBef>
                <a:spcPct val="50000"/>
              </a:spcBef>
              <a:tabLst>
                <a:tab pos="85725" algn="l"/>
              </a:tabLst>
            </a:pPr>
            <a:r>
              <a:rPr lang="ru-RU" sz="2400" i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Проблемы венчурного финансирования</a:t>
            </a:r>
          </a:p>
        </p:txBody>
      </p:sp>
      <p:sp>
        <p:nvSpPr>
          <p:cNvPr id="7175" name="Прямоугольник 20"/>
          <p:cNvSpPr>
            <a:spLocks noChangeArrowheads="1"/>
          </p:cNvSpPr>
          <p:nvPr/>
        </p:nvSpPr>
        <p:spPr bwMode="auto">
          <a:xfrm>
            <a:off x="71438" y="5857875"/>
            <a:ext cx="4357687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Большое налоговое бремя на малые инновационные компании (ставки ЕСН, налог на прибыль и имущество)</a:t>
            </a:r>
          </a:p>
        </p:txBody>
      </p:sp>
      <p:sp>
        <p:nvSpPr>
          <p:cNvPr id="7176" name="Прямоугольник 21"/>
          <p:cNvSpPr>
            <a:spLocks noChangeArrowheads="1"/>
          </p:cNvSpPr>
          <p:nvPr/>
        </p:nvSpPr>
        <p:spPr bwMode="auto">
          <a:xfrm>
            <a:off x="4786313" y="5986463"/>
            <a:ext cx="4214812" cy="70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ru-RU" sz="140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Неготовность малого предпринимательства к переходу на «прозрачное» ведение бизнеса</a:t>
            </a:r>
          </a:p>
        </p:txBody>
      </p:sp>
      <p:sp>
        <p:nvSpPr>
          <p:cNvPr id="7177" name="Прямоугольник 23"/>
          <p:cNvSpPr>
            <a:spLocks noChangeArrowheads="1"/>
          </p:cNvSpPr>
          <p:nvPr/>
        </p:nvSpPr>
        <p:spPr bwMode="auto">
          <a:xfrm>
            <a:off x="142875" y="4547106"/>
            <a:ext cx="4071938" cy="38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Сложный процесс регистрации новых компаний</a:t>
            </a:r>
          </a:p>
        </p:txBody>
      </p:sp>
      <p:cxnSp>
        <p:nvCxnSpPr>
          <p:cNvPr id="717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0" y="3071813"/>
            <a:ext cx="9144000" cy="1587"/>
          </a:xfrm>
          <a:prstGeom prst="line">
            <a:avLst/>
          </a:prstGeom>
          <a:noFill/>
          <a:ln w="9525" algn="ctr">
            <a:solidFill>
              <a:srgbClr val="3399FF">
                <a:alpha val="49019"/>
              </a:srgbClr>
            </a:solidFill>
            <a:round/>
            <a:headEnd/>
            <a:tailEnd/>
          </a:ln>
        </p:spPr>
      </p:cxnSp>
      <p:cxnSp>
        <p:nvCxnSpPr>
          <p:cNvPr id="717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0" y="4357688"/>
            <a:ext cx="9144000" cy="1587"/>
          </a:xfrm>
          <a:prstGeom prst="line">
            <a:avLst/>
          </a:prstGeom>
          <a:noFill/>
          <a:ln w="9525" algn="ctr">
            <a:solidFill>
              <a:srgbClr val="3399FF">
                <a:alpha val="49019"/>
              </a:srgbClr>
            </a:solidFill>
            <a:round/>
            <a:headEnd/>
            <a:tailEnd/>
          </a:ln>
        </p:spPr>
      </p:cxnSp>
      <p:sp>
        <p:nvSpPr>
          <p:cNvPr id="7180" name="Прямоугольник 30"/>
          <p:cNvSpPr>
            <a:spLocks noChangeArrowheads="1"/>
          </p:cNvSpPr>
          <p:nvPr/>
        </p:nvSpPr>
        <p:spPr bwMode="auto">
          <a:xfrm>
            <a:off x="4786313" y="4365625"/>
            <a:ext cx="4357687" cy="74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Россия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: 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от 2-х недель до 8 месяцев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США, штат Делавэр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: 1 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день</a:t>
            </a:r>
          </a:p>
        </p:txBody>
      </p:sp>
      <p:cxnSp>
        <p:nvCxnSpPr>
          <p:cNvPr id="7181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0" y="5937250"/>
            <a:ext cx="9144000" cy="1588"/>
          </a:xfrm>
          <a:prstGeom prst="line">
            <a:avLst/>
          </a:prstGeom>
          <a:noFill/>
          <a:ln w="9525" algn="ctr">
            <a:solidFill>
              <a:srgbClr val="3399FF">
                <a:alpha val="49019"/>
              </a:srgbClr>
            </a:solidFill>
            <a:round/>
            <a:headEnd/>
            <a:tailEnd/>
          </a:ln>
        </p:spPr>
      </p:cxnSp>
      <p:sp>
        <p:nvSpPr>
          <p:cNvPr id="33" name="Штриховая стрелка вправо 32"/>
          <p:cNvSpPr/>
          <p:nvPr/>
        </p:nvSpPr>
        <p:spPr bwMode="auto">
          <a:xfrm>
            <a:off x="4429125" y="2643188"/>
            <a:ext cx="285750" cy="276225"/>
          </a:xfrm>
          <a:prstGeom prst="stripedRightArrow">
            <a:avLst>
              <a:gd name="adj1" fmla="val 38838"/>
              <a:gd name="adj2" fmla="val 61176"/>
            </a:avLst>
          </a:prstGeom>
          <a:solidFill>
            <a:schemeClr val="bg1">
              <a:lumMod val="95000"/>
              <a:alpha val="57000"/>
            </a:schemeClr>
          </a:solidFill>
          <a:ln w="9525" cap="flat" cmpd="sng" algn="ctr">
            <a:solidFill>
              <a:srgbClr val="3399FF">
                <a:alpha val="5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00" dirty="0">
              <a:latin typeface="Calibri" pitchFamily="34" charset="0"/>
            </a:endParaRPr>
          </a:p>
        </p:txBody>
      </p:sp>
      <p:sp>
        <p:nvSpPr>
          <p:cNvPr id="34" name="Штриховая стрелка вправо 33"/>
          <p:cNvSpPr/>
          <p:nvPr/>
        </p:nvSpPr>
        <p:spPr bwMode="auto">
          <a:xfrm>
            <a:off x="4429125" y="3643313"/>
            <a:ext cx="285750" cy="276225"/>
          </a:xfrm>
          <a:prstGeom prst="stripedRightArrow">
            <a:avLst>
              <a:gd name="adj1" fmla="val 38838"/>
              <a:gd name="adj2" fmla="val 61176"/>
            </a:avLst>
          </a:prstGeom>
          <a:solidFill>
            <a:schemeClr val="bg1">
              <a:lumMod val="95000"/>
              <a:alpha val="57000"/>
            </a:schemeClr>
          </a:solidFill>
          <a:ln w="9525" cap="flat" cmpd="sng" algn="ctr">
            <a:solidFill>
              <a:srgbClr val="3399FF">
                <a:alpha val="5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00" dirty="0">
              <a:latin typeface="Calibri" pitchFamily="34" charset="0"/>
            </a:endParaRPr>
          </a:p>
        </p:txBody>
      </p:sp>
      <p:sp>
        <p:nvSpPr>
          <p:cNvPr id="35" name="Штриховая стрелка вправо 34"/>
          <p:cNvSpPr/>
          <p:nvPr/>
        </p:nvSpPr>
        <p:spPr bwMode="auto">
          <a:xfrm>
            <a:off x="4429125" y="4641850"/>
            <a:ext cx="285750" cy="275451"/>
          </a:xfrm>
          <a:prstGeom prst="stripedRightArrow">
            <a:avLst>
              <a:gd name="adj1" fmla="val 38838"/>
              <a:gd name="adj2" fmla="val 61176"/>
            </a:avLst>
          </a:prstGeom>
          <a:solidFill>
            <a:schemeClr val="bg1">
              <a:lumMod val="95000"/>
              <a:alpha val="57000"/>
            </a:schemeClr>
          </a:solidFill>
          <a:ln w="9525" cap="flat" cmpd="sng" algn="ctr">
            <a:solidFill>
              <a:srgbClr val="3399FF">
                <a:alpha val="5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00" dirty="0">
              <a:latin typeface="Calibri" pitchFamily="34" charset="0"/>
            </a:endParaRPr>
          </a:p>
        </p:txBody>
      </p:sp>
      <p:sp>
        <p:nvSpPr>
          <p:cNvPr id="36" name="Штриховая стрелка вправо 35"/>
          <p:cNvSpPr/>
          <p:nvPr/>
        </p:nvSpPr>
        <p:spPr bwMode="auto">
          <a:xfrm>
            <a:off x="4429125" y="6296025"/>
            <a:ext cx="285750" cy="276225"/>
          </a:xfrm>
          <a:prstGeom prst="stripedRightArrow">
            <a:avLst>
              <a:gd name="adj1" fmla="val 38838"/>
              <a:gd name="adj2" fmla="val 61176"/>
            </a:avLst>
          </a:prstGeom>
          <a:solidFill>
            <a:schemeClr val="bg1">
              <a:lumMod val="95000"/>
              <a:alpha val="57000"/>
            </a:schemeClr>
          </a:solidFill>
          <a:ln w="9525" cap="flat" cmpd="sng" algn="ctr">
            <a:solidFill>
              <a:srgbClr val="3399FF">
                <a:alpha val="5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00" dirty="0">
              <a:latin typeface="Calibri" pitchFamily="34" charset="0"/>
            </a:endParaRPr>
          </a:p>
        </p:txBody>
      </p:sp>
      <p:cxnSp>
        <p:nvCxnSpPr>
          <p:cNvPr id="7186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0" y="5072063"/>
            <a:ext cx="9144000" cy="1587"/>
          </a:xfrm>
          <a:prstGeom prst="line">
            <a:avLst/>
          </a:prstGeom>
          <a:noFill/>
          <a:ln w="9525" algn="ctr">
            <a:solidFill>
              <a:srgbClr val="3399FF">
                <a:alpha val="49019"/>
              </a:srgbClr>
            </a:solidFill>
            <a:round/>
            <a:headEnd/>
            <a:tailEnd/>
          </a:ln>
        </p:spPr>
      </p:cxnSp>
      <p:sp>
        <p:nvSpPr>
          <p:cNvPr id="7187" name="Прямоугольник 37"/>
          <p:cNvSpPr>
            <a:spLocks noChangeArrowheads="1"/>
          </p:cNvSpPr>
          <p:nvPr/>
        </p:nvSpPr>
        <p:spPr bwMode="auto">
          <a:xfrm>
            <a:off x="142875" y="5143500"/>
            <a:ext cx="428624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Жесткие ограничения, накладываемые на деятельность ЗПИФ</a:t>
            </a:r>
          </a:p>
        </p:txBody>
      </p:sp>
      <p:sp>
        <p:nvSpPr>
          <p:cNvPr id="7188" name="Прямоугольник 38"/>
          <p:cNvSpPr>
            <a:spLocks noChangeArrowheads="1"/>
          </p:cNvSpPr>
          <p:nvPr/>
        </p:nvSpPr>
        <p:spPr bwMode="auto">
          <a:xfrm>
            <a:off x="4786313" y="5119688"/>
            <a:ext cx="4572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Невозможность инвестировать в компании с </a:t>
            </a:r>
          </a:p>
          <a:p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участием иностранных юридических лиц – </a:t>
            </a:r>
            <a:r>
              <a:rPr lang="ru-RU" sz="1400" dirty="0" err="1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бизнес-ангелов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/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посевных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фондов</a:t>
            </a:r>
            <a:endParaRPr lang="ru-RU" sz="1400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40" name="Штриховая стрелка вправо 39"/>
          <p:cNvSpPr/>
          <p:nvPr/>
        </p:nvSpPr>
        <p:spPr bwMode="auto">
          <a:xfrm>
            <a:off x="4429125" y="5429250"/>
            <a:ext cx="285750" cy="276225"/>
          </a:xfrm>
          <a:prstGeom prst="stripedRightArrow">
            <a:avLst>
              <a:gd name="adj1" fmla="val 38838"/>
              <a:gd name="adj2" fmla="val 61176"/>
            </a:avLst>
          </a:prstGeom>
          <a:solidFill>
            <a:schemeClr val="bg1">
              <a:lumMod val="95000"/>
              <a:alpha val="57000"/>
            </a:schemeClr>
          </a:solidFill>
          <a:ln w="9525" cap="flat" cmpd="sng" algn="ctr">
            <a:solidFill>
              <a:srgbClr val="3399FF">
                <a:alpha val="5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00" dirty="0">
              <a:latin typeface="Calibri" pitchFamily="34" charset="0"/>
            </a:endParaRPr>
          </a:p>
        </p:txBody>
      </p:sp>
      <p:cxnSp>
        <p:nvCxnSpPr>
          <p:cNvPr id="22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-32" y="1285860"/>
            <a:ext cx="9144000" cy="1588"/>
          </a:xfrm>
          <a:prstGeom prst="line">
            <a:avLst/>
          </a:prstGeom>
          <a:noFill/>
          <a:ln w="9525" algn="ctr">
            <a:solidFill>
              <a:srgbClr val="3399FF">
                <a:alpha val="49019"/>
              </a:srgbClr>
            </a:solidFill>
            <a:round/>
            <a:headEnd/>
            <a:tailEnd/>
          </a:ln>
        </p:spPr>
      </p:cxnSp>
      <p:sp>
        <p:nvSpPr>
          <p:cNvPr id="23" name="Прямоугольник 37"/>
          <p:cNvSpPr>
            <a:spLocks noChangeArrowheads="1"/>
          </p:cNvSpPr>
          <p:nvPr/>
        </p:nvSpPr>
        <p:spPr bwMode="auto">
          <a:xfrm>
            <a:off x="71406" y="832330"/>
            <a:ext cx="4286249" cy="38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ru-RU" sz="1400" b="1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Отложенный сценарий модернизации</a:t>
            </a:r>
            <a:endParaRPr lang="ru-RU" sz="1400" b="1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4" name="Прямоугольник 38"/>
          <p:cNvSpPr>
            <a:spLocks noChangeArrowheads="1"/>
          </p:cNvSpPr>
          <p:nvPr/>
        </p:nvSpPr>
        <p:spPr bwMode="auto">
          <a:xfrm>
            <a:off x="4857784" y="785794"/>
            <a:ext cx="42148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Спрос на инвесторов с большим «аппетитом» к рискам</a:t>
            </a:r>
            <a:endParaRPr lang="ru-RU" sz="1400" b="1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 bwMode="auto">
          <a:xfrm>
            <a:off x="4429126" y="928670"/>
            <a:ext cx="285750" cy="276225"/>
          </a:xfrm>
          <a:prstGeom prst="stripedRightArrow">
            <a:avLst>
              <a:gd name="adj1" fmla="val 38838"/>
              <a:gd name="adj2" fmla="val 61176"/>
            </a:avLst>
          </a:prstGeom>
          <a:solidFill>
            <a:schemeClr val="bg1">
              <a:lumMod val="95000"/>
              <a:alpha val="57000"/>
            </a:schemeClr>
          </a:solidFill>
          <a:ln w="9525" cap="flat" cmpd="sng" algn="ctr">
            <a:solidFill>
              <a:srgbClr val="3399FF">
                <a:alpha val="5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 txBox="1">
            <a:spLocks noGrp="1"/>
          </p:cNvSpPr>
          <p:nvPr/>
        </p:nvSpPr>
        <p:spPr bwMode="auto">
          <a:xfrm>
            <a:off x="8027988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7252D29E-C41D-4C6D-AB90-A3325C16AC6F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12</a:t>
            </a:fld>
            <a:endParaRPr lang="en-GB" sz="1000">
              <a:latin typeface="Calibri" pitchFamily="34" charset="0"/>
              <a:cs typeface="+mn-cs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925" y="320675"/>
            <a:ext cx="9109075" cy="804863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ru-RU" sz="2000" smtClean="0">
                <a:latin typeface="Calibri" pitchFamily="34" charset="0"/>
              </a:rPr>
              <a:t>Группа ВТБ с 2007 года активно развивает направление венчурных инвестиций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8613" y="909638"/>
            <a:ext cx="8458200" cy="17335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400" b="1" smtClean="0">
                <a:latin typeface="Calibri" pitchFamily="34" charset="0"/>
              </a:rPr>
              <a:t>ВТБ…</a:t>
            </a:r>
            <a:endParaRPr lang="ru-RU" sz="1200" b="1" smtClean="0">
              <a:latin typeface="Calibri" pitchFamily="34" charset="0"/>
            </a:endParaRPr>
          </a:p>
          <a:p>
            <a:pPr eaLnBrk="1" hangingPunct="1"/>
            <a:r>
              <a:rPr lang="ru-RU" sz="1200" b="1" smtClean="0">
                <a:latin typeface="Calibri" pitchFamily="34" charset="0"/>
              </a:rPr>
              <a:t>Первым </a:t>
            </a:r>
            <a:r>
              <a:rPr lang="ru-RU" sz="1200" smtClean="0">
                <a:latin typeface="Calibri" pitchFamily="34" charset="0"/>
              </a:rPr>
              <a:t>набрал команду венчурных менеджеров международного класса</a:t>
            </a:r>
          </a:p>
          <a:p>
            <a:pPr eaLnBrk="1" hangingPunct="1"/>
            <a:r>
              <a:rPr lang="ru-RU" sz="1200" b="1" smtClean="0">
                <a:latin typeface="Calibri" pitchFamily="34" charset="0"/>
              </a:rPr>
              <a:t>Первым</a:t>
            </a:r>
            <a:r>
              <a:rPr lang="ru-RU" sz="1200" smtClean="0">
                <a:latin typeface="Calibri" pitchFamily="34" charset="0"/>
              </a:rPr>
              <a:t> подал заявку на участие в программе Российской Венчурной Компании (РВК)</a:t>
            </a:r>
          </a:p>
          <a:p>
            <a:pPr eaLnBrk="1" hangingPunct="1"/>
            <a:r>
              <a:rPr lang="ru-RU" sz="1200" smtClean="0">
                <a:latin typeface="Calibri" pitchFamily="34" charset="0"/>
              </a:rPr>
              <a:t>Победитель </a:t>
            </a:r>
            <a:r>
              <a:rPr lang="ru-RU" sz="1200" b="1" smtClean="0">
                <a:latin typeface="Calibri" pitchFamily="34" charset="0"/>
              </a:rPr>
              <a:t>первого</a:t>
            </a:r>
            <a:r>
              <a:rPr lang="ru-RU" sz="1200" smtClean="0">
                <a:latin typeface="Calibri" pitchFamily="34" charset="0"/>
              </a:rPr>
              <a:t> раунда конкурса РВК по отбору лучших венчурных менеджеров </a:t>
            </a:r>
          </a:p>
          <a:p>
            <a:pPr eaLnBrk="1" hangingPunct="1"/>
            <a:r>
              <a:rPr lang="ru-RU" sz="1200" b="1" smtClean="0">
                <a:latin typeface="Calibri" pitchFamily="34" charset="0"/>
              </a:rPr>
              <a:t>Первым</a:t>
            </a:r>
            <a:r>
              <a:rPr lang="ru-RU" sz="1200" smtClean="0">
                <a:latin typeface="Calibri" pitchFamily="34" charset="0"/>
              </a:rPr>
              <a:t> среди победителей сформировал действующий венчурный фонд</a:t>
            </a:r>
          </a:p>
          <a:p>
            <a:pPr eaLnBrk="1" hangingPunct="1"/>
            <a:r>
              <a:rPr lang="ru-RU" sz="1200" b="1" smtClean="0">
                <a:latin typeface="Calibri" pitchFamily="34" charset="0"/>
              </a:rPr>
              <a:t>Первый</a:t>
            </a:r>
            <a:r>
              <a:rPr lang="ru-RU" sz="1200" smtClean="0">
                <a:latin typeface="Calibri" pitchFamily="34" charset="0"/>
              </a:rPr>
              <a:t> российский банк, привлекший в партнеры ведущую мировую венчурную фирму для работы в России</a:t>
            </a:r>
          </a:p>
          <a:p>
            <a:pPr eaLnBrk="1" hangingPunct="1"/>
            <a:r>
              <a:rPr lang="ru-RU" sz="1200" b="1" smtClean="0">
                <a:latin typeface="Calibri" pitchFamily="34" charset="0"/>
              </a:rPr>
              <a:t>Первым </a:t>
            </a:r>
            <a:r>
              <a:rPr lang="ru-RU" sz="1200" smtClean="0">
                <a:latin typeface="Calibri" pitchFamily="34" charset="0"/>
              </a:rPr>
              <a:t>начал размещать средства венчурного фонда, созданного по программе РВК ,в проекты</a:t>
            </a:r>
          </a:p>
        </p:txBody>
      </p:sp>
      <p:grpSp>
        <p:nvGrpSpPr>
          <p:cNvPr id="14341" name="Group 8"/>
          <p:cNvGrpSpPr>
            <a:grpSpLocks/>
          </p:cNvGrpSpPr>
          <p:nvPr/>
        </p:nvGrpSpPr>
        <p:grpSpPr bwMode="auto">
          <a:xfrm>
            <a:off x="642938" y="2643188"/>
            <a:ext cx="7812087" cy="4008437"/>
            <a:chOff x="425" y="1714"/>
            <a:chExt cx="4921" cy="2525"/>
          </a:xfrm>
        </p:grpSpPr>
        <p:pic>
          <p:nvPicPr>
            <p:cNvPr id="14342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5" y="1714"/>
              <a:ext cx="4921" cy="2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343" name="Text Box 6"/>
            <p:cNvSpPr txBox="1">
              <a:spLocks noChangeArrowheads="1"/>
            </p:cNvSpPr>
            <p:nvPr/>
          </p:nvSpPr>
          <p:spPr bwMode="auto">
            <a:xfrm>
              <a:off x="2525" y="2319"/>
              <a:ext cx="1542" cy="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">
                <a:latin typeface="Calibri" pitchFamily="34" charset="0"/>
              </a:endParaRPr>
            </a:p>
          </p:txBody>
        </p:sp>
        <p:sp>
          <p:nvSpPr>
            <p:cNvPr id="14344" name="Text Box 7"/>
            <p:cNvSpPr txBox="1">
              <a:spLocks noChangeArrowheads="1"/>
            </p:cNvSpPr>
            <p:nvPr/>
          </p:nvSpPr>
          <p:spPr bwMode="auto">
            <a:xfrm>
              <a:off x="2525" y="4052"/>
              <a:ext cx="1724" cy="1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000">
                  <a:latin typeface="Calibri" pitchFamily="34" charset="0"/>
                </a:rPr>
                <a:t>ЗАО «ВТБ Капитал»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libri" pitchFamily="34" charset="0"/>
              </a:rPr>
              <a:t>Структура инвестиционного портфеля Фонда: </a:t>
            </a:r>
            <a:r>
              <a:rPr lang="ru-RU" dirty="0" smtClean="0">
                <a:latin typeface="Calibri" pitchFamily="34" charset="0"/>
              </a:rPr>
              <a:t/>
            </a:r>
            <a:br>
              <a:rPr lang="ru-RU" dirty="0" smtClean="0">
                <a:latin typeface="Calibri" pitchFamily="34" charset="0"/>
              </a:rPr>
            </a:br>
            <a:r>
              <a:rPr lang="ru-RU" dirty="0" smtClean="0">
                <a:latin typeface="Calibri" pitchFamily="34" charset="0"/>
              </a:rPr>
              <a:t>стадии </a:t>
            </a:r>
            <a:r>
              <a:rPr lang="ru-RU" dirty="0" smtClean="0">
                <a:latin typeface="Calibri" pitchFamily="34" charset="0"/>
              </a:rPr>
              <a:t>развития компаний</a:t>
            </a:r>
          </a:p>
        </p:txBody>
      </p:sp>
      <p:graphicFrame>
        <p:nvGraphicFramePr>
          <p:cNvPr id="6146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6146" r:id="rId3" imgW="8230313" imgH="4523624" progId="Excel.Sheet.8">
              <p:embed/>
            </p:oleObj>
          </a:graphicData>
        </a:graphic>
      </p:graphicFrame>
      <p:sp>
        <p:nvSpPr>
          <p:cNvPr id="5" name="Номер слайда 3"/>
          <p:cNvSpPr txBox="1">
            <a:spLocks noGrp="1"/>
          </p:cNvSpPr>
          <p:nvPr/>
        </p:nvSpPr>
        <p:spPr bwMode="auto">
          <a:xfrm>
            <a:off x="8027988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3523A679-8257-450B-8544-1661F0AF3324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13</a:t>
            </a:fld>
            <a:endParaRPr lang="en-GB" sz="1000">
              <a:latin typeface="Calibri" pitchFamily="34" charset="0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00694" y="2928934"/>
            <a:ext cx="3000396" cy="642942"/>
          </a:xfrm>
          <a:prstGeom prst="roundRect">
            <a:avLst/>
          </a:prstGeom>
          <a:noFill/>
          <a:ln w="38100" cmpd="dbl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43372" y="2357430"/>
            <a:ext cx="785818" cy="642942"/>
          </a:xfrm>
          <a:prstGeom prst="roundRect">
            <a:avLst/>
          </a:prstGeom>
          <a:noFill/>
          <a:ln w="38100" cmpd="dbl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libri" pitchFamily="34" charset="0"/>
              </a:rPr>
              <a:t>Структура инвестиционного портфеля Фонда: </a:t>
            </a:r>
            <a:r>
              <a:rPr lang="ru-RU" dirty="0" smtClean="0">
                <a:latin typeface="Calibri" pitchFamily="34" charset="0"/>
              </a:rPr>
              <a:t/>
            </a:r>
            <a:br>
              <a:rPr lang="ru-RU" dirty="0" smtClean="0">
                <a:latin typeface="Calibri" pitchFamily="34" charset="0"/>
              </a:rPr>
            </a:br>
            <a:r>
              <a:rPr lang="ru-RU" dirty="0" smtClean="0">
                <a:latin typeface="Calibri" pitchFamily="34" charset="0"/>
              </a:rPr>
              <a:t>основные </a:t>
            </a:r>
            <a:r>
              <a:rPr lang="ru-RU" dirty="0" smtClean="0">
                <a:latin typeface="Calibri" pitchFamily="34" charset="0"/>
              </a:rPr>
              <a:t>инвестиционные сектора</a:t>
            </a:r>
          </a:p>
        </p:txBody>
      </p:sp>
      <p:graphicFrame>
        <p:nvGraphicFramePr>
          <p:cNvPr id="4098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4098" r:id="rId3" imgW="8230313" imgH="4523624" progId="Excel.Sheet.8">
              <p:embed/>
            </p:oleObj>
          </a:graphicData>
        </a:graphic>
      </p:graphicFrame>
      <p:sp>
        <p:nvSpPr>
          <p:cNvPr id="5" name="Номер слайда 3"/>
          <p:cNvSpPr txBox="1">
            <a:spLocks noGrp="1"/>
          </p:cNvSpPr>
          <p:nvPr/>
        </p:nvSpPr>
        <p:spPr bwMode="auto">
          <a:xfrm>
            <a:off x="8027988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EF8E522D-E83C-4384-92AA-1D51CB306157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14</a:t>
            </a:fld>
            <a:endParaRPr lang="en-GB" sz="1000">
              <a:latin typeface="Calibri" pitchFamily="34" charset="0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4942" y="3429000"/>
            <a:ext cx="3429024" cy="642942"/>
          </a:xfrm>
          <a:prstGeom prst="roundRect">
            <a:avLst/>
          </a:prstGeom>
          <a:noFill/>
          <a:ln w="38100" cmpd="dbl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214818"/>
            <a:ext cx="785818" cy="642942"/>
          </a:xfrm>
          <a:prstGeom prst="roundRect">
            <a:avLst/>
          </a:prstGeom>
          <a:noFill/>
          <a:ln w="38100" cmpd="dbl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Calibri" pitchFamily="34" charset="0"/>
              </a:rPr>
              <a:t>Структура инвестиционного портфеля Фонда: инновационные сегменты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3"/>
          <p:cNvSpPr txBox="1">
            <a:spLocks noGrp="1"/>
          </p:cNvSpPr>
          <p:nvPr/>
        </p:nvSpPr>
        <p:spPr bwMode="auto">
          <a:xfrm>
            <a:off x="8027988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6BCAF2A4-4B76-4BB5-8A69-6CD32E7E16C0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15</a:t>
            </a:fld>
            <a:endParaRPr lang="en-GB" sz="1000"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libri" pitchFamily="34" charset="0"/>
              </a:rPr>
              <a:t>Структура инвестиционного портфеля Фонда: </a:t>
            </a:r>
            <a:r>
              <a:rPr lang="ru-RU" dirty="0" smtClean="0">
                <a:latin typeface="Calibri" pitchFamily="34" charset="0"/>
              </a:rPr>
              <a:t/>
            </a:r>
            <a:br>
              <a:rPr lang="ru-RU" dirty="0" smtClean="0">
                <a:latin typeface="Calibri" pitchFamily="34" charset="0"/>
              </a:rPr>
            </a:br>
            <a:r>
              <a:rPr lang="ru-RU" dirty="0" smtClean="0">
                <a:latin typeface="Calibri" pitchFamily="34" charset="0"/>
              </a:rPr>
              <a:t>география </a:t>
            </a:r>
            <a:r>
              <a:rPr lang="ru-RU" dirty="0" smtClean="0">
                <a:latin typeface="Calibri" pitchFamily="34" charset="0"/>
              </a:rPr>
              <a:t>деятельности портфельных компаний</a:t>
            </a:r>
          </a:p>
        </p:txBody>
      </p:sp>
      <p:graphicFrame>
        <p:nvGraphicFramePr>
          <p:cNvPr id="5122" name="Object 85"/>
          <p:cNvGraphicFramePr>
            <a:graphicFrameLocks noGrp="1" noChangeAspect="1"/>
          </p:cNvGraphicFramePr>
          <p:nvPr>
            <p:ph idx="1"/>
          </p:nvPr>
        </p:nvGraphicFramePr>
        <p:xfrm>
          <a:off x="500063" y="1855788"/>
          <a:ext cx="8075612" cy="4075112"/>
        </p:xfrm>
        <a:graphic>
          <a:graphicData uri="http://schemas.openxmlformats.org/presentationml/2006/ole">
            <p:oleObj spid="_x0000_s5122" name="Диаграмма" r:id="rId3" imgW="8077200" imgH="4076700" progId="Excel.Sheet.8">
              <p:embed/>
            </p:oleObj>
          </a:graphicData>
        </a:graphic>
      </p:graphicFrame>
      <p:sp>
        <p:nvSpPr>
          <p:cNvPr id="5" name="Номер слайда 3"/>
          <p:cNvSpPr txBox="1">
            <a:spLocks noGrp="1"/>
          </p:cNvSpPr>
          <p:nvPr/>
        </p:nvSpPr>
        <p:spPr bwMode="auto">
          <a:xfrm>
            <a:off x="8027988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1BEFE32E-7389-4881-B279-A9B532ECD303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16</a:t>
            </a:fld>
            <a:endParaRPr lang="en-GB" sz="1000">
              <a:latin typeface="Calibri" pitchFamily="34" charset="0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00760" y="2643182"/>
            <a:ext cx="2071702" cy="428628"/>
          </a:xfrm>
          <a:prstGeom prst="roundRect">
            <a:avLst/>
          </a:prstGeom>
          <a:noFill/>
          <a:ln w="38100" cmpd="dbl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3504" y="4643446"/>
            <a:ext cx="642942" cy="428628"/>
          </a:xfrm>
          <a:prstGeom prst="roundRect">
            <a:avLst/>
          </a:prstGeom>
          <a:noFill/>
          <a:ln w="38100" cmpd="dbl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8718651" y="1280662"/>
            <a:ext cx="353943" cy="516678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РЕАЛИЗАЦИЯ ИНВЕСТИЦИОННОГО ПЛАНА</a:t>
            </a:r>
          </a:p>
        </p:txBody>
      </p:sp>
      <p:sp>
        <p:nvSpPr>
          <p:cNvPr id="5" name="Пятиугольник 4"/>
          <p:cNvSpPr/>
          <p:nvPr/>
        </p:nvSpPr>
        <p:spPr bwMode="auto">
          <a:xfrm>
            <a:off x="450850" y="1280230"/>
            <a:ext cx="1295400" cy="577081"/>
          </a:xfrm>
          <a:prstGeom prst="homePlate">
            <a:avLst>
              <a:gd name="adj" fmla="val 14895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5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Краткая экспертиза проекта</a:t>
            </a:r>
          </a:p>
        </p:txBody>
      </p:sp>
      <p:sp>
        <p:nvSpPr>
          <p:cNvPr id="6" name="Нашивка 5"/>
          <p:cNvSpPr/>
          <p:nvPr/>
        </p:nvSpPr>
        <p:spPr bwMode="auto">
          <a:xfrm>
            <a:off x="1782763" y="1280230"/>
            <a:ext cx="1296987" cy="549275"/>
          </a:xfrm>
          <a:prstGeom prst="chevron">
            <a:avLst>
              <a:gd name="adj" fmla="val 14895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0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Комитет по инициации</a:t>
            </a:r>
          </a:p>
          <a:p>
            <a:pPr algn="ctr"/>
            <a:endParaRPr lang="ru-RU" sz="1000" b="1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Нашивка 6"/>
          <p:cNvSpPr/>
          <p:nvPr/>
        </p:nvSpPr>
        <p:spPr bwMode="auto">
          <a:xfrm>
            <a:off x="3116263" y="1280230"/>
            <a:ext cx="1295400" cy="577081"/>
          </a:xfrm>
          <a:prstGeom prst="chevron">
            <a:avLst>
              <a:gd name="adj" fmla="val 14895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05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Due </a:t>
            </a:r>
          </a:p>
          <a:p>
            <a:pPr algn="ctr">
              <a:defRPr/>
            </a:pPr>
            <a:r>
              <a:rPr lang="en-US" sz="105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Diligence</a:t>
            </a:r>
          </a:p>
          <a:p>
            <a:pPr algn="ctr">
              <a:defRPr/>
            </a:pPr>
            <a:endParaRPr lang="ru-RU" sz="1050" b="1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Нашивка 7"/>
          <p:cNvSpPr/>
          <p:nvPr/>
        </p:nvSpPr>
        <p:spPr bwMode="auto">
          <a:xfrm>
            <a:off x="4448175" y="1280230"/>
            <a:ext cx="1296988" cy="577081"/>
          </a:xfrm>
          <a:prstGeom prst="chevron">
            <a:avLst>
              <a:gd name="adj" fmla="val 14895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50" b="1" dirty="0" err="1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Инвестици-онный</a:t>
            </a:r>
            <a:r>
              <a:rPr lang="ru-RU" sz="105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 </a:t>
            </a:r>
          </a:p>
          <a:p>
            <a:pPr algn="ctr">
              <a:defRPr/>
            </a:pPr>
            <a:r>
              <a:rPr lang="ru-RU" sz="105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комитет</a:t>
            </a:r>
          </a:p>
        </p:txBody>
      </p:sp>
      <p:sp>
        <p:nvSpPr>
          <p:cNvPr id="9" name="Нашивка 8"/>
          <p:cNvSpPr/>
          <p:nvPr/>
        </p:nvSpPr>
        <p:spPr bwMode="auto">
          <a:xfrm>
            <a:off x="7113588" y="1280230"/>
            <a:ext cx="1295400" cy="577081"/>
          </a:xfrm>
          <a:prstGeom prst="chevron">
            <a:avLst>
              <a:gd name="adj" fmla="val 14895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5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Юридическое оформление сделки</a:t>
            </a:r>
          </a:p>
        </p:txBody>
      </p:sp>
      <p:sp>
        <p:nvSpPr>
          <p:cNvPr id="10" name="Прямоугольник 15"/>
          <p:cNvSpPr>
            <a:spLocks noChangeArrowheads="1"/>
          </p:cNvSpPr>
          <p:nvPr/>
        </p:nvSpPr>
        <p:spPr bwMode="auto">
          <a:xfrm>
            <a:off x="398463" y="2008892"/>
            <a:ext cx="1295400" cy="3454400"/>
          </a:xfrm>
          <a:prstGeom prst="rect">
            <a:avLst/>
          </a:prstGeom>
          <a:solidFill>
            <a:srgbClr val="EAEAEA">
              <a:alpha val="42744"/>
            </a:srgb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b="1" dirty="0">
                <a:solidFill>
                  <a:srgbClr val="262673"/>
                </a:solidFill>
                <a:latin typeface="Calibri" pitchFamily="34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</a:rPr>
              <a:t>- Анализ резюме бизнес-плана проекта</a:t>
            </a:r>
            <a:r>
              <a:rPr lang="en-US" sz="1000" dirty="0" smtClean="0">
                <a:solidFill>
                  <a:schemeClr val="tx1"/>
                </a:solidFill>
                <a:latin typeface="Calibri" pitchFamily="34" charset="0"/>
              </a:rPr>
              <a:t>: </a:t>
            </a:r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</a:rPr>
              <a:t>рынок, продукция, команда, интеллектуальная собственность</a:t>
            </a:r>
          </a:p>
          <a:p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</a:rPr>
              <a:t> - Анализ финансового плана (</a:t>
            </a:r>
            <a:r>
              <a:rPr lang="en-US" sz="1000" dirty="0" err="1" smtClean="0">
                <a:solidFill>
                  <a:schemeClr val="tx1"/>
                </a:solidFill>
                <a:latin typeface="Calibri" pitchFamily="34" charset="0"/>
              </a:rPr>
              <a:t>exl</a:t>
            </a:r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</a:p>
          <a:p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</a:rPr>
              <a:t> - Согласование основных параметров сделки</a:t>
            </a:r>
          </a:p>
          <a:p>
            <a:endParaRPr lang="ru-RU" sz="1000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Прямоугольник 16"/>
          <p:cNvSpPr>
            <a:spLocks noChangeArrowheads="1"/>
          </p:cNvSpPr>
          <p:nvPr/>
        </p:nvSpPr>
        <p:spPr bwMode="auto">
          <a:xfrm>
            <a:off x="1747838" y="2008892"/>
            <a:ext cx="1295400" cy="3454400"/>
          </a:xfrm>
          <a:prstGeom prst="rect">
            <a:avLst/>
          </a:prstGeom>
          <a:solidFill>
            <a:srgbClr val="EAEAEA">
              <a:alpha val="42744"/>
            </a:srgb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 Оценка технологической составляющей и </a:t>
            </a:r>
            <a:r>
              <a:rPr lang="ru-RU" sz="1000" dirty="0" err="1">
                <a:solidFill>
                  <a:schemeClr val="tx1"/>
                </a:solidFill>
                <a:latin typeface="Calibri" pitchFamily="34" charset="0"/>
              </a:rPr>
              <a:t>инновационости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>
              <a:buFontTx/>
              <a:buChar char="-"/>
            </a:pP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 Оценка знаний, опыта и уровня предпринимательской команды,</a:t>
            </a:r>
          </a:p>
          <a:p>
            <a:pPr>
              <a:buFontTx/>
              <a:buChar char="-"/>
            </a:pP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Анализ ценовых условий сделки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и оценки стоимости компании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>
              <a:buFontTx/>
              <a:buChar char="-"/>
            </a:pP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Анализ структуры сделки и 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Term</a:t>
            </a: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sheet</a:t>
            </a: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endParaRPr lang="ru-RU" sz="1000" b="1" dirty="0">
              <a:solidFill>
                <a:srgbClr val="262673"/>
              </a:solidFill>
              <a:latin typeface="Calibri" pitchFamily="34" charset="0"/>
            </a:endParaRPr>
          </a:p>
        </p:txBody>
      </p:sp>
      <p:sp>
        <p:nvSpPr>
          <p:cNvPr id="12" name="Прямоугольник 17"/>
          <p:cNvSpPr>
            <a:spLocks noChangeArrowheads="1"/>
          </p:cNvSpPr>
          <p:nvPr/>
        </p:nvSpPr>
        <p:spPr bwMode="auto">
          <a:xfrm>
            <a:off x="3097213" y="1994605"/>
            <a:ext cx="1295400" cy="3477875"/>
          </a:xfrm>
          <a:prstGeom prst="rect">
            <a:avLst/>
          </a:prstGeom>
          <a:solidFill>
            <a:srgbClr val="EAEAEA">
              <a:alpha val="42744"/>
            </a:srgb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Проведение комплексной экспертизы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по основным аспектам бизнес-плана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:</a:t>
            </a:r>
          </a:p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-технологический</a:t>
            </a:r>
          </a:p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- юридический, </a:t>
            </a:r>
          </a:p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Финансовый</a:t>
            </a:r>
          </a:p>
          <a:p>
            <a:pPr>
              <a:buFontTx/>
              <a:buChar char="-"/>
            </a:pP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маркетинговый   </a:t>
            </a:r>
          </a:p>
          <a:p>
            <a:pPr>
              <a:buFontTx/>
              <a:buChar char="-"/>
            </a:pP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 анализ рисков</a:t>
            </a:r>
          </a:p>
          <a:p>
            <a:pPr>
              <a:buFontTx/>
              <a:buChar char="-"/>
            </a:pPr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На данном этапе проводится независимая оценка покупаемой Фондом </a:t>
            </a:r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</a:rPr>
              <a:t>доли</a:t>
            </a:r>
            <a:endParaRPr lang="en-US" sz="1000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dirty="0" smtClean="0">
              <a:latin typeface="Calibri" pitchFamily="34" charset="0"/>
            </a:endParaRPr>
          </a:p>
          <a:p>
            <a:endParaRPr lang="en-US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b="1" dirty="0">
              <a:solidFill>
                <a:srgbClr val="262673"/>
              </a:solidFill>
              <a:latin typeface="Calibri" pitchFamily="34" charset="0"/>
            </a:endParaRPr>
          </a:p>
          <a:p>
            <a:endParaRPr lang="ru-RU" sz="1000" b="1" dirty="0">
              <a:solidFill>
                <a:srgbClr val="262673"/>
              </a:solidFill>
              <a:latin typeface="Calibri" pitchFamily="34" charset="0"/>
            </a:endParaRPr>
          </a:p>
        </p:txBody>
      </p:sp>
      <p:sp>
        <p:nvSpPr>
          <p:cNvPr id="13" name="Прямоугольник 18"/>
          <p:cNvSpPr>
            <a:spLocks noChangeArrowheads="1"/>
          </p:cNvSpPr>
          <p:nvPr/>
        </p:nvSpPr>
        <p:spPr bwMode="auto">
          <a:xfrm>
            <a:off x="7143750" y="1994605"/>
            <a:ext cx="1295400" cy="3454400"/>
          </a:xfrm>
          <a:prstGeom prst="rect">
            <a:avLst/>
          </a:prstGeom>
          <a:solidFill>
            <a:srgbClr val="EAEAEA">
              <a:alpha val="42744"/>
            </a:srgb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solidFill>
                  <a:schemeClr val="tx1"/>
                </a:solidFill>
                <a:latin typeface="Calibri" pitchFamily="34" charset="0"/>
              </a:rPr>
              <a:t> - Разработка, согласование и утверждение  учредительных документов</a:t>
            </a:r>
          </a:p>
          <a:p>
            <a:endParaRPr lang="ru-RU" sz="100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ru-RU" sz="1000">
                <a:solidFill>
                  <a:schemeClr val="tx1"/>
                </a:solidFill>
                <a:latin typeface="Calibri" pitchFamily="34" charset="0"/>
              </a:rPr>
              <a:t> - Регистрация компании (изменение учредительных документов)</a:t>
            </a:r>
          </a:p>
          <a:p>
            <a:endParaRPr lang="ru-RU" sz="100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ru-RU" sz="1000">
                <a:solidFill>
                  <a:schemeClr val="tx1"/>
                </a:solidFill>
                <a:latin typeface="Calibri" pitchFamily="34" charset="0"/>
              </a:rPr>
              <a:t>Формирование органов управления</a:t>
            </a:r>
            <a:endParaRPr lang="en-US" sz="100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b="1">
              <a:solidFill>
                <a:srgbClr val="262673"/>
              </a:solidFill>
              <a:latin typeface="Calibri" pitchFamily="34" charset="0"/>
            </a:endParaRPr>
          </a:p>
          <a:p>
            <a:endParaRPr lang="en-US" sz="1000" b="1">
              <a:solidFill>
                <a:srgbClr val="262673"/>
              </a:solidFill>
              <a:latin typeface="Calibri" pitchFamily="34" charset="0"/>
            </a:endParaRPr>
          </a:p>
          <a:p>
            <a:endParaRPr lang="ru-RU" sz="1000" b="1">
              <a:solidFill>
                <a:srgbClr val="262673"/>
              </a:solidFill>
              <a:latin typeface="Calibri" pitchFamily="34" charset="0"/>
            </a:endParaRPr>
          </a:p>
          <a:p>
            <a:endParaRPr lang="en-US" sz="1000" b="1">
              <a:solidFill>
                <a:srgbClr val="262673"/>
              </a:solidFill>
              <a:latin typeface="Calibri" pitchFamily="34" charset="0"/>
            </a:endParaRPr>
          </a:p>
          <a:p>
            <a:endParaRPr lang="en-US" sz="1000" b="1">
              <a:solidFill>
                <a:srgbClr val="262673"/>
              </a:solidFill>
              <a:latin typeface="Calibri" pitchFamily="34" charset="0"/>
            </a:endParaRPr>
          </a:p>
          <a:p>
            <a:endParaRPr lang="ru-RU" sz="1000" b="1">
              <a:solidFill>
                <a:srgbClr val="262673"/>
              </a:solidFill>
              <a:latin typeface="Calibri" pitchFamily="34" charset="0"/>
            </a:endParaRPr>
          </a:p>
        </p:txBody>
      </p:sp>
      <p:sp>
        <p:nvSpPr>
          <p:cNvPr id="14" name="Прямоугольник 19"/>
          <p:cNvSpPr>
            <a:spLocks noChangeArrowheads="1"/>
          </p:cNvSpPr>
          <p:nvPr/>
        </p:nvSpPr>
        <p:spPr bwMode="auto">
          <a:xfrm>
            <a:off x="4445000" y="1994604"/>
            <a:ext cx="1296988" cy="3477875"/>
          </a:xfrm>
          <a:prstGeom prst="rect">
            <a:avLst/>
          </a:prstGeom>
          <a:solidFill>
            <a:srgbClr val="EAEAEA">
              <a:alpha val="42744"/>
            </a:srgb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Инвестиционный комитет вправе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:</a:t>
            </a:r>
          </a:p>
          <a:p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 - </a:t>
            </a: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одобрить проект</a:t>
            </a:r>
          </a:p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 - отклонить проект</a:t>
            </a:r>
          </a:p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 - отправить проект на доработку</a:t>
            </a:r>
          </a:p>
          <a:p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В состав ИК входят</a:t>
            </a:r>
            <a:r>
              <a:rPr lang="en-US" sz="1000" dirty="0">
                <a:solidFill>
                  <a:schemeClr val="tx1"/>
                </a:solidFill>
                <a:latin typeface="Calibri" pitchFamily="34" charset="0"/>
              </a:rPr>
              <a:t>: 3 </a:t>
            </a:r>
            <a:r>
              <a:rPr lang="ru-RU" sz="1000" dirty="0">
                <a:solidFill>
                  <a:schemeClr val="tx1"/>
                </a:solidFill>
                <a:latin typeface="Calibri" pitchFamily="34" charset="0"/>
              </a:rPr>
              <a:t>голосующих члена и приглашенные члены без права </a:t>
            </a:r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</a:rPr>
              <a:t>голоса</a:t>
            </a:r>
            <a:endParaRPr lang="en-US" sz="1000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dirty="0" smtClean="0">
              <a:latin typeface="Calibri" pitchFamily="34" charset="0"/>
            </a:endParaRPr>
          </a:p>
          <a:p>
            <a:endParaRPr lang="en-US" sz="1000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dirty="0" smtClean="0">
              <a:latin typeface="Calibri" pitchFamily="34" charset="0"/>
            </a:endParaRPr>
          </a:p>
          <a:p>
            <a:endParaRPr lang="ru-RU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en-US" sz="1000" b="1" dirty="0">
              <a:solidFill>
                <a:srgbClr val="262673"/>
              </a:solidFill>
              <a:latin typeface="Calibri" pitchFamily="34" charset="0"/>
            </a:endParaRPr>
          </a:p>
          <a:p>
            <a:endParaRPr lang="en-US" sz="1000" b="1" dirty="0">
              <a:solidFill>
                <a:srgbClr val="262673"/>
              </a:solidFill>
              <a:latin typeface="Calibri" pitchFamily="34" charset="0"/>
            </a:endParaRPr>
          </a:p>
          <a:p>
            <a:endParaRPr lang="ru-RU" sz="1000" b="1" dirty="0">
              <a:solidFill>
                <a:srgbClr val="262673"/>
              </a:solidFill>
              <a:latin typeface="Calibri" pitchFamily="34" charset="0"/>
            </a:endParaRPr>
          </a:p>
          <a:p>
            <a:endParaRPr lang="ru-RU" sz="1000" b="1" dirty="0">
              <a:solidFill>
                <a:srgbClr val="262673"/>
              </a:solidFill>
              <a:latin typeface="Calibri" pitchFamily="34" charset="0"/>
            </a:endParaRPr>
          </a:p>
          <a:p>
            <a:endParaRPr lang="ru-RU" sz="1000" b="1" dirty="0">
              <a:solidFill>
                <a:srgbClr val="262673"/>
              </a:solidFill>
              <a:latin typeface="Calibri" pitchFamily="34" charset="0"/>
            </a:endParaRPr>
          </a:p>
          <a:p>
            <a:endParaRPr lang="ru-RU" sz="1000" b="1" dirty="0">
              <a:solidFill>
                <a:srgbClr val="262673"/>
              </a:solidFill>
              <a:latin typeface="Calibri" pitchFamily="34" charset="0"/>
            </a:endParaRPr>
          </a:p>
        </p:txBody>
      </p:sp>
      <p:sp>
        <p:nvSpPr>
          <p:cNvPr id="15" name="Блок-схема: документ 20"/>
          <p:cNvSpPr>
            <a:spLocks noChangeArrowheads="1"/>
          </p:cNvSpPr>
          <p:nvPr/>
        </p:nvSpPr>
        <p:spPr bwMode="auto">
          <a:xfrm>
            <a:off x="7143750" y="5566480"/>
            <a:ext cx="1295400" cy="458629"/>
          </a:xfrm>
          <a:prstGeom prst="flowChartDocumen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Получение </a:t>
            </a:r>
          </a:p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инвестиций</a:t>
            </a:r>
          </a:p>
        </p:txBody>
      </p:sp>
      <p:sp>
        <p:nvSpPr>
          <p:cNvPr id="17" name="Блок-схема: документ 22"/>
          <p:cNvSpPr>
            <a:spLocks noChangeArrowheads="1"/>
          </p:cNvSpPr>
          <p:nvPr/>
        </p:nvSpPr>
        <p:spPr bwMode="auto">
          <a:xfrm>
            <a:off x="4448175" y="5566480"/>
            <a:ext cx="1295400" cy="458629"/>
          </a:xfrm>
          <a:prstGeom prst="flowChartDocumen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Решение </a:t>
            </a:r>
          </a:p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ИК</a:t>
            </a:r>
          </a:p>
        </p:txBody>
      </p:sp>
      <p:sp>
        <p:nvSpPr>
          <p:cNvPr id="19" name="Блок-схема: документ 24"/>
          <p:cNvSpPr>
            <a:spLocks noChangeArrowheads="1"/>
          </p:cNvSpPr>
          <p:nvPr/>
        </p:nvSpPr>
        <p:spPr bwMode="auto">
          <a:xfrm>
            <a:off x="3098800" y="5566480"/>
            <a:ext cx="1296988" cy="458629"/>
          </a:xfrm>
          <a:prstGeom prst="flowChartDocumen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Инвестиционный меморандум</a:t>
            </a:r>
          </a:p>
        </p:txBody>
      </p:sp>
      <p:sp>
        <p:nvSpPr>
          <p:cNvPr id="21" name="Блок-схема: документ 28"/>
          <p:cNvSpPr>
            <a:spLocks noChangeArrowheads="1"/>
          </p:cNvSpPr>
          <p:nvPr/>
        </p:nvSpPr>
        <p:spPr bwMode="auto">
          <a:xfrm>
            <a:off x="1751013" y="5566480"/>
            <a:ext cx="1296987" cy="630615"/>
          </a:xfrm>
          <a:prstGeom prst="flowChartDocumen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Решение комитета по инициации о проведении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DD</a:t>
            </a:r>
            <a:endParaRPr lang="ru-RU" sz="900" b="1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2" name="Блок-схема: документ 29"/>
          <p:cNvSpPr>
            <a:spLocks noChangeArrowheads="1"/>
          </p:cNvSpPr>
          <p:nvPr/>
        </p:nvSpPr>
        <p:spPr bwMode="auto">
          <a:xfrm>
            <a:off x="403225" y="5566480"/>
            <a:ext cx="1295400" cy="630615"/>
          </a:xfrm>
          <a:prstGeom prst="flowChartDocumen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Term sheet </a:t>
            </a:r>
          </a:p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Пояснительная записка</a:t>
            </a: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0" y="1214422"/>
            <a:ext cx="353943" cy="516678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ИНИЦИАЦИЯ ПРОЕКТА</a:t>
            </a: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265113" y="3664655"/>
            <a:ext cx="133350" cy="0"/>
          </a:xfrm>
          <a:prstGeom prst="straightConnector1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Прямая со стрелкой 25"/>
          <p:cNvCxnSpPr/>
          <p:nvPr/>
        </p:nvCxnSpPr>
        <p:spPr bwMode="auto">
          <a:xfrm>
            <a:off x="8501063" y="3664655"/>
            <a:ext cx="133350" cy="1587"/>
          </a:xfrm>
          <a:prstGeom prst="straightConnector1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Нашивка 26"/>
          <p:cNvSpPr/>
          <p:nvPr/>
        </p:nvSpPr>
        <p:spPr bwMode="auto">
          <a:xfrm>
            <a:off x="5781675" y="1280230"/>
            <a:ext cx="1295400" cy="577081"/>
          </a:xfrm>
          <a:prstGeom prst="chevron">
            <a:avLst>
              <a:gd name="adj" fmla="val 14895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50" b="1" dirty="0" err="1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Наблюда-тельный</a:t>
            </a:r>
            <a:endParaRPr lang="ru-RU" sz="1050" b="1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  <a:p>
            <a:pPr algn="ctr">
              <a:defRPr/>
            </a:pPr>
            <a:r>
              <a:rPr lang="ru-RU" sz="105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совет</a:t>
            </a:r>
          </a:p>
        </p:txBody>
      </p:sp>
      <p:sp>
        <p:nvSpPr>
          <p:cNvPr id="29" name="Блок-схема: документ 22"/>
          <p:cNvSpPr>
            <a:spLocks noChangeArrowheads="1"/>
          </p:cNvSpPr>
          <p:nvPr/>
        </p:nvSpPr>
        <p:spPr bwMode="auto">
          <a:xfrm>
            <a:off x="5795963" y="5566480"/>
            <a:ext cx="1295400" cy="458629"/>
          </a:xfrm>
          <a:prstGeom prst="flowChartDocumen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Решение </a:t>
            </a:r>
          </a:p>
          <a:p>
            <a:pPr algn="ctr">
              <a:defRPr/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НС</a:t>
            </a:r>
          </a:p>
        </p:txBody>
      </p:sp>
      <p:sp>
        <p:nvSpPr>
          <p:cNvPr id="8221" name="Прямоугольник 19"/>
          <p:cNvSpPr>
            <a:spLocks noChangeArrowheads="1"/>
          </p:cNvSpPr>
          <p:nvPr/>
        </p:nvSpPr>
        <p:spPr bwMode="auto">
          <a:xfrm>
            <a:off x="5794375" y="1994605"/>
            <a:ext cx="1296988" cy="3463925"/>
          </a:xfrm>
          <a:prstGeom prst="rect">
            <a:avLst/>
          </a:prstGeom>
          <a:solidFill>
            <a:srgbClr val="EAEAEA">
              <a:alpha val="43137"/>
            </a:srgb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r>
              <a:rPr lang="ru-RU" sz="1000">
                <a:solidFill>
                  <a:schemeClr val="tx1"/>
                </a:solidFill>
                <a:latin typeface="Calibri" pitchFamily="34" charset="0"/>
              </a:rPr>
              <a:t>Наблюдательный совет проверяет проект на соответствие его инвестиционным критериям</a:t>
            </a:r>
            <a:r>
              <a:rPr lang="en-US" sz="1000">
                <a:solidFill>
                  <a:schemeClr val="tx1"/>
                </a:solidFill>
                <a:latin typeface="Calibri" pitchFamily="34" charset="0"/>
              </a:rPr>
              <a:t>:</a:t>
            </a:r>
            <a:r>
              <a:rPr lang="ru-RU" sz="1000">
                <a:solidFill>
                  <a:schemeClr val="tx1"/>
                </a:solidFill>
                <a:latin typeface="Calibri" pitchFamily="34" charset="0"/>
              </a:rPr>
              <a:t> инновационность</a:t>
            </a:r>
            <a:r>
              <a:rPr lang="en-US" sz="1000">
                <a:solidFill>
                  <a:schemeClr val="tx1"/>
                </a:solidFill>
                <a:latin typeface="Calibri" pitchFamily="34" charset="0"/>
              </a:rPr>
              <a:t>,</a:t>
            </a:r>
            <a:r>
              <a:rPr lang="ru-RU" sz="1000">
                <a:solidFill>
                  <a:schemeClr val="tx1"/>
                </a:solidFill>
                <a:latin typeface="Calibri" pitchFamily="34" charset="0"/>
              </a:rPr>
              <a:t>  субъект малого предпринимательства и пр. </a:t>
            </a:r>
            <a:endParaRPr lang="en-US" sz="1000" b="1">
              <a:solidFill>
                <a:srgbClr val="262673"/>
              </a:solidFill>
              <a:latin typeface="Calibri" pitchFamily="34" charset="0"/>
            </a:endParaRPr>
          </a:p>
        </p:txBody>
      </p:sp>
      <p:sp>
        <p:nvSpPr>
          <p:cNvPr id="35867" name="Rectangle 2"/>
          <p:cNvSpPr>
            <a:spLocks noChangeArrowheads="1"/>
          </p:cNvSpPr>
          <p:nvPr/>
        </p:nvSpPr>
        <p:spPr bwMode="auto">
          <a:xfrm>
            <a:off x="0" y="-2143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2000" b="1" i="1" dirty="0">
                <a:solidFill>
                  <a:srgbClr val="1E2962"/>
                </a:solidFill>
                <a:latin typeface="Calibri" pitchFamily="34" charset="0"/>
              </a:rPr>
              <a:t>Инвестиционный процесс фонда </a:t>
            </a:r>
            <a:endParaRPr lang="ru-RU" sz="4400" b="1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/>
          <p:cNvSpPr>
            <a:spLocks noChangeArrowheads="1"/>
          </p:cNvSpPr>
          <p:nvPr/>
        </p:nvSpPr>
        <p:spPr bwMode="auto">
          <a:xfrm>
            <a:off x="220663" y="1268413"/>
            <a:ext cx="8731250" cy="4465637"/>
          </a:xfrm>
          <a:prstGeom prst="roundRect">
            <a:avLst>
              <a:gd name="adj" fmla="val 1094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35925" tIns="35925" rIns="35925" bIns="35925" anchor="ctr"/>
          <a:lstStyle/>
          <a:p>
            <a:pPr marL="196850" indent="-196850" algn="just" defTabSz="912813">
              <a:buFont typeface="Wingdings" pitchFamily="2" charset="2"/>
              <a:buNone/>
              <a:defRPr/>
            </a:pPr>
            <a:endParaRPr lang="ru-RU" sz="1100" b="1" i="1">
              <a:latin typeface="Calibri" pitchFamily="34" charset="0"/>
            </a:endParaRPr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1360488"/>
            <a:ext cx="8483600" cy="4589462"/>
          </a:xfrm>
        </p:spPr>
        <p:txBody>
          <a:bodyPr/>
          <a:lstStyle/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 Развитие индустрии венчурного финансирования в России</a:t>
            </a:r>
          </a:p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Появление первых «историй успеха» </a:t>
            </a:r>
          </a:p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Привлечение российских и зарубежных инвесторов на российский рынок</a:t>
            </a:r>
          </a:p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Создание новых фондов прямых инвестиций для развития технологий и технологического перевооружения российских компаний</a:t>
            </a:r>
          </a:p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Увеличение доли ВВП на финансирование инноваций</a:t>
            </a:r>
          </a:p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Улучшение технологической цепочки разработки-внедрения инноваций </a:t>
            </a:r>
          </a:p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Повышение изобретательской и инновационной активности ученых, инженеров, технических специалистов, предпринимателей, инновационных менеджеров и венчурных инвесторов</a:t>
            </a:r>
          </a:p>
          <a:p>
            <a:pPr algn="just">
              <a:spcBef>
                <a:spcPct val="70000"/>
              </a:spcBef>
            </a:pPr>
            <a:r>
              <a:rPr lang="ru-RU" sz="1600" smtClean="0">
                <a:latin typeface="Calibri" pitchFamily="34" charset="0"/>
              </a:rPr>
              <a:t> Повышение технологического уровня основных фондов предприятий и удельного веса высокотехнологичной продукции в ВВП страны</a:t>
            </a:r>
            <a:endParaRPr lang="ru-RU" sz="1600" b="1" i="1" smtClean="0">
              <a:latin typeface="Calibri" pitchFamily="34" charset="0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07950" y="371475"/>
            <a:ext cx="8713788" cy="838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66" tIns="46633" rIns="93266" bIns="46633">
            <a:spAutoFit/>
          </a:bodyPr>
          <a:lstStyle/>
          <a:p>
            <a:pPr algn="just" defTabSz="933450">
              <a:lnSpc>
                <a:spcPct val="80000"/>
              </a:lnSpc>
              <a:spcBef>
                <a:spcPct val="50000"/>
              </a:spcBef>
            </a:pPr>
            <a:r>
              <a:rPr lang="ru-RU" i="1">
                <a:latin typeface="Calibri" pitchFamily="34" charset="0"/>
              </a:rPr>
              <a:t>В случае успешного партнерства государства и бизнеса по развитию технологического сектора будут достигнуты фундаментальные результаты в экономике</a:t>
            </a:r>
          </a:p>
        </p:txBody>
      </p:sp>
      <p:sp>
        <p:nvSpPr>
          <p:cNvPr id="5" name="Номер слайда 3"/>
          <p:cNvSpPr txBox="1">
            <a:spLocks noGrp="1"/>
          </p:cNvSpPr>
          <p:nvPr/>
        </p:nvSpPr>
        <p:spPr bwMode="auto">
          <a:xfrm>
            <a:off x="8027988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FA253455-F3B1-4922-BA32-984EDB27F4DF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18</a:t>
            </a:fld>
            <a:endParaRPr lang="en-GB" sz="1000"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032750" y="6542088"/>
            <a:ext cx="1000125" cy="200025"/>
          </a:xfrm>
        </p:spPr>
        <p:txBody>
          <a:bodyPr/>
          <a:lstStyle/>
          <a:p>
            <a:pPr>
              <a:defRPr/>
            </a:pPr>
            <a:fld id="{B9CDBFE8-E698-471F-A1BA-FA58511C3873}" type="slidenum">
              <a:rPr lang="en-GB">
                <a:latin typeface="Calibri" pitchFamily="34" charset="0"/>
              </a:rPr>
              <a:pPr>
                <a:defRPr/>
              </a:pPr>
              <a:t>19</a:t>
            </a:fld>
            <a:endParaRPr lang="en-GB">
              <a:latin typeface="Calibri" pitchFamily="34" charset="0"/>
            </a:endParaRPr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395288" y="1436688"/>
            <a:ext cx="8424862" cy="28733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libri" pitchFamily="34" charset="0"/>
            </a:endParaRPr>
          </a:p>
        </p:txBody>
      </p:sp>
      <p:sp>
        <p:nvSpPr>
          <p:cNvPr id="12292" name="Rectangle 9"/>
          <p:cNvSpPr>
            <a:spLocks noChangeArrowheads="1"/>
          </p:cNvSpPr>
          <p:nvPr/>
        </p:nvSpPr>
        <p:spPr bwMode="auto">
          <a:xfrm>
            <a:off x="395288" y="3070225"/>
            <a:ext cx="8424862" cy="2873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libri" pitchFamily="34" charset="0"/>
            </a:endParaRPr>
          </a:p>
        </p:txBody>
      </p:sp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395288" y="5492750"/>
            <a:ext cx="8424862" cy="2873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libri" pitchFamily="34" charset="0"/>
            </a:endParaRPr>
          </a:p>
        </p:txBody>
      </p:sp>
      <p:sp>
        <p:nvSpPr>
          <p:cNvPr id="12294" name="Text Box 10"/>
          <p:cNvSpPr txBox="1">
            <a:spLocks noChangeArrowheads="1"/>
          </p:cNvSpPr>
          <p:nvPr/>
        </p:nvSpPr>
        <p:spPr bwMode="auto">
          <a:xfrm>
            <a:off x="34925" y="404813"/>
            <a:ext cx="8994775" cy="6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86" tIns="46643" rIns="93286" bIns="46643">
            <a:spAutoFit/>
          </a:bodyPr>
          <a:lstStyle/>
          <a:p>
            <a:pPr algn="just" defTabSz="933450">
              <a:lnSpc>
                <a:spcPct val="85000"/>
              </a:lnSpc>
              <a:spcBef>
                <a:spcPct val="50000"/>
              </a:spcBef>
            </a:pPr>
            <a:r>
              <a:rPr lang="ru-RU" i="1">
                <a:latin typeface="Calibri" pitchFamily="34" charset="0"/>
              </a:rPr>
              <a:t>ВТБ имеет все предпосылки для активного участия в инновационном развитии российской экономики</a:t>
            </a:r>
          </a:p>
        </p:txBody>
      </p:sp>
      <p:sp>
        <p:nvSpPr>
          <p:cNvPr id="122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496300" cy="3527425"/>
          </a:xfrm>
        </p:spPr>
        <p:txBody>
          <a:bodyPr/>
          <a:lstStyle/>
          <a:p>
            <a:pPr eaLnBrk="1" hangingPunct="1">
              <a:spcBef>
                <a:spcPct val="10000"/>
              </a:spcBef>
            </a:pPr>
            <a:r>
              <a:rPr lang="ru-RU" sz="1600" b="1" smtClean="0">
                <a:latin typeface="Calibri" pitchFamily="34" charset="0"/>
              </a:rPr>
              <a:t>Статус ведущего банка в российской финансовой системе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опыт по работе в структуре частно-государственного партнерства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сильный брэнд на рынке финансовых услуг 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глубокое понимание отраслей экономики России вследствие реализации многочисленных проектов по кредитованию и проектному финансированию</a:t>
            </a:r>
          </a:p>
          <a:p>
            <a:pPr lvl="2" eaLnBrk="1" hangingPunct="1">
              <a:spcBef>
                <a:spcPct val="10000"/>
              </a:spcBef>
            </a:pPr>
            <a:endParaRPr lang="ru-RU" smtClean="0">
              <a:latin typeface="Calibri" pitchFamily="34" charset="0"/>
            </a:endParaRPr>
          </a:p>
          <a:p>
            <a:pPr eaLnBrk="1" hangingPunct="1">
              <a:spcBef>
                <a:spcPct val="40000"/>
              </a:spcBef>
            </a:pPr>
            <a:r>
              <a:rPr lang="ru-RU" sz="1600" b="1" smtClean="0">
                <a:latin typeface="Calibri" pitchFamily="34" charset="0"/>
              </a:rPr>
              <a:t>Профессиональное участие в технологическом секторе экономики России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готовая платформа для оперативного отслеживания развития технологий в России и за рубежом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наличие высококвалифицированной команды специалистов с широкой экспертизой в области технологий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опыт и репутация компаний Группы в качестве активного участника рынка технологий и венчурных инвестиций России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наличие доступа к передовому международному технологическому опыту</a:t>
            </a:r>
          </a:p>
          <a:p>
            <a:pPr lvl="2" eaLnBrk="1" hangingPunct="1">
              <a:spcBef>
                <a:spcPct val="10000"/>
              </a:spcBef>
            </a:pPr>
            <a:endParaRPr lang="ru-RU" smtClean="0">
              <a:latin typeface="Calibri" pitchFamily="34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ru-RU" sz="1600" b="1" smtClean="0">
                <a:latin typeface="Calibri" pitchFamily="34" charset="0"/>
              </a:rPr>
              <a:t>Деятельность на глобальном рынке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широкая география присутствия Группы ВТБ (Россия, СНГ, Европа, Азия)</a:t>
            </a:r>
          </a:p>
          <a:p>
            <a:pPr lvl="2" eaLnBrk="1" hangingPunct="1">
              <a:spcBef>
                <a:spcPct val="10000"/>
              </a:spcBef>
            </a:pPr>
            <a:r>
              <a:rPr lang="ru-RU" smtClean="0">
                <a:latin typeface="Calibri" pitchFamily="34" charset="0"/>
              </a:rPr>
              <a:t>реализация международных проектов</a:t>
            </a:r>
          </a:p>
          <a:p>
            <a:pPr eaLnBrk="1" hangingPunct="1">
              <a:spcBef>
                <a:spcPct val="10000"/>
              </a:spcBef>
            </a:pPr>
            <a:endParaRPr lang="ru-RU" sz="160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Номер слайда 3"/>
          <p:cNvSpPr txBox="1">
            <a:spLocks noGrp="1"/>
          </p:cNvSpPr>
          <p:nvPr/>
        </p:nvSpPr>
        <p:spPr bwMode="auto">
          <a:xfrm>
            <a:off x="8032750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E8C2AA64-3D34-4210-A01C-0A83979C5E94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2</a:t>
            </a:fld>
            <a:endParaRPr lang="en-GB" sz="1000">
              <a:latin typeface="Calibri" pitchFamily="34" charset="0"/>
              <a:cs typeface="+mn-cs"/>
            </a:endParaRP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550" y="333375"/>
            <a:ext cx="8397875" cy="804863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 smtClean="0">
                <a:latin typeface="Calibri" pitchFamily="34" charset="0"/>
              </a:rPr>
              <a:t>Концепция развития </a:t>
            </a:r>
            <a:r>
              <a:rPr lang="ru-RU" sz="2000" dirty="0">
                <a:latin typeface="Calibri" pitchFamily="34" charset="0"/>
              </a:rPr>
              <a:t>экономики РФ до 2020г.</a:t>
            </a:r>
          </a:p>
        </p:txBody>
      </p:sp>
      <p:sp>
        <p:nvSpPr>
          <p:cNvPr id="5222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59338" y="1125538"/>
            <a:ext cx="4030662" cy="53355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9388" y="1138238"/>
            <a:ext cx="4606925" cy="5356225"/>
          </a:xfrm>
          <a:prstGeom prst="homePlate">
            <a:avLst>
              <a:gd name="adj" fmla="val 16468"/>
            </a:avLst>
          </a:prstGeom>
          <a:solidFill>
            <a:schemeClr val="accent2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2230" name="Freeform 6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79388" y="1131888"/>
            <a:ext cx="3878262" cy="247650"/>
          </a:xfrm>
          <a:custGeom>
            <a:avLst/>
            <a:gdLst>
              <a:gd name="T0" fmla="*/ 2147483647 w 2439"/>
              <a:gd name="T1" fmla="*/ 0 h 242"/>
              <a:gd name="T2" fmla="*/ 0 w 2439"/>
              <a:gd name="T3" fmla="*/ 0 h 242"/>
              <a:gd name="T4" fmla="*/ 0 w 2439"/>
              <a:gd name="T5" fmla="*/ 2147483647 h 242"/>
              <a:gd name="T6" fmla="*/ 2147483647 w 2439"/>
              <a:gd name="T7" fmla="*/ 2147483647 h 242"/>
              <a:gd name="T8" fmla="*/ 2147483647 w 2439"/>
              <a:gd name="T9" fmla="*/ 0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39"/>
              <a:gd name="T16" fmla="*/ 0 h 242"/>
              <a:gd name="T17" fmla="*/ 2439 w 2439"/>
              <a:gd name="T18" fmla="*/ 242 h 2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39" h="242">
                <a:moveTo>
                  <a:pt x="2379" y="0"/>
                </a:moveTo>
                <a:lnTo>
                  <a:pt x="0" y="0"/>
                </a:lnTo>
                <a:lnTo>
                  <a:pt x="0" y="242"/>
                </a:lnTo>
                <a:lnTo>
                  <a:pt x="2439" y="239"/>
                </a:lnTo>
                <a:lnTo>
                  <a:pt x="2379" y="0"/>
                </a:lnTo>
                <a:close/>
              </a:path>
            </a:pathLst>
          </a:custGeom>
          <a:noFill/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>
                <a:latin typeface="Calibri" pitchFamily="34" charset="0"/>
              </a:rPr>
              <a:t>Элементы концепции</a:t>
            </a:r>
          </a:p>
        </p:txBody>
      </p:sp>
      <p:sp>
        <p:nvSpPr>
          <p:cNvPr id="52231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59338" y="1125538"/>
            <a:ext cx="4030662" cy="400050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latin typeface="Calibri" pitchFamily="34" charset="0"/>
            </a:endParaRPr>
          </a:p>
        </p:txBody>
      </p:sp>
      <p:sp>
        <p:nvSpPr>
          <p:cNvPr id="52232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6100" y="1309688"/>
            <a:ext cx="89376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1400" b="1">
                <a:latin typeface="Calibri" pitchFamily="34" charset="0"/>
              </a:rPr>
              <a:t>Цель</a:t>
            </a:r>
            <a:endParaRPr lang="en-US" sz="1400">
              <a:latin typeface="Calibri" pitchFamily="34" charset="0"/>
            </a:endParaRPr>
          </a:p>
        </p:txBody>
      </p:sp>
      <p:sp>
        <p:nvSpPr>
          <p:cNvPr id="52233" name="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6100" y="1609725"/>
            <a:ext cx="36734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ru-RU" sz="1200" dirty="0">
                <a:latin typeface="Calibri" pitchFamily="34" charset="0"/>
              </a:rPr>
              <a:t>Превращение России в одного из глобальных лидеров мировой экономики благодаря переходу от экспортно-сырьевого </a:t>
            </a:r>
            <a:r>
              <a:rPr lang="ru-RU" sz="1200" b="1" dirty="0">
                <a:latin typeface="Calibri" pitchFamily="34" charset="0"/>
              </a:rPr>
              <a:t>к инновационному типу развития</a:t>
            </a:r>
            <a:endParaRPr lang="en-US" sz="1200" b="1" dirty="0">
              <a:latin typeface="Calibri" pitchFamily="34" charset="0"/>
            </a:endParaRPr>
          </a:p>
        </p:txBody>
      </p:sp>
      <p:sp>
        <p:nvSpPr>
          <p:cNvPr id="52234" name="Rectangl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6100" y="2416175"/>
            <a:ext cx="28257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1400" b="1">
                <a:latin typeface="Calibri" pitchFamily="34" charset="0"/>
              </a:rPr>
              <a:t>Способы реализации</a:t>
            </a:r>
            <a:endParaRPr lang="en-US" sz="1400">
              <a:latin typeface="Calibri" pitchFamily="34" charset="0"/>
            </a:endParaRPr>
          </a:p>
        </p:txBody>
      </p:sp>
      <p:sp>
        <p:nvSpPr>
          <p:cNvPr id="52235" name="Rectangl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6100" y="2678113"/>
            <a:ext cx="3594100" cy="347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1200" b="1" i="1" dirty="0">
                <a:latin typeface="Calibri" pitchFamily="34" charset="0"/>
              </a:rPr>
              <a:t>I </a:t>
            </a:r>
            <a:r>
              <a:rPr lang="ru-RU" sz="1200" b="1" i="1" dirty="0">
                <a:latin typeface="Calibri" pitchFamily="34" charset="0"/>
              </a:rPr>
              <a:t>этап 2008-2012: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ru-RU" sz="1200" dirty="0">
                <a:latin typeface="Calibri" pitchFamily="34" charset="0"/>
              </a:rPr>
              <a:t>реализация и расширение глобальных конкурентных преимуществ, которыми обладает российская экономика в «традиционных» сферах (энергетике, транспорте, аграрном секторе, переработке природных </a:t>
            </a:r>
            <a:r>
              <a:rPr lang="ru-RU" sz="1200" dirty="0" smtClean="0">
                <a:latin typeface="Calibri" pitchFamily="34" charset="0"/>
              </a:rPr>
              <a:t>ресурсов). </a:t>
            </a:r>
            <a:endParaRPr lang="ru-RU" sz="1200" dirty="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ru-RU" sz="1200" dirty="0">
                <a:latin typeface="Calibri" pitchFamily="34" charset="0"/>
              </a:rPr>
              <a:t>создание институциональных условий и технологических заделов, обеспечивающих на следующем этапе системный перевод российской экономики в режим инновационного развития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1200" b="1" i="1" dirty="0">
                <a:latin typeface="Calibri" pitchFamily="34" charset="0"/>
              </a:rPr>
              <a:t>II </a:t>
            </a:r>
            <a:r>
              <a:rPr lang="ru-RU" sz="1200" b="1" i="1" dirty="0">
                <a:latin typeface="Calibri" pitchFamily="34" charset="0"/>
              </a:rPr>
              <a:t>этап 2012-2020</a:t>
            </a:r>
            <a:r>
              <a:rPr lang="en-US" sz="1200" b="1" i="1" dirty="0">
                <a:latin typeface="Calibri" pitchFamily="34" charset="0"/>
              </a:rPr>
              <a:t>: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ru-RU" sz="1200" dirty="0">
                <a:latin typeface="Calibri" pitchFamily="34" charset="0"/>
              </a:rPr>
              <a:t>повышение глобальной конкурентоспособности экономики на основе ее перехода на новую технологическую базу (информационные, </a:t>
            </a:r>
            <a:r>
              <a:rPr lang="ru-RU" sz="1200" dirty="0" err="1">
                <a:latin typeface="Calibri" pitchFamily="34" charset="0"/>
              </a:rPr>
              <a:t>био</a:t>
            </a:r>
            <a:r>
              <a:rPr lang="ru-RU" sz="1200" dirty="0">
                <a:latin typeface="Calibri" pitchFamily="34" charset="0"/>
              </a:rPr>
              <a:t>- и </a:t>
            </a:r>
            <a:r>
              <a:rPr lang="ru-RU" sz="1200" dirty="0" err="1">
                <a:latin typeface="Calibri" pitchFamily="34" charset="0"/>
              </a:rPr>
              <a:t>нанотехнологии</a:t>
            </a:r>
            <a:r>
              <a:rPr lang="ru-RU" sz="1200" dirty="0">
                <a:latin typeface="Calibri" pitchFamily="34" charset="0"/>
              </a:rPr>
              <a:t>), улучшения качества человеческого потенциала и социальной среды, структурной диверсификации экономики</a:t>
            </a:r>
            <a:endParaRPr lang="en-US" sz="1200" dirty="0">
              <a:latin typeface="Calibri" pitchFamily="34" charset="0"/>
            </a:endParaRPr>
          </a:p>
        </p:txBody>
      </p:sp>
      <p:sp>
        <p:nvSpPr>
          <p:cNvPr id="52236" name="Rectangle 1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153025" y="1660525"/>
            <a:ext cx="3451225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1400" b="1">
                <a:latin typeface="Calibri" pitchFamily="34" charset="0"/>
              </a:rPr>
              <a:t>Доля высокотехнологичного </a:t>
            </a:r>
            <a:endParaRPr lang="en-US" sz="1400" b="1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1400" b="1">
                <a:latin typeface="Calibri" pitchFamily="34" charset="0"/>
              </a:rPr>
              <a:t>сектора в ВВП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1200">
                <a:latin typeface="Calibri" pitchFamily="34" charset="0"/>
              </a:rPr>
              <a:t>Проценты 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52237" name="Rectangle 1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292725" y="1198563"/>
            <a:ext cx="33131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ru-RU" sz="1600" b="1">
                <a:latin typeface="Calibri" pitchFamily="34" charset="0"/>
              </a:rPr>
              <a:t>Целевые показатели на 2020г.</a:t>
            </a:r>
            <a:endParaRPr lang="en-US" sz="1600">
              <a:latin typeface="Calibri" pitchFamily="34" charset="0"/>
            </a:endParaRPr>
          </a:p>
        </p:txBody>
      </p:sp>
      <p:sp>
        <p:nvSpPr>
          <p:cNvPr id="52238" name="Rectangle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53025" y="3544888"/>
            <a:ext cx="3451225" cy="65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1400" b="1">
                <a:latin typeface="Calibri" pitchFamily="34" charset="0"/>
              </a:rPr>
              <a:t>Доля НИОКР в ВВП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1200">
                <a:latin typeface="Calibri" pitchFamily="34" charset="0"/>
              </a:rPr>
              <a:t>Проценты</a:t>
            </a:r>
            <a:r>
              <a:rPr lang="ru-RU" sz="2400">
                <a:latin typeface="Calibri" pitchFamily="34" charset="0"/>
              </a:rPr>
              <a:t> </a:t>
            </a:r>
            <a:endParaRPr lang="en-US" sz="2400">
              <a:latin typeface="Calibri" pitchFamily="34" charset="0"/>
            </a:endParaRPr>
          </a:p>
        </p:txBody>
      </p:sp>
      <p:graphicFrame>
        <p:nvGraphicFramePr>
          <p:cNvPr id="52239" name="Object 21"/>
          <p:cNvGraphicFramePr>
            <a:graphicFrameLocks/>
          </p:cNvGraphicFramePr>
          <p:nvPr/>
        </p:nvGraphicFramePr>
        <p:xfrm>
          <a:off x="5975350" y="2116138"/>
          <a:ext cx="2011363" cy="962025"/>
        </p:xfrm>
        <a:graphic>
          <a:graphicData uri="http://schemas.openxmlformats.org/presentationml/2006/ole">
            <p:oleObj spid="_x0000_s52239" name="Chart" r:id="rId22" imgW="1973580" imgH="944880" progId="MSGraph.Chart.8">
              <p:embed followColorScheme="full"/>
            </p:oleObj>
          </a:graphicData>
        </a:graphic>
      </p:graphicFrame>
      <p:sp>
        <p:nvSpPr>
          <p:cNvPr id="52240" name="Rectangle 2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253288" y="1998663"/>
            <a:ext cx="3413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437" tIns="0" rIns="19437" bIns="0" anchor="b"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fld id="{B2B14089-6D9A-41B5-BAEC-543CF9C6FFA3}" type="datetime'2''''''''''''''''''''''''0'''',''''0'''''''''''''">
              <a:rPr lang="en-US" sz="1200">
                <a:latin typeface="Calibri" pitchFamily="34" charset="0"/>
              </a:rPr>
              <a:pPr marL="342900" indent="-342900" algn="ctr" eaLnBrk="0" hangingPunct="0">
                <a:spcBef>
                  <a:spcPct val="20000"/>
                </a:spcBef>
                <a:buFontTx/>
                <a:buChar char="•"/>
              </a:pPr>
              <a:t>20,0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52241" name="Rectangle 2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54763" y="2359025"/>
            <a:ext cx="339725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437" tIns="0" rIns="19437" bIns="0" anchor="b"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fld id="{BF90606C-1CE5-4F75-A947-DD6C4C261D75}" type="datetime'1''''''''''''0'',''''''''''''5'''''''''''''''''''''''''">
              <a:rPr lang="en-US" sz="1000">
                <a:latin typeface="Calibri" pitchFamily="34" charset="0"/>
              </a:rPr>
              <a:pPr marL="342900" indent="-342900" algn="ctr" eaLnBrk="0" hangingPunct="0">
                <a:spcBef>
                  <a:spcPct val="20000"/>
                </a:spcBef>
                <a:buFontTx/>
                <a:buChar char="•"/>
              </a:pPr>
              <a:t>10,5</a:t>
            </a:fld>
            <a:endParaRPr lang="en-US" sz="1000">
              <a:latin typeface="Calibri" pitchFamily="34" charset="0"/>
            </a:endParaRPr>
          </a:p>
        </p:txBody>
      </p:sp>
      <p:sp>
        <p:nvSpPr>
          <p:cNvPr id="52242" name="Rectangle 2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77063" y="3065463"/>
            <a:ext cx="8937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r>
              <a:rPr lang="ru-RU" sz="1000">
                <a:latin typeface="Calibri" pitchFamily="34" charset="0"/>
              </a:rPr>
              <a:t>2020</a:t>
            </a:r>
            <a:endParaRPr lang="en-US" sz="1000">
              <a:latin typeface="Calibri" pitchFamily="34" charset="0"/>
            </a:endParaRPr>
          </a:p>
        </p:txBody>
      </p:sp>
      <p:sp>
        <p:nvSpPr>
          <p:cNvPr id="52243" name="Rectangle 2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072188" y="3065463"/>
            <a:ext cx="90487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r>
              <a:rPr lang="ru-RU" sz="1000">
                <a:latin typeface="Calibri" pitchFamily="34" charset="0"/>
              </a:rPr>
              <a:t>2006</a:t>
            </a:r>
            <a:endParaRPr lang="en-US" sz="1000">
              <a:latin typeface="Calibri" pitchFamily="34" charset="0"/>
            </a:endParaRPr>
          </a:p>
        </p:txBody>
      </p:sp>
      <p:graphicFrame>
        <p:nvGraphicFramePr>
          <p:cNvPr id="52244" name="Object 26"/>
          <p:cNvGraphicFramePr>
            <a:graphicFrameLocks/>
          </p:cNvGraphicFramePr>
          <p:nvPr/>
        </p:nvGraphicFramePr>
        <p:xfrm>
          <a:off x="6042025" y="3790950"/>
          <a:ext cx="2011363" cy="1165225"/>
        </p:xfrm>
        <a:graphic>
          <a:graphicData uri="http://schemas.openxmlformats.org/presentationml/2006/ole">
            <p:oleObj spid="_x0000_s52244" name="Диаграмма" r:id="rId23" imgW="1973580" imgH="1143000" progId="MSGraph.Chart.8">
              <p:embed followColorScheme="full"/>
            </p:oleObj>
          </a:graphicData>
        </a:graphic>
      </p:graphicFrame>
      <p:sp>
        <p:nvSpPr>
          <p:cNvPr id="52245" name="Rectangle 2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072188" y="4972050"/>
            <a:ext cx="90487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r>
              <a:rPr lang="ru-RU" sz="1200">
                <a:latin typeface="Calibri" pitchFamily="34" charset="0"/>
              </a:rPr>
              <a:t>2006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52246" name="Rectangle 2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977063" y="4972050"/>
            <a:ext cx="8937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r>
              <a:rPr lang="ru-RU" sz="1200">
                <a:latin typeface="Calibri" pitchFamily="34" charset="0"/>
              </a:rPr>
              <a:t>2020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52247" name="AutoShape 2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072063" y="5376863"/>
            <a:ext cx="3659187" cy="965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400" b="1">
                <a:latin typeface="Calibri" pitchFamily="34" charset="0"/>
              </a:rPr>
              <a:t> </a:t>
            </a:r>
            <a:r>
              <a:rPr lang="ru-RU" sz="1400" b="1">
                <a:latin typeface="Calibri" pitchFamily="34" charset="0"/>
              </a:rPr>
              <a:t>Не менее 10% мирового рынка </a:t>
            </a:r>
            <a:endParaRPr lang="en-US" sz="1400" b="1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1400" b="1">
                <a:latin typeface="Calibri" pitchFamily="34" charset="0"/>
              </a:rPr>
              <a:t>высокотехнологичных товаров и услуг </a:t>
            </a:r>
            <a:endParaRPr lang="en-US" sz="1400" b="1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1400" b="1">
                <a:latin typeface="Calibri" pitchFamily="34" charset="0"/>
              </a:rPr>
              <a:t>по 4-6 позициям</a:t>
            </a:r>
            <a:endParaRPr lang="en-US" sz="1400">
              <a:latin typeface="Calibri" pitchFamily="34" charset="0"/>
            </a:endParaRPr>
          </a:p>
        </p:txBody>
      </p:sp>
      <p:sp>
        <p:nvSpPr>
          <p:cNvPr id="52248" name="Rectangle 33"/>
          <p:cNvSpPr>
            <a:spLocks noChangeArrowheads="1"/>
          </p:cNvSpPr>
          <p:nvPr/>
        </p:nvSpPr>
        <p:spPr bwMode="auto">
          <a:xfrm>
            <a:off x="250825" y="2441575"/>
            <a:ext cx="280988" cy="38893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2249" name="Rectangle 34"/>
          <p:cNvSpPr>
            <a:spLocks noChangeArrowheads="1"/>
          </p:cNvSpPr>
          <p:nvPr/>
        </p:nvSpPr>
        <p:spPr bwMode="auto">
          <a:xfrm>
            <a:off x="250825" y="1290638"/>
            <a:ext cx="280988" cy="10080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2250" name="Line 39"/>
          <p:cNvSpPr>
            <a:spLocks noChangeShapeType="1"/>
          </p:cNvSpPr>
          <p:nvPr/>
        </p:nvSpPr>
        <p:spPr bwMode="auto">
          <a:xfrm>
            <a:off x="546100" y="2671763"/>
            <a:ext cx="3517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2251" name="Line 40"/>
          <p:cNvSpPr>
            <a:spLocks noChangeShapeType="1"/>
          </p:cNvSpPr>
          <p:nvPr/>
        </p:nvSpPr>
        <p:spPr bwMode="auto">
          <a:xfrm>
            <a:off x="546100" y="1547813"/>
            <a:ext cx="3517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2252" name="Line 41"/>
          <p:cNvSpPr>
            <a:spLocks noChangeShapeType="1"/>
          </p:cNvSpPr>
          <p:nvPr/>
        </p:nvSpPr>
        <p:spPr bwMode="auto">
          <a:xfrm>
            <a:off x="5024438" y="1579563"/>
            <a:ext cx="0" cy="4849812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2253" name="AutoShape 42"/>
          <p:cNvSpPr>
            <a:spLocks noChangeArrowheads="1"/>
          </p:cNvSpPr>
          <p:nvPr/>
        </p:nvSpPr>
        <p:spPr bwMode="auto">
          <a:xfrm>
            <a:off x="4916488" y="3536950"/>
            <a:ext cx="184150" cy="166688"/>
          </a:xfrm>
          <a:prstGeom prst="rightArrow">
            <a:avLst>
              <a:gd name="adj1" fmla="val 49019"/>
              <a:gd name="adj2" fmla="val 3973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2254" name="AutoShape 43"/>
          <p:cNvSpPr>
            <a:spLocks noChangeArrowheads="1"/>
          </p:cNvSpPr>
          <p:nvPr/>
        </p:nvSpPr>
        <p:spPr bwMode="auto">
          <a:xfrm>
            <a:off x="4916488" y="5481638"/>
            <a:ext cx="184150" cy="165100"/>
          </a:xfrm>
          <a:prstGeom prst="rightArrow">
            <a:avLst>
              <a:gd name="adj1" fmla="val 49019"/>
              <a:gd name="adj2" fmla="val 40113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2255" name="AutoShape 44"/>
          <p:cNvSpPr>
            <a:spLocks noChangeArrowheads="1"/>
          </p:cNvSpPr>
          <p:nvPr/>
        </p:nvSpPr>
        <p:spPr bwMode="auto">
          <a:xfrm>
            <a:off x="4916488" y="1665288"/>
            <a:ext cx="184150" cy="165100"/>
          </a:xfrm>
          <a:prstGeom prst="rightArrow">
            <a:avLst>
              <a:gd name="adj1" fmla="val 49019"/>
              <a:gd name="adj2" fmla="val 40113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2256" name="Line 46"/>
          <p:cNvSpPr>
            <a:spLocks noChangeShapeType="1"/>
          </p:cNvSpPr>
          <p:nvPr/>
        </p:nvSpPr>
        <p:spPr bwMode="auto">
          <a:xfrm>
            <a:off x="174625" y="2370138"/>
            <a:ext cx="38925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2257" name="McK Footnote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blackWhite">
          <a:xfrm>
            <a:off x="128588" y="6421438"/>
            <a:ext cx="8332787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45720" rIns="45720" anchor="b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ru-RU" sz="1000" i="1">
                <a:solidFill>
                  <a:schemeClr val="tx2"/>
                </a:solidFill>
                <a:latin typeface="Calibri" pitchFamily="34" charset="0"/>
              </a:rPr>
              <a:t>Источник: МЭР</a:t>
            </a:r>
            <a:endParaRPr lang="en-US" sz="1000" i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52258" name="Line 33"/>
          <p:cNvSpPr>
            <a:spLocks noChangeShapeType="1"/>
          </p:cNvSpPr>
          <p:nvPr/>
        </p:nvSpPr>
        <p:spPr bwMode="auto">
          <a:xfrm>
            <a:off x="141288" y="6465888"/>
            <a:ext cx="3960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200" smtClean="0">
                <a:latin typeface="Calibri" pitchFamily="34" charset="0"/>
              </a:rPr>
              <a:t>Спасибо за внимание!</a:t>
            </a:r>
          </a:p>
        </p:txBody>
      </p:sp>
      <p:sp>
        <p:nvSpPr>
          <p:cNvPr id="11267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>
                <a:latin typeface="Calibri" pitchFamily="34" charset="0"/>
              </a:rPr>
              <a:t>Зюзин Андрей Борисович</a:t>
            </a:r>
          </a:p>
          <a:p>
            <a:r>
              <a:rPr lang="ru-RU" smtClean="0">
                <a:latin typeface="Calibri" pitchFamily="34" charset="0"/>
              </a:rPr>
              <a:t>Управляющий Директор</a:t>
            </a:r>
          </a:p>
          <a:p>
            <a:r>
              <a:rPr lang="ru-RU" smtClean="0">
                <a:latin typeface="Calibri" pitchFamily="34" charset="0"/>
              </a:rPr>
              <a:t>ЗАО «ВТБ Управление активами»</a:t>
            </a:r>
          </a:p>
          <a:p>
            <a:r>
              <a:rPr lang="en-US" smtClean="0">
                <a:latin typeface="Calibri" pitchFamily="34" charset="0"/>
              </a:rPr>
              <a:t>azuzin@vtbam.ru </a:t>
            </a:r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статьи Д.А.Медведева «Россия – вперед!»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400" u="sng" dirty="0" smtClean="0">
                <a:latin typeface="Calibri" pitchFamily="34" charset="0"/>
              </a:rPr>
              <a:t>В течение ближайших десятилетий Россия должна стать страной, благополучие которой обеспечивается </a:t>
            </a:r>
            <a:r>
              <a:rPr lang="ru-RU" sz="1400" dirty="0" smtClean="0">
                <a:latin typeface="Calibri" pitchFamily="34" charset="0"/>
              </a:rPr>
              <a:t>не столько сырьевыми, сколько </a:t>
            </a:r>
            <a:r>
              <a:rPr lang="ru-RU" sz="1400" u="sng" dirty="0" smtClean="0">
                <a:latin typeface="Calibri" pitchFamily="34" charset="0"/>
              </a:rPr>
              <a:t>интеллектуальными ресурсами: «умной» экономикой, создающей уникальные знания, экспортом новейших технологий и продуктов инновационной деятельности.</a:t>
            </a:r>
          </a:p>
          <a:p>
            <a:pPr>
              <a:buNone/>
            </a:pPr>
            <a:r>
              <a:rPr lang="ru-RU" sz="1400" dirty="0" smtClean="0">
                <a:latin typeface="Calibri" pitchFamily="34" charset="0"/>
              </a:rPr>
              <a:t>Недавно я определил пять стратегических векторов экономической модернизации нашей страны.</a:t>
            </a:r>
          </a:p>
          <a:p>
            <a:r>
              <a:rPr lang="ru-RU" sz="1400" b="1" dirty="0" smtClean="0">
                <a:latin typeface="Calibri" pitchFamily="34" charset="0"/>
              </a:rPr>
              <a:t>Во-первых</a:t>
            </a:r>
            <a:r>
              <a:rPr lang="ru-RU" sz="1400" dirty="0" smtClean="0">
                <a:latin typeface="Calibri" pitchFamily="34" charset="0"/>
              </a:rPr>
              <a:t>, мы станем одной из лидирующих стран по эффективности производства, транспортировки и использования </a:t>
            </a:r>
            <a:r>
              <a:rPr lang="ru-RU" sz="1400" i="1" u="sng" dirty="0" smtClean="0">
                <a:latin typeface="Calibri" pitchFamily="34" charset="0"/>
              </a:rPr>
              <a:t>энергии</a:t>
            </a:r>
            <a:r>
              <a:rPr lang="ru-RU" sz="1400" dirty="0" smtClean="0">
                <a:latin typeface="Calibri" pitchFamily="34" charset="0"/>
              </a:rPr>
              <a:t>. Разработаем и выведем на внутренние и внешние рынки новые виды </a:t>
            </a:r>
            <a:r>
              <a:rPr lang="ru-RU" sz="1400" i="1" u="sng" dirty="0" smtClean="0">
                <a:latin typeface="Calibri" pitchFamily="34" charset="0"/>
              </a:rPr>
              <a:t>топлива</a:t>
            </a:r>
            <a:r>
              <a:rPr lang="ru-RU" sz="1400" dirty="0" smtClean="0">
                <a:latin typeface="Calibri" pitchFamily="34" charset="0"/>
              </a:rPr>
              <a:t>. </a:t>
            </a:r>
            <a:endParaRPr lang="ru-RU" sz="1400" dirty="0" smtClean="0">
              <a:latin typeface="Calibri" pitchFamily="34" charset="0"/>
            </a:endParaRPr>
          </a:p>
          <a:p>
            <a:r>
              <a:rPr lang="ru-RU" sz="1400" b="1" dirty="0" smtClean="0">
                <a:latin typeface="Calibri" pitchFamily="34" charset="0"/>
              </a:rPr>
              <a:t>Во-вторых</a:t>
            </a:r>
            <a:r>
              <a:rPr lang="ru-RU" sz="1400" dirty="0" smtClean="0">
                <a:latin typeface="Calibri" pitchFamily="34" charset="0"/>
              </a:rPr>
              <a:t>, сохраним и поднимем на новый качественный уровень </a:t>
            </a:r>
            <a:r>
              <a:rPr lang="ru-RU" sz="1400" i="1" u="sng" dirty="0" smtClean="0">
                <a:latin typeface="Calibri" pitchFamily="34" charset="0"/>
              </a:rPr>
              <a:t>ядерные технологии</a:t>
            </a:r>
            <a:r>
              <a:rPr lang="ru-RU" sz="1400" dirty="0" smtClean="0">
                <a:latin typeface="Calibri" pitchFamily="34" charset="0"/>
              </a:rPr>
              <a:t>. </a:t>
            </a:r>
            <a:endParaRPr lang="ru-RU" sz="1400" dirty="0" smtClean="0">
              <a:latin typeface="Calibri" pitchFamily="34" charset="0"/>
            </a:endParaRPr>
          </a:p>
          <a:p>
            <a:r>
              <a:rPr lang="ru-RU" sz="1400" b="1" dirty="0" smtClean="0">
                <a:latin typeface="Calibri" pitchFamily="34" charset="0"/>
              </a:rPr>
              <a:t>В-третьих</a:t>
            </a:r>
            <a:r>
              <a:rPr lang="ru-RU" sz="1400" dirty="0" smtClean="0">
                <a:latin typeface="Calibri" pitchFamily="34" charset="0"/>
              </a:rPr>
              <a:t>, российские специалисты будут совершенствовать </a:t>
            </a:r>
            <a:r>
              <a:rPr lang="ru-RU" sz="1400" i="1" u="sng" dirty="0" smtClean="0">
                <a:latin typeface="Calibri" pitchFamily="34" charset="0"/>
              </a:rPr>
              <a:t>информационные технологии</a:t>
            </a:r>
            <a:r>
              <a:rPr lang="ru-RU" sz="1400" dirty="0" smtClean="0">
                <a:latin typeface="Calibri" pitchFamily="34" charset="0"/>
              </a:rPr>
              <a:t>, добьются серьезного влияния на процессы развития глобальных общедоступных информационных сетей, используя суперкомпьютеры и другую необходимую материальную базу. </a:t>
            </a:r>
            <a:endParaRPr lang="ru-RU" sz="1400" dirty="0" smtClean="0">
              <a:latin typeface="Calibri" pitchFamily="34" charset="0"/>
            </a:endParaRPr>
          </a:p>
          <a:p>
            <a:r>
              <a:rPr lang="ru-RU" sz="1400" b="1" dirty="0" smtClean="0">
                <a:latin typeface="Calibri" pitchFamily="34" charset="0"/>
              </a:rPr>
              <a:t>В-четвертых</a:t>
            </a:r>
            <a:r>
              <a:rPr lang="ru-RU" sz="1400" dirty="0" smtClean="0">
                <a:latin typeface="Calibri" pitchFamily="34" charset="0"/>
              </a:rPr>
              <a:t>, мы будем располагать собственной наземной и </a:t>
            </a:r>
            <a:r>
              <a:rPr lang="ru-RU" sz="1400" i="1" u="sng" dirty="0" smtClean="0">
                <a:latin typeface="Calibri" pitchFamily="34" charset="0"/>
              </a:rPr>
              <a:t>космической инфраструктурой </a:t>
            </a:r>
            <a:r>
              <a:rPr lang="ru-RU" sz="1400" dirty="0" smtClean="0">
                <a:latin typeface="Calibri" pitchFamily="34" charset="0"/>
              </a:rPr>
              <a:t>передачи всех видов информации; наши спутники будут «видеть» весь мир, помогать нашим гражданам и людям всех стран общаться, путешествовать, заниматься научными исследованиями, сельскохозяйственным и промышленным производством. </a:t>
            </a:r>
            <a:endParaRPr lang="ru-RU" sz="1400" dirty="0" smtClean="0">
              <a:latin typeface="Calibri" pitchFamily="34" charset="0"/>
            </a:endParaRPr>
          </a:p>
          <a:p>
            <a:r>
              <a:rPr lang="ru-RU" sz="1400" b="1" dirty="0" smtClean="0">
                <a:latin typeface="Calibri" pitchFamily="34" charset="0"/>
              </a:rPr>
              <a:t>В-пятых</a:t>
            </a:r>
            <a:r>
              <a:rPr lang="ru-RU" sz="1400" dirty="0" smtClean="0">
                <a:latin typeface="Calibri" pitchFamily="34" charset="0"/>
              </a:rPr>
              <a:t>, Россия займет передовые позиции в производстве отдельных видов </a:t>
            </a:r>
            <a:r>
              <a:rPr lang="ru-RU" sz="1400" i="1" u="sng" dirty="0" smtClean="0">
                <a:latin typeface="Calibri" pitchFamily="34" charset="0"/>
              </a:rPr>
              <a:t>медицинского оборудования</a:t>
            </a:r>
            <a:r>
              <a:rPr lang="ru-RU" sz="1400" dirty="0" smtClean="0">
                <a:latin typeface="Calibri" pitchFamily="34" charset="0"/>
              </a:rPr>
              <a:t>, сверхсовременных средств диагностики, </a:t>
            </a:r>
            <a:r>
              <a:rPr lang="ru-RU" sz="1400" i="1" u="sng" dirty="0" smtClean="0">
                <a:latin typeface="Calibri" pitchFamily="34" charset="0"/>
              </a:rPr>
              <a:t>медикаментов</a:t>
            </a:r>
            <a:r>
              <a:rPr lang="ru-RU" sz="1400" dirty="0" smtClean="0">
                <a:latin typeface="Calibri" pitchFamily="34" charset="0"/>
              </a:rPr>
              <a:t> для лечения вирусных, </a:t>
            </a:r>
            <a:r>
              <a:rPr lang="ru-RU" sz="1400" dirty="0" err="1" smtClean="0">
                <a:latin typeface="Calibri" pitchFamily="34" charset="0"/>
              </a:rPr>
              <a:t>сердечно-сосудистых</a:t>
            </a:r>
            <a:r>
              <a:rPr lang="ru-RU" sz="1400" dirty="0" smtClean="0">
                <a:latin typeface="Calibri" pitchFamily="34" charset="0"/>
              </a:rPr>
              <a:t>, онкологических и неврологических заболеваний.</a:t>
            </a:r>
          </a:p>
          <a:p>
            <a:endParaRPr lang="ru-RU" sz="1400" dirty="0">
              <a:latin typeface="Calibri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910AC4-781C-454C-B395-2D0D83D4ABAE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7" name="Содержимое 3"/>
          <p:cNvSpPr txBox="1">
            <a:spLocks/>
          </p:cNvSpPr>
          <p:nvPr/>
        </p:nvSpPr>
        <p:spPr bwMode="auto">
          <a:xfrm>
            <a:off x="620713" y="6286519"/>
            <a:ext cx="8275637" cy="39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http://www.gazeta.ru/comments/2009/09/10_a_3258568.shtml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>
            <a:spLocks noChangeArrowheads="1"/>
          </p:cNvSpPr>
          <p:nvPr/>
        </p:nvSpPr>
        <p:spPr bwMode="auto">
          <a:xfrm>
            <a:off x="307975" y="1347788"/>
            <a:ext cx="8288338" cy="4319587"/>
          </a:xfrm>
          <a:prstGeom prst="roundRect">
            <a:avLst>
              <a:gd name="adj" fmla="val 1094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35210" tIns="35210" rIns="35210" bIns="35210" anchor="ctr"/>
          <a:lstStyle/>
          <a:p>
            <a:pPr marL="193675" indent="-193675" algn="just" defTabSz="895350">
              <a:buFont typeface="Wingdings" pitchFamily="2" charset="2"/>
              <a:buNone/>
            </a:pPr>
            <a:endParaRPr lang="ru-RU" sz="1100" b="1" i="1">
              <a:latin typeface="Calibri" pitchFamily="34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107950" y="404813"/>
            <a:ext cx="8785225" cy="530225"/>
          </a:xfrm>
        </p:spPr>
        <p:txBody>
          <a:bodyPr/>
          <a:lstStyle/>
          <a:p>
            <a:r>
              <a:rPr lang="ru-RU">
                <a:latin typeface="Calibri" pitchFamily="34" charset="0"/>
              </a:rPr>
              <a:t>Низкая степень внедрения инноваций обуславливает общее отставание России в технологической сфере</a:t>
            </a:r>
          </a:p>
        </p:txBody>
      </p:sp>
      <p:sp>
        <p:nvSpPr>
          <p:cNvPr id="512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31913" y="3933825"/>
            <a:ext cx="5040312" cy="231775"/>
          </a:xfrm>
          <a:prstGeom prst="rect">
            <a:avLst/>
          </a:prstGeom>
          <a:gradFill rotWithShape="1">
            <a:gsLst>
              <a:gs pos="0">
                <a:srgbClr val="E3F1F1"/>
              </a:gs>
              <a:gs pos="50000">
                <a:srgbClr val="E3F1F1">
                  <a:gamma/>
                  <a:tint val="22353"/>
                  <a:invGamma/>
                </a:srgbClr>
              </a:gs>
              <a:gs pos="100000">
                <a:srgbClr val="E3F1F1"/>
              </a:gs>
            </a:gsLst>
            <a:lin ang="5400000" scaled="1"/>
          </a:gradFill>
          <a:ln w="9525">
            <a:solidFill>
              <a:schemeClr val="folHlink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8000" y="1495425"/>
            <a:ext cx="77517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ru-RU" sz="1800" b="1">
                <a:solidFill>
                  <a:schemeClr val="tx2"/>
                </a:solidFill>
                <a:latin typeface="Calibri" pitchFamily="34" charset="0"/>
              </a:rPr>
              <a:t>Инновационность экономики</a:t>
            </a:r>
          </a:p>
        </p:txBody>
      </p:sp>
      <p:sp>
        <p:nvSpPr>
          <p:cNvPr id="5120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16013" y="1974850"/>
            <a:ext cx="3960812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ru-RU" sz="1600" b="1">
                <a:latin typeface="Calibri" pitchFamily="34" charset="0"/>
              </a:rPr>
              <a:t>Объем высокотехнологичных* секторов, 2006г.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ru-RU" sz="1600">
                <a:latin typeface="Calibri" pitchFamily="34" charset="0"/>
              </a:rPr>
              <a:t>Млрд. долл. США</a:t>
            </a:r>
          </a:p>
        </p:txBody>
      </p:sp>
      <p:graphicFrame>
        <p:nvGraphicFramePr>
          <p:cNvPr id="51207" name="Object 7"/>
          <p:cNvGraphicFramePr>
            <a:graphicFrameLocks/>
          </p:cNvGraphicFramePr>
          <p:nvPr/>
        </p:nvGraphicFramePr>
        <p:xfrm>
          <a:off x="1042988" y="2765425"/>
          <a:ext cx="4176712" cy="2016125"/>
        </p:xfrm>
        <a:graphic>
          <a:graphicData uri="http://schemas.openxmlformats.org/presentationml/2006/ole">
            <p:oleObj spid="_x0000_s51207" name="Chart" r:id="rId15" imgW="1379220" imgH="2095500" progId="MSGraph.Chart.8">
              <p:embed followColorScheme="full"/>
            </p:oleObj>
          </a:graphicData>
        </a:graphic>
      </p:graphicFrame>
      <p:sp>
        <p:nvSpPr>
          <p:cNvPr id="5120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14650" y="3413125"/>
            <a:ext cx="4270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9437" tIns="0" rIns="19437" bIns="0" anchor="ctr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fld id="{3F79FF9F-3B1A-403E-802D-4DF4E0067F31}" type="datetime'''''2''''''''4''4'',''''''''''''''''''''''''''7'''">
              <a:rPr lang="en-US" sz="1600">
                <a:latin typeface="Calibri" pitchFamily="34" charset="0"/>
              </a:rPr>
              <a:pPr marL="342900" indent="-342900">
                <a:spcBef>
                  <a:spcPct val="20000"/>
                </a:spcBef>
                <a:buFont typeface="Wingdings" pitchFamily="2" charset="2"/>
                <a:buNone/>
              </a:pPr>
              <a:t>244,7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51209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32138" y="3124200"/>
            <a:ext cx="42545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9437" tIns="0" rIns="19437" bIns="0" anchor="ctr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fld id="{F8F33638-6F78-4C14-9E6F-D0D4FCF548CB}" type="datetime'''2''8''''''''''''''''''''''2'''''''''''''',''''''''8'''''''">
              <a:rPr lang="en-US" sz="1600">
                <a:latin typeface="Calibri" pitchFamily="34" charset="0"/>
              </a:rPr>
              <a:pPr marL="342900" indent="-342900">
                <a:spcBef>
                  <a:spcPct val="20000"/>
                </a:spcBef>
                <a:buFont typeface="Wingdings" pitchFamily="2" charset="2"/>
                <a:buNone/>
              </a:pPr>
              <a:t>282,8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51210" name="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98975" y="2908300"/>
            <a:ext cx="4270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9437" tIns="0" rIns="19437" bIns="0" anchor="ctr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fld id="{E10819FB-5D46-41CA-B243-8F8EE7902F9F}" type="datetime'''''4''''''''''''93'''''''''''',''0'''''''''''''''">
              <a:rPr lang="en-US" sz="1600">
                <a:latin typeface="Calibri" pitchFamily="34" charset="0"/>
              </a:rPr>
              <a:pPr marL="342900" indent="-342900">
                <a:spcBef>
                  <a:spcPct val="20000"/>
                </a:spcBef>
                <a:buFont typeface="Wingdings" pitchFamily="2" charset="2"/>
                <a:buNone/>
              </a:pPr>
              <a:t>493,0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51211" name="Rectangle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43213" y="3700463"/>
            <a:ext cx="42545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9437" tIns="0" rIns="19437" bIns="0" anchor="ctr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fld id="{EFC21344-C303-4E1E-BE77-63778A4DADBF}" type="datetime'''''''2''''29'''''''''''''''''''''''''''',''''''1'''">
              <a:rPr lang="en-US" sz="1600">
                <a:latin typeface="Calibri" pitchFamily="34" charset="0"/>
              </a:rPr>
              <a:pPr marL="342900" indent="-342900">
                <a:spcBef>
                  <a:spcPct val="20000"/>
                </a:spcBef>
                <a:buFont typeface="Wingdings" pitchFamily="2" charset="2"/>
                <a:buNone/>
              </a:pPr>
              <a:t>229,1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51212" name="Rectangl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474788" y="3916363"/>
            <a:ext cx="3413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9437" tIns="0" rIns="19437" bIns="0" anchor="ctr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fld id="{54090903-D771-4EA5-8640-3538354DEBE9}" type="datetime'''''''''16'''''',''''''''''8'''''''''''">
              <a:rPr lang="en-US" sz="1600">
                <a:latin typeface="Calibri" pitchFamily="34" charset="0"/>
              </a:rPr>
              <a:pPr marL="342900" indent="-342900">
                <a:spcBef>
                  <a:spcPct val="20000"/>
                </a:spcBef>
                <a:buFont typeface="Wingdings" pitchFamily="2" charset="2"/>
                <a:buNone/>
              </a:pPr>
              <a:t>16,8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51213" name="Rectangle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474788" y="4205288"/>
            <a:ext cx="2540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9437" tIns="0" rIns="19437" bIns="0" anchor="ctr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fld id="{4E986642-6458-4550-AB96-8E00C82BC86B}" type="datetime'''''''''''''''''''''''''''''7'',''''''''''''''''''2'">
              <a:rPr lang="en-US" sz="1600">
                <a:latin typeface="Calibri" pitchFamily="34" charset="0"/>
              </a:rPr>
              <a:pPr marL="342900" indent="-342900">
                <a:spcBef>
                  <a:spcPct val="20000"/>
                </a:spcBef>
                <a:buFont typeface="Wingdings" pitchFamily="2" charset="2"/>
                <a:buNone/>
              </a:pPr>
              <a:t>7,2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51214" name="Rectangle 1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74788" y="4492625"/>
            <a:ext cx="34131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9437" tIns="0" rIns="19437" bIns="0" anchor="ctr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fld id="{F22C2A45-095E-4E2C-8B1C-BFA7428A5E9E}" type="datetime'''''''''''''''''1''''''''''3'''''''''',''''''''''1'''''''">
              <a:rPr lang="en-US" sz="1600">
                <a:latin typeface="Calibri" pitchFamily="34" charset="0"/>
              </a:rPr>
              <a:pPr marL="342900" indent="-342900">
                <a:spcBef>
                  <a:spcPct val="20000"/>
                </a:spcBef>
                <a:buFont typeface="Wingdings" pitchFamily="2" charset="2"/>
                <a:buNone/>
              </a:pPr>
              <a:t>13,1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51215" name="Rectangle 1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4188" y="4695825"/>
            <a:ext cx="7951787" cy="94795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marL="179388" lvl="1" indent="-177800">
              <a:spcBef>
                <a:spcPct val="20000"/>
              </a:spcBef>
              <a:buSzPct val="70000"/>
              <a:buFont typeface="Wingdings" pitchFamily="2" charset="2"/>
              <a:buChar char="n"/>
            </a:pPr>
            <a:r>
              <a:rPr lang="ru-RU" sz="1400" dirty="0">
                <a:latin typeface="Calibri" pitchFamily="34" charset="0"/>
              </a:rPr>
              <a:t>Россия отстает от мировых лидеров по объему инновационной экономики</a:t>
            </a:r>
          </a:p>
          <a:p>
            <a:pPr marL="179388" lvl="1" indent="-177800">
              <a:spcBef>
                <a:spcPct val="20000"/>
              </a:spcBef>
              <a:buSzPct val="80000"/>
              <a:buFont typeface="Wingdings" pitchFamily="2" charset="2"/>
              <a:buChar char="n"/>
            </a:pPr>
            <a:r>
              <a:rPr lang="ru-RU" sz="1400" dirty="0">
                <a:latin typeface="Calibri" pitchFamily="34" charset="0"/>
              </a:rPr>
              <a:t>Высокотехнологичный сектор играет незначительную роль в Российской экономике</a:t>
            </a:r>
          </a:p>
          <a:p>
            <a:pPr marL="179388" lvl="1" indent="-177800">
              <a:spcBef>
                <a:spcPct val="20000"/>
              </a:spcBef>
              <a:buSzPct val="80000"/>
              <a:buFont typeface="Wingdings" pitchFamily="2" charset="2"/>
              <a:buChar char="n"/>
            </a:pPr>
            <a:r>
              <a:rPr lang="ru-RU" sz="1400" dirty="0">
                <a:latin typeface="Calibri" pitchFamily="34" charset="0"/>
              </a:rPr>
              <a:t>Чтобы выйти в число лидеров по </a:t>
            </a:r>
            <a:r>
              <a:rPr lang="ru-RU" sz="1400" dirty="0" err="1">
                <a:latin typeface="Calibri" pitchFamily="34" charset="0"/>
              </a:rPr>
              <a:t>инновационности</a:t>
            </a:r>
            <a:r>
              <a:rPr lang="ru-RU" sz="1400" dirty="0">
                <a:latin typeface="Calibri" pitchFamily="34" charset="0"/>
              </a:rPr>
              <a:t> экономики, России необходимо увеличить долю высокотехнологического сектора в ВВП с 10% до 20-25%**, т.е. в 2-2,5 раза</a:t>
            </a:r>
          </a:p>
        </p:txBody>
      </p:sp>
      <p:grpSp>
        <p:nvGrpSpPr>
          <p:cNvPr id="51216" name="Group 16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5795963" y="2819400"/>
            <a:ext cx="323850" cy="1873250"/>
            <a:chOff x="1416" y="1567"/>
            <a:chExt cx="200" cy="1157"/>
          </a:xfrm>
        </p:grpSpPr>
        <p:pic>
          <p:nvPicPr>
            <p:cNvPr id="51217" name="Picture 17" descr="Allemag1"/>
            <p:cNvPicPr>
              <a:picLocks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1416" y="1915"/>
              <a:ext cx="200" cy="112"/>
            </a:xfrm>
            <a:prstGeom prst="rect">
              <a:avLst/>
            </a:prstGeom>
            <a:noFill/>
          </p:spPr>
        </p:pic>
        <p:pic>
          <p:nvPicPr>
            <p:cNvPr id="51218" name="Picture 18" descr="Etatsun1"/>
            <p:cNvPicPr>
              <a:picLocks noChangeArrowheads="1"/>
            </p:cNvPicPr>
            <p:nvPr/>
          </p:nvPicPr>
          <p:blipFill>
            <a:blip r:embed="rId17"/>
            <a:srcRect r="9355" b="3067"/>
            <a:stretch>
              <a:fillRect/>
            </a:stretch>
          </p:blipFill>
          <p:spPr bwMode="auto">
            <a:xfrm>
              <a:off x="1416" y="1567"/>
              <a:ext cx="200" cy="112"/>
            </a:xfrm>
            <a:prstGeom prst="rect">
              <a:avLst/>
            </a:prstGeom>
            <a:noFill/>
          </p:spPr>
        </p:pic>
        <p:pic>
          <p:nvPicPr>
            <p:cNvPr id="51219" name="Picture 19" descr="Japon1"/>
            <p:cNvPicPr>
              <a:picLocks noChangeArrowheads="1"/>
            </p:cNvPicPr>
            <p:nvPr/>
          </p:nvPicPr>
          <p:blipFill>
            <a:blip r:embed="rId18"/>
            <a:srcRect t="5641" b="6154"/>
            <a:stretch>
              <a:fillRect/>
            </a:stretch>
          </p:blipFill>
          <p:spPr bwMode="auto">
            <a:xfrm>
              <a:off x="1416" y="1741"/>
              <a:ext cx="200" cy="112"/>
            </a:xfrm>
            <a:prstGeom prst="rect">
              <a:avLst/>
            </a:prstGeom>
            <a:noFill/>
            <a:ln w="3175">
              <a:solidFill>
                <a:schemeClr val="hlink"/>
              </a:solidFill>
              <a:miter lim="800000"/>
              <a:headEnd/>
              <a:tailEnd/>
            </a:ln>
          </p:spPr>
        </p:pic>
        <p:pic>
          <p:nvPicPr>
            <p:cNvPr id="51220" name="Picture 20" descr="Chine1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1416" y="2089"/>
              <a:ext cx="200" cy="112"/>
            </a:xfrm>
            <a:prstGeom prst="rect">
              <a:avLst/>
            </a:prstGeom>
            <a:noFill/>
          </p:spPr>
        </p:pic>
        <p:pic>
          <p:nvPicPr>
            <p:cNvPr id="51221" name="Picture 21" descr="flag_rossiy_250"/>
            <p:cNvPicPr>
              <a:picLocks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416" y="2263"/>
              <a:ext cx="200" cy="112"/>
            </a:xfrm>
            <a:prstGeom prst="rect">
              <a:avLst/>
            </a:prstGeom>
            <a:noFill/>
            <a:ln w="3175">
              <a:solidFill>
                <a:schemeClr val="hlink"/>
              </a:solidFill>
              <a:miter lim="800000"/>
              <a:headEnd/>
              <a:tailEnd/>
            </a:ln>
          </p:spPr>
        </p:pic>
        <p:pic>
          <p:nvPicPr>
            <p:cNvPr id="51222" name="Picture 22" descr="show_flag_big"/>
            <p:cNvPicPr>
              <a:picLocks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1416" y="2437"/>
              <a:ext cx="200" cy="112"/>
            </a:xfrm>
            <a:prstGeom prst="rect">
              <a:avLst/>
            </a:prstGeom>
            <a:noFill/>
          </p:spPr>
        </p:pic>
        <p:pic>
          <p:nvPicPr>
            <p:cNvPr id="51223" name="Picture 23" descr="250px-Flag_of_Finland"/>
            <p:cNvPicPr>
              <a:picLocks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416" y="2612"/>
              <a:ext cx="200" cy="112"/>
            </a:xfrm>
            <a:prstGeom prst="rect">
              <a:avLst/>
            </a:prstGeom>
            <a:noFill/>
          </p:spPr>
        </p:pic>
      </p:grpSp>
      <p:sp>
        <p:nvSpPr>
          <p:cNvPr id="51224" name="Text Box 24"/>
          <p:cNvSpPr txBox="1">
            <a:spLocks noChangeArrowheads="1"/>
          </p:cNvSpPr>
          <p:nvPr/>
        </p:nvSpPr>
        <p:spPr bwMode="blackWhite">
          <a:xfrm>
            <a:off x="312738" y="6219825"/>
            <a:ext cx="82550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rIns="45720" anchor="b">
            <a:spAutoFit/>
          </a:bodyPr>
          <a:lstStyle/>
          <a:p>
            <a:pPr defTabSz="947738" eaLnBrk="0" hangingPunct="0"/>
            <a:r>
              <a:rPr lang="en-US" sz="900">
                <a:solidFill>
                  <a:srgbClr val="000000"/>
                </a:solidFill>
                <a:latin typeface="Calibri" pitchFamily="34" charset="0"/>
                <a:ea typeface="SC STKaiti" pitchFamily="2" charset="-122"/>
              </a:rPr>
              <a:t>*</a:t>
            </a:r>
            <a:r>
              <a:rPr lang="ru-RU" sz="900">
                <a:solidFill>
                  <a:srgbClr val="000000"/>
                </a:solidFill>
                <a:latin typeface="Calibri" pitchFamily="34" charset="0"/>
                <a:ea typeface="SC STKaiti" pitchFamily="2" charset="-122"/>
              </a:rPr>
              <a:t>Высокотехнологичные сектора включают авиакосмическую промышленность, фармацевтику, компьютерное оборудование, электронику, двигателестроение, автомобилестроение, специальное машиностроение и некоторые другие</a:t>
            </a:r>
            <a:endParaRPr lang="ru-RU" sz="900">
              <a:solidFill>
                <a:srgbClr val="000000"/>
              </a:solidFill>
              <a:latin typeface="Calibri" pitchFamily="34" charset="0"/>
            </a:endParaRPr>
          </a:p>
          <a:p>
            <a:pPr defTabSz="947738" eaLnBrk="0" hangingPunct="0"/>
            <a:r>
              <a:rPr lang="ru-RU" sz="900">
                <a:solidFill>
                  <a:srgbClr val="000000"/>
                </a:solidFill>
                <a:latin typeface="Calibri" pitchFamily="34" charset="0"/>
              </a:rPr>
              <a:t>** Концепция долгосрочного социально-экономического развития МЭР 2020</a:t>
            </a:r>
          </a:p>
          <a:p>
            <a:pPr defTabSz="947738" eaLnBrk="0" hangingPunct="0"/>
            <a:r>
              <a:rPr lang="ru-RU" sz="900">
                <a:solidFill>
                  <a:srgbClr val="000000"/>
                </a:solidFill>
                <a:latin typeface="Calibri" pitchFamily="34" charset="0"/>
                <a:ea typeface="SC STKaiti" pitchFamily="2" charset="-122"/>
              </a:rPr>
              <a:t>Источник</a:t>
            </a:r>
            <a:r>
              <a:rPr lang="ru-RU" sz="9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900">
                <a:solidFill>
                  <a:srgbClr val="000000"/>
                </a:solidFill>
                <a:latin typeface="Calibri" pitchFamily="34" charset="0"/>
                <a:ea typeface="SC STKaiti" pitchFamily="2" charset="-122"/>
              </a:rPr>
              <a:t>:</a:t>
            </a:r>
            <a:r>
              <a:rPr lang="ru-RU" sz="9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900">
                <a:solidFill>
                  <a:srgbClr val="000000"/>
                </a:solidFill>
                <a:latin typeface="Calibri" pitchFamily="34" charset="0"/>
                <a:ea typeface="SC STKaiti" pitchFamily="2" charset="-122"/>
              </a:rPr>
              <a:t>Global Insight</a:t>
            </a:r>
            <a:endParaRPr lang="ru-RU" sz="900" i="1">
              <a:solidFill>
                <a:schemeClr val="tx2"/>
              </a:solidFill>
              <a:latin typeface="Calibri" pitchFamily="34" charset="0"/>
              <a:ea typeface="SC STKaiti" pitchFamily="2" charset="-122"/>
            </a:endParaRPr>
          </a:p>
        </p:txBody>
      </p:sp>
      <p:sp>
        <p:nvSpPr>
          <p:cNvPr id="51225" name="Text Box 25"/>
          <p:cNvSpPr txBox="1">
            <a:spLocks noChangeArrowheads="1"/>
          </p:cNvSpPr>
          <p:nvPr/>
        </p:nvSpPr>
        <p:spPr bwMode="blackWhite">
          <a:xfrm>
            <a:off x="107950" y="5800725"/>
            <a:ext cx="878522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rIns="45720" anchor="b">
            <a:spAutoFit/>
          </a:bodyPr>
          <a:lstStyle/>
          <a:p>
            <a:pPr defTabSz="947738" eaLnBrk="0" hangingPunct="0">
              <a:spcBef>
                <a:spcPct val="50000"/>
              </a:spcBef>
            </a:pPr>
            <a:r>
              <a:rPr lang="ru-RU" sz="1400" b="1" i="1">
                <a:solidFill>
                  <a:schemeClr val="tx2"/>
                </a:solidFill>
                <a:latin typeface="Calibri" pitchFamily="34" charset="0"/>
              </a:rPr>
              <a:t>Целью государственной политики является ликвидация технологического отставания российской экономики за счет стимулирования внедрения инноваций </a:t>
            </a:r>
          </a:p>
        </p:txBody>
      </p:sp>
      <p:sp>
        <p:nvSpPr>
          <p:cNvPr id="5" name="Номер слайда 3"/>
          <p:cNvSpPr txBox="1">
            <a:spLocks noGrp="1"/>
          </p:cNvSpPr>
          <p:nvPr/>
        </p:nvSpPr>
        <p:spPr bwMode="auto">
          <a:xfrm>
            <a:off x="8027988" y="6542088"/>
            <a:ext cx="1000125" cy="20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36D9A80-243E-4EB6-BCAB-2B6A3649ADBA}" type="slidenum">
              <a:rPr lang="en-GB" sz="1000">
                <a:latin typeface="Calibri" pitchFamily="34" charset="0"/>
                <a:cs typeface="+mn-cs"/>
              </a:rPr>
              <a:pPr algn="r">
                <a:defRPr/>
              </a:pPr>
              <a:t>4</a:t>
            </a:fld>
            <a:endParaRPr lang="en-GB" sz="1000"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082028"/>
          <a:ext cx="8001054" cy="5133054"/>
        </p:xfrm>
        <a:graphic>
          <a:graphicData uri="http://schemas.openxmlformats.org/drawingml/2006/table">
            <a:tbl>
              <a:tblPr/>
              <a:tblGrid>
                <a:gridCol w="2667018"/>
                <a:gridCol w="2667018"/>
                <a:gridCol w="2667018"/>
              </a:tblGrid>
              <a:tr h="191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FF"/>
                          </a:solidFill>
                          <a:latin typeface="Arial"/>
                          <a:ea typeface="Calibri"/>
                          <a:cs typeface="Times New Roman"/>
                        </a:rPr>
                        <a:t>Типы особых экономических зон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87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FFFF"/>
                          </a:solidFill>
                          <a:latin typeface="Arial"/>
                          <a:ea typeface="Calibri"/>
                          <a:cs typeface="Times New Roman"/>
                        </a:rPr>
                        <a:t>Название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87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FF"/>
                          </a:solidFill>
                          <a:latin typeface="Arial"/>
                          <a:ea typeface="Calibri"/>
                          <a:cs typeface="Times New Roman"/>
                        </a:rPr>
                        <a:t>Местоположение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877B"/>
                    </a:solidFill>
                  </a:tcPr>
                </a:tc>
              </a:tr>
              <a:tr h="19181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Промышленно-производственные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«Липецк»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Липецкая область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</a:tr>
              <a:tr h="19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«Алабуга»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Республика Татарстан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</a:tr>
              <a:tr h="58780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Технико-внедренческие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ОЭЗ в г. Санкт-Петербурге </a:t>
                      </a:r>
                      <a:b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Первая очередь — участок «</a:t>
                      </a:r>
                      <a:r>
                        <a:rPr lang="ru-RU" sz="1600" dirty="0" err="1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Нойдорф</a:t>
                      </a: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  <a:b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Вторая очередь — участок «Ново-Орловский»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Санкт-Петербург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</a:tr>
              <a:tr h="4888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ОЭЗ «Зеленоград» </a:t>
                      </a:r>
                      <a:b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Первый участок — </a:t>
                      </a:r>
                      <a:r>
                        <a:rPr lang="ru-RU" sz="1600" dirty="0" err="1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промзона</a:t>
                      </a: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Алабушево</a:t>
                      </a: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Второй участок — МИЭТ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Москва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</a:tr>
              <a:tr h="19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«Дубна»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Московская область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</a:tr>
              <a:tr h="4888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ОЭЗ «Томск»</a:t>
                      </a:r>
                      <a:b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Первый участок — Академгородок</a:t>
                      </a:r>
                      <a:b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Второй участок — «</a:t>
                      </a:r>
                      <a:r>
                        <a:rPr lang="ru-RU" sz="1600" dirty="0" err="1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Томскнефтехим</a:t>
                      </a: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Томск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36" marR="61236" marT="35721" marB="35721" anchor="ctr">
                    <a:lnL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4D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1E9"/>
                    </a:solidFill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14282" y="369190"/>
            <a:ext cx="8572560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Особые экономические зоны* по федеральному законодательству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6357958"/>
            <a:ext cx="8286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>
                <a:latin typeface="Calibri" pitchFamily="34" charset="0"/>
              </a:rPr>
              <a:t>*за исключением игровых, таможенных, портовых, </a:t>
            </a:r>
            <a:r>
              <a:rPr lang="ru-RU" sz="1200" i="1" dirty="0" err="1" smtClean="0">
                <a:latin typeface="Calibri" pitchFamily="34" charset="0"/>
              </a:rPr>
              <a:t>туристическо-рекреационных</a:t>
            </a:r>
            <a:endParaRPr lang="ru-RU" sz="12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794670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Calibri" pitchFamily="34" charset="0"/>
              </a:rPr>
              <a:t>Счетная палата (СП) </a:t>
            </a:r>
            <a:r>
              <a:rPr lang="ru-RU" sz="1200" b="1" i="1" dirty="0">
                <a:latin typeface="Calibri" pitchFamily="34" charset="0"/>
              </a:rPr>
              <a:t>выяснила стоимость принадлежащих России нематериальных активов. В целом она составила всего лишь 3,76 </a:t>
            </a:r>
            <a:r>
              <a:rPr lang="ru-RU" sz="1200" b="1" i="1" dirty="0" err="1">
                <a:latin typeface="Calibri" pitchFamily="34" charset="0"/>
              </a:rPr>
              <a:t>млрд</a:t>
            </a:r>
            <a:r>
              <a:rPr lang="ru-RU" sz="1200" b="1" i="1" dirty="0">
                <a:latin typeface="Calibri" pitchFamily="34" charset="0"/>
              </a:rPr>
              <a:t> руб., в том числе 3,5 </a:t>
            </a:r>
            <a:r>
              <a:rPr lang="ru-RU" sz="1200" b="1" i="1" dirty="0" err="1">
                <a:latin typeface="Calibri" pitchFamily="34" charset="0"/>
              </a:rPr>
              <a:t>млрд</a:t>
            </a:r>
            <a:r>
              <a:rPr lang="ru-RU" sz="1200" b="1" i="1" dirty="0">
                <a:latin typeface="Calibri" pitchFamily="34" charset="0"/>
              </a:rPr>
              <a:t> руб. — интеллектуальная собственность, созданная на бюджетные деньги. </a:t>
            </a:r>
            <a:r>
              <a:rPr lang="ru-RU" sz="1200" dirty="0">
                <a:latin typeface="Calibri" pitchFamily="34" charset="0"/>
              </a:rPr>
              <a:t>Это очень мало, признают в СП и объясняют цифру плохой организацией оборота и охраны интеллектуальной собственности. Эксперты называют другие причины. В их числе имитация научно-исследовательских работ для перераспределения бюджетных средств в пользу дружественных заказчику структур. </a:t>
            </a:r>
            <a:r>
              <a:rPr lang="ru-RU" sz="1200" dirty="0" smtClean="0">
                <a:latin typeface="Calibri" pitchFamily="34" charset="0"/>
              </a:rPr>
              <a:t>… Эксперты </a:t>
            </a:r>
            <a:r>
              <a:rPr lang="ru-RU" sz="1200" dirty="0">
                <a:latin typeface="Calibri" pitchFamily="34" charset="0"/>
              </a:rPr>
              <a:t>среди причин низкой стоимости «бюджетной» интеллектуальной собственности называют ее объективно низкую ценность. «</a:t>
            </a:r>
            <a:r>
              <a:rPr lang="ru-RU" sz="1200" b="1" i="1" dirty="0">
                <a:latin typeface="Calibri" pitchFamily="34" charset="0"/>
              </a:rPr>
              <a:t>Многие работы в рамках НИР и НИОКР не представляют сколько-нибудь значимой интеллектуальной ценности, так как часто являются лишь способом перераспределения бюджетных средств</a:t>
            </a:r>
            <a:r>
              <a:rPr lang="ru-RU" sz="1200" dirty="0">
                <a:latin typeface="Calibri" pitchFamily="34" charset="0"/>
              </a:rPr>
              <a:t> в пользу дружественных заказчику структур</a:t>
            </a:r>
            <a:r>
              <a:rPr lang="ru-RU" sz="1200" dirty="0" smtClean="0">
                <a:latin typeface="Calibri" pitchFamily="34" charset="0"/>
              </a:rPr>
              <a:t>».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5996" y="4633280"/>
            <a:ext cx="8226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alibri" pitchFamily="34" charset="0"/>
              </a:rPr>
              <a:t> </a:t>
            </a:r>
            <a:endParaRPr lang="ru-RU" sz="1200" b="1" dirty="0">
              <a:latin typeface="Calibri" pitchFamily="34" charset="0"/>
            </a:endParaRPr>
          </a:p>
          <a:p>
            <a:r>
              <a:rPr lang="ru-RU" sz="1200" b="1" i="1" dirty="0" smtClean="0">
                <a:latin typeface="Calibri" pitchFamily="34" charset="0"/>
              </a:rPr>
              <a:t>Россия </a:t>
            </a:r>
            <a:r>
              <a:rPr lang="ru-RU" sz="1200" b="1" i="1" dirty="0">
                <a:latin typeface="Calibri" pitchFamily="34" charset="0"/>
              </a:rPr>
              <a:t>опустилась с 51-го на 63-е место в рейтинге стран по конкурентоспособности на 2009-2010 гг. </a:t>
            </a:r>
            <a:r>
              <a:rPr lang="ru-RU" sz="1200" dirty="0">
                <a:latin typeface="Calibri" pitchFamily="34" charset="0"/>
              </a:rPr>
              <a:t>Исследование </a:t>
            </a:r>
            <a:r>
              <a:rPr lang="ru-RU" sz="1200" b="1" u="sng" dirty="0" err="1">
                <a:latin typeface="Calibri" pitchFamily="34" charset="0"/>
              </a:rPr>
              <a:t>Global</a:t>
            </a:r>
            <a:r>
              <a:rPr lang="ru-RU" sz="1200" b="1" u="sng" dirty="0">
                <a:latin typeface="Calibri" pitchFamily="34" charset="0"/>
              </a:rPr>
              <a:t> </a:t>
            </a:r>
            <a:r>
              <a:rPr lang="ru-RU" sz="1200" b="1" u="sng" dirty="0" err="1">
                <a:latin typeface="Calibri" pitchFamily="34" charset="0"/>
              </a:rPr>
              <a:t>Competitiveness</a:t>
            </a:r>
            <a:r>
              <a:rPr lang="ru-RU" sz="1200" b="1" u="sng" dirty="0">
                <a:latin typeface="Calibri" pitchFamily="34" charset="0"/>
              </a:rPr>
              <a:t> </a:t>
            </a:r>
            <a:r>
              <a:rPr lang="ru-RU" sz="1200" b="1" u="sng" dirty="0" err="1">
                <a:latin typeface="Calibri" pitchFamily="34" charset="0"/>
              </a:rPr>
              <a:t>Report</a:t>
            </a:r>
            <a:r>
              <a:rPr lang="ru-RU" sz="1200" b="1" u="sng" dirty="0">
                <a:latin typeface="Calibri" pitchFamily="34" charset="0"/>
              </a:rPr>
              <a:t>, </a:t>
            </a:r>
            <a:r>
              <a:rPr lang="ru-RU" sz="1200" dirty="0">
                <a:latin typeface="Calibri" pitchFamily="34" charset="0"/>
              </a:rPr>
              <a:t>подготовленное Всемирным экономическим форумом, охватывает 133 страны.</a:t>
            </a:r>
          </a:p>
          <a:p>
            <a:r>
              <a:rPr lang="ru-RU" sz="1200" dirty="0">
                <a:latin typeface="Calibri" pitchFamily="34" charset="0"/>
              </a:rPr>
              <a:t>Лучше всего в России обстоят дела с макроэкономической стабильностью — по этому показателю наша страна занимает 36-е место. К конкурентным преимуществам России можно также отнести состояние рынка труда (43-е место), </a:t>
            </a:r>
            <a:r>
              <a:rPr lang="ru-RU" sz="1200" b="1" i="1" dirty="0">
                <a:latin typeface="Calibri" pitchFamily="34" charset="0"/>
              </a:rPr>
              <a:t>уровень образования (51-е место) </a:t>
            </a:r>
            <a:r>
              <a:rPr lang="ru-RU" sz="1200" dirty="0">
                <a:latin typeface="Calibri" pitchFamily="34" charset="0"/>
              </a:rPr>
              <a:t>и здоровья граждан (51-е место).</a:t>
            </a:r>
          </a:p>
          <a:p>
            <a:r>
              <a:rPr lang="ru-RU" sz="1200" b="1" i="1" dirty="0">
                <a:latin typeface="Calibri" pitchFamily="34" charset="0"/>
              </a:rPr>
              <a:t>Плохо в России с эффективностью государственной власти (110 место), независимостью судебной системы (116-е место), реализацией права собственности (119-е место). </a:t>
            </a:r>
            <a:r>
              <a:rPr lang="ru-RU" sz="1200" dirty="0">
                <a:latin typeface="Calibri" pitchFamily="34" charset="0"/>
              </a:rPr>
              <a:t>К недостаткам России, </a:t>
            </a:r>
            <a:r>
              <a:rPr lang="ru-RU" sz="1200" dirty="0" smtClean="0">
                <a:latin typeface="Calibri" pitchFamily="34" charset="0"/>
              </a:rPr>
              <a:t>по</a:t>
            </a:r>
            <a:r>
              <a:rPr lang="en-US" sz="1200" dirty="0" smtClean="0">
                <a:latin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</a:rPr>
              <a:t>мнению </a:t>
            </a:r>
            <a:r>
              <a:rPr lang="ru-RU" sz="1200" dirty="0">
                <a:latin typeface="Calibri" pitchFamily="34" charset="0"/>
              </a:rPr>
              <a:t>экспертов ВЭФ относятся также низкий уровень корпоративной этики в российских компаниях(110-е место), </a:t>
            </a:r>
            <a:r>
              <a:rPr lang="ru-RU" sz="1200" b="1" i="1" dirty="0">
                <a:latin typeface="Calibri" pitchFamily="34" charset="0"/>
              </a:rPr>
              <a:t>слабая эффективность товарных (108-е место) и финансовых рынков (119-е место</a:t>
            </a:r>
            <a:r>
              <a:rPr lang="ru-RU" sz="1200" b="1" i="1" dirty="0" smtClean="0">
                <a:latin typeface="Calibri" pitchFamily="34" charset="0"/>
              </a:rPr>
              <a:t>).</a:t>
            </a:r>
            <a:endParaRPr lang="ru-RU" sz="1200" b="1" i="1" dirty="0">
              <a:latin typeface="Calibri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85720" y="4763310"/>
            <a:ext cx="85725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5720" y="1264436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Calibri" pitchFamily="34" charset="0"/>
              </a:rPr>
              <a:t>По данным </a:t>
            </a:r>
            <a:r>
              <a:rPr lang="ru-RU" sz="1200" b="1" u="sng" dirty="0">
                <a:latin typeface="Calibri" pitchFamily="34" charset="0"/>
              </a:rPr>
              <a:t>ОЭСР</a:t>
            </a:r>
            <a:r>
              <a:rPr lang="ru-RU" sz="1200" dirty="0">
                <a:latin typeface="Calibri" pitchFamily="34" charset="0"/>
              </a:rPr>
              <a:t>, более 50% расходов на исследования и разработки в России финансируются государством. Ни одна страна в мире не имеет такого уровня финансовой господдержки инноваций: у занимающей вторую строчку Словакии доля государства порядка 30%, в США — менее 10%, в Японии — 2%. Общий объем докризисных расходов на инновации в России, по оценке Всемирного банка, — 1,2% ВВП, в ЕС — 1,7% ВВП, в США — 2% ВВП (данные Еврокомиссии). </a:t>
            </a:r>
            <a:r>
              <a:rPr lang="ru-RU" sz="1200" b="1" i="1" dirty="0">
                <a:latin typeface="Calibri" pitchFamily="34" charset="0"/>
              </a:rPr>
              <a:t>По глобальному инновационному рейтингу 2008-2009 гг., составленному </a:t>
            </a:r>
            <a:r>
              <a:rPr lang="ru-RU" sz="1200" b="1" i="1" dirty="0">
                <a:latin typeface="Calibri" pitchFamily="34" charset="0"/>
                <a:hlinkClick r:id="rId2"/>
              </a:rPr>
              <a:t>INSEAD</a:t>
            </a:r>
            <a:r>
              <a:rPr lang="ru-RU" sz="1200" b="1" i="1" dirty="0">
                <a:latin typeface="Calibri" pitchFamily="34" charset="0"/>
              </a:rPr>
              <a:t> по 94 критериям, по объему расходов на инновации Россия находится на 25-м месте из 130, но по уровню </a:t>
            </a:r>
            <a:r>
              <a:rPr lang="ru-RU" sz="1200" b="1" i="1" dirty="0" err="1">
                <a:latin typeface="Calibri" pitchFamily="34" charset="0"/>
              </a:rPr>
              <a:t>инновационности</a:t>
            </a:r>
            <a:r>
              <a:rPr lang="ru-RU" sz="1200" b="1" i="1" dirty="0">
                <a:latin typeface="Calibri" pitchFamily="34" charset="0"/>
              </a:rPr>
              <a:t> российская экономика занимает лишь 68-е место.</a:t>
            </a:r>
          </a:p>
          <a:p>
            <a:endParaRPr lang="ru-RU" sz="1200" dirty="0">
              <a:latin typeface="Calibri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85720" y="2693196"/>
            <a:ext cx="85725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42844" y="214290"/>
            <a:ext cx="8858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Неразвитость 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инфраструктуры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, 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институтов и низкое 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качество </a:t>
            </a:r>
            <a:r>
              <a:rPr lang="ru-RU" i="1" dirty="0" err="1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бизнес-среды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 обуславливает слабые показатели конкурентоспособности и </a:t>
            </a:r>
            <a:r>
              <a:rPr lang="ru-RU" i="1" dirty="0" err="1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инновационности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 российской 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экономик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и</a:t>
            </a:r>
            <a:endParaRPr lang="ru-RU" i="1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http://10.vedomosti.ru/img/newspaper/2009/10/09/215852_a_pic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142852"/>
            <a:ext cx="8905906" cy="66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97875" cy="804863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</a:rPr>
              <a:t>Кто в экономике главный?</a:t>
            </a:r>
            <a:endParaRPr lang="ru-RU" dirty="0" smtClean="0">
              <a:latin typeface="Calibri" pitchFamily="34" charset="0"/>
            </a:endParaRPr>
          </a:p>
        </p:txBody>
      </p:sp>
      <p:sp>
        <p:nvSpPr>
          <p:cNvPr id="409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F78B58A-3687-4B21-A48B-04F3B456C766}" type="slidenum">
              <a:rPr lang="ru-RU" smtClean="0">
                <a:latin typeface="Calibri" pitchFamily="34" charset="0"/>
              </a:rPr>
              <a:pPr/>
              <a:t>8</a:t>
            </a:fld>
            <a:endParaRPr lang="ru-RU" smtClean="0">
              <a:latin typeface="Calibri" pitchFamily="34" charset="0"/>
            </a:endParaRPr>
          </a:p>
        </p:txBody>
      </p:sp>
      <p:pic>
        <p:nvPicPr>
          <p:cNvPr id="4100" name="Picture 8"/>
          <p:cNvPicPr>
            <a:picLocks noChangeAspect="1" noChangeArrowheads="1"/>
          </p:cNvPicPr>
          <p:nvPr/>
        </p:nvPicPr>
        <p:blipFill>
          <a:blip r:embed="rId2"/>
          <a:srcRect l="41797" t="34496" r="16602" b="25717"/>
          <a:stretch>
            <a:fillRect/>
          </a:stretch>
        </p:blipFill>
        <p:spPr bwMode="auto">
          <a:xfrm>
            <a:off x="0" y="714356"/>
            <a:ext cx="481965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/>
          <p:cNvPicPr>
            <a:picLocks noChangeAspect="1" noChangeArrowheads="1"/>
          </p:cNvPicPr>
          <p:nvPr/>
        </p:nvPicPr>
        <p:blipFill>
          <a:blip r:embed="rId3"/>
          <a:srcRect l="29297" t="42937" r="27344" b="21510"/>
          <a:stretch>
            <a:fillRect/>
          </a:stretch>
        </p:blipFill>
        <p:spPr bwMode="auto">
          <a:xfrm>
            <a:off x="0" y="4143375"/>
            <a:ext cx="4500563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4"/>
          <p:cNvSpPr txBox="1">
            <a:spLocks noChangeArrowheads="1"/>
          </p:cNvSpPr>
          <p:nvPr/>
        </p:nvSpPr>
        <p:spPr bwMode="auto">
          <a:xfrm>
            <a:off x="1500188" y="5143500"/>
            <a:ext cx="10055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Calibri" pitchFamily="34" charset="0"/>
              </a:rPr>
              <a:t>Более 50%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2786063" y="3500438"/>
            <a:ext cx="167866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i="1">
                <a:solidFill>
                  <a:schemeClr val="tx1"/>
                </a:solidFill>
                <a:latin typeface="Calibri" pitchFamily="34" charset="0"/>
              </a:rPr>
              <a:t>Источник: РТС, оценки РБК</a:t>
            </a:r>
          </a:p>
        </p:txBody>
      </p:sp>
      <p:sp>
        <p:nvSpPr>
          <p:cNvPr id="4104" name="TextBox 13"/>
          <p:cNvSpPr txBox="1">
            <a:spLocks noChangeArrowheads="1"/>
          </p:cNvSpPr>
          <p:nvPr/>
        </p:nvSpPr>
        <p:spPr bwMode="auto">
          <a:xfrm>
            <a:off x="5072066" y="4686082"/>
            <a:ext cx="3333413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solidFill>
                  <a:schemeClr val="tx1"/>
                </a:solidFill>
                <a:latin typeface="Calibri" pitchFamily="34" charset="0"/>
              </a:rPr>
              <a:t>Компании с государственным участием:</a:t>
            </a:r>
          </a:p>
          <a:p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Calibri" pitchFamily="34" charset="0"/>
              </a:rPr>
              <a:t> Газпром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Calibri" pitchFamily="34" charset="0"/>
              </a:rPr>
              <a:t> Роснефть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Calibri" pitchFamily="34" charset="0"/>
              </a:rPr>
              <a:t>Газпромнефть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Calibri" pitchFamily="34" charset="0"/>
              </a:rPr>
              <a:t> Сбербанк России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Calibri" pitchFamily="34" charset="0"/>
              </a:rPr>
              <a:t> Банк ВТБ</a:t>
            </a:r>
          </a:p>
        </p:txBody>
      </p:sp>
      <p:pic>
        <p:nvPicPr>
          <p:cNvPr id="4105" name="Picture 2"/>
          <p:cNvPicPr>
            <a:picLocks noChangeAspect="1" noChangeArrowheads="1"/>
          </p:cNvPicPr>
          <p:nvPr/>
        </p:nvPicPr>
        <p:blipFill>
          <a:blip r:embed="rId4"/>
          <a:srcRect l="16406" t="24225" r="36719" b="6976"/>
          <a:stretch>
            <a:fillRect/>
          </a:stretch>
        </p:blipFill>
        <p:spPr bwMode="auto">
          <a:xfrm>
            <a:off x="4982185" y="1071562"/>
            <a:ext cx="3622065" cy="321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F253FCE-5F0C-4155-B432-2D193B8A7836}" type="slidenum">
              <a:rPr lang="ru-RU" smtClean="0">
                <a:latin typeface="Calibri" pitchFamily="34" charset="0"/>
              </a:rPr>
              <a:pPr/>
              <a:t>9</a:t>
            </a:fld>
            <a:endParaRPr lang="ru-RU" smtClean="0">
              <a:latin typeface="Calibri" pitchFamily="34" charset="0"/>
            </a:endParaRP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/>
          <a:srcRect l="48566" t="45543" r="14453" b="15880"/>
          <a:stretch>
            <a:fillRect/>
          </a:stretch>
        </p:blipFill>
        <p:spPr bwMode="auto">
          <a:xfrm>
            <a:off x="0" y="785813"/>
            <a:ext cx="46434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3714750"/>
          <a:ext cx="3857653" cy="2875701"/>
        </p:xfrm>
        <a:graphic>
          <a:graphicData uri="http://schemas.openxmlformats.org/drawingml/2006/table">
            <a:tbl>
              <a:tblPr/>
              <a:tblGrid>
                <a:gridCol w="2291675"/>
                <a:gridCol w="728635"/>
                <a:gridCol w="837343"/>
              </a:tblGrid>
              <a:tr h="10810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Управляющая компания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СЧА на дату окончания формирования, млн. 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Доля от общего объема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средст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в управлении,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7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ВТБ - Фонд венчурный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7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Биопроцесс Кэпитал Венчурс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7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Максвелл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Биотех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7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Лидер-Инновации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Тамир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Фишман Си Ай Джи венчурный фонд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7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С-Групп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Венчурс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1 800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Новые технологии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Сумарный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объем средств, находящийся под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управлением УК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18 983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67" name="TextBox 9"/>
          <p:cNvSpPr txBox="1">
            <a:spLocks noChangeArrowheads="1"/>
          </p:cNvSpPr>
          <p:nvPr/>
        </p:nvSpPr>
        <p:spPr bwMode="auto">
          <a:xfrm>
            <a:off x="4643438" y="3842097"/>
            <a:ext cx="43576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  <a:latin typeface="Calibri" pitchFamily="34" charset="0"/>
              </a:rPr>
              <a:t>Государственно-частные инвестиции</a:t>
            </a:r>
          </a:p>
          <a:p>
            <a:endParaRPr lang="ru-RU" sz="1200" b="1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ВТБ – Фонд Венчурный (ОАО «Банк ВТБ» 77,5%)</a:t>
            </a: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200" dirty="0" err="1">
                <a:solidFill>
                  <a:schemeClr val="tx1"/>
                </a:solidFill>
                <a:latin typeface="Calibri" pitchFamily="34" charset="0"/>
              </a:rPr>
              <a:t>Биопроцесс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200" dirty="0" err="1">
                <a:solidFill>
                  <a:schemeClr val="tx1"/>
                </a:solidFill>
                <a:latin typeface="Calibri" pitchFamily="34" charset="0"/>
              </a:rPr>
              <a:t>Кэпитал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200" dirty="0" err="1">
                <a:solidFill>
                  <a:schemeClr val="tx1"/>
                </a:solidFill>
                <a:latin typeface="Calibri" pitchFamily="34" charset="0"/>
              </a:rPr>
              <a:t>Венчурс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 (ГК «Внешэкономбанк»)</a:t>
            </a: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Лидер – Инновации (ЗАО «</a:t>
            </a:r>
            <a:r>
              <a:rPr lang="ru-RU" sz="1200" dirty="0" err="1">
                <a:solidFill>
                  <a:schemeClr val="tx1"/>
                </a:solidFill>
                <a:latin typeface="Calibri" pitchFamily="34" charset="0"/>
              </a:rPr>
              <a:t>Газпромбанк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»)</a:t>
            </a:r>
          </a:p>
        </p:txBody>
      </p:sp>
      <p:sp>
        <p:nvSpPr>
          <p:cNvPr id="5168" name="TextBox 10"/>
          <p:cNvSpPr txBox="1">
            <a:spLocks noChangeArrowheads="1"/>
          </p:cNvSpPr>
          <p:nvPr/>
        </p:nvSpPr>
        <p:spPr bwMode="auto">
          <a:xfrm>
            <a:off x="4643438" y="5072063"/>
            <a:ext cx="43576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  <a:latin typeface="Calibri" pitchFamily="34" charset="0"/>
              </a:rPr>
              <a:t>Частные инвестиции</a:t>
            </a:r>
          </a:p>
          <a:p>
            <a:endParaRPr lang="ru-RU" sz="1200" b="1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Максвелл </a:t>
            </a:r>
            <a:r>
              <a:rPr lang="ru-RU" sz="1200" dirty="0" err="1">
                <a:solidFill>
                  <a:schemeClr val="tx1"/>
                </a:solidFill>
                <a:latin typeface="Calibri" pitchFamily="34" charset="0"/>
              </a:rPr>
              <a:t>Биотех</a:t>
            </a:r>
            <a:endParaRPr lang="ru-RU" sz="12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200" dirty="0" err="1">
                <a:solidFill>
                  <a:schemeClr val="tx1"/>
                </a:solidFill>
                <a:latin typeface="Calibri" pitchFamily="34" charset="0"/>
              </a:rPr>
              <a:t>Тамир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Фишман Си Ай Джи венчурный фонд</a:t>
            </a: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С-Групп </a:t>
            </a:r>
            <a:r>
              <a:rPr lang="ru-RU" sz="1200" dirty="0" err="1">
                <a:solidFill>
                  <a:schemeClr val="tx1"/>
                </a:solidFill>
                <a:latin typeface="Calibri" pitchFamily="34" charset="0"/>
              </a:rPr>
              <a:t>Венчурс</a:t>
            </a:r>
            <a:endParaRPr lang="ru-RU" sz="12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</a:rPr>
              <a:t> Новые технологии</a:t>
            </a:r>
          </a:p>
        </p:txBody>
      </p:sp>
      <p:pic>
        <p:nvPicPr>
          <p:cNvPr id="5169" name="Picture 7"/>
          <p:cNvPicPr>
            <a:picLocks noChangeAspect="1" noChangeArrowheads="1"/>
          </p:cNvPicPr>
          <p:nvPr/>
        </p:nvPicPr>
        <p:blipFill>
          <a:blip r:embed="rId3"/>
          <a:srcRect l="48828" t="41280" r="16602" b="25775"/>
          <a:stretch>
            <a:fillRect/>
          </a:stretch>
        </p:blipFill>
        <p:spPr bwMode="auto">
          <a:xfrm>
            <a:off x="4805363" y="714375"/>
            <a:ext cx="433863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97875" cy="804863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</a:rPr>
              <a:t>Кто инвестор в инновации? (1)</a:t>
            </a:r>
            <a:endParaRPr lang="ru-RU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udcsZpGp0yNCCxMh0eNd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.BeYmFpHk.sGrIxMg8UZ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4o4pnHCLkuUOi3cGpmPt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_5QE95Ap0aQ9kLOEf6i8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Iel09Gz80CHR.uzrUqVi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8NRz2N3aUKboNIflGERA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3qij3njyEuFPF92piadM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3JyKQF7a0mtgDt8zxU_b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LnnLCKU0CL_ryKOE_TO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THLprvagEimsdORruXVT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h9bEnwYS6UGrcKyzeSXu1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2vbwJIzky3X_Xr_Rnrc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X_UFwGWUGjdo8fUkVO2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0FrAlYUavLqW.rhGOV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EdfHpCagEeBnGsoLkdvE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eBid8AAS02O0G9_l6GBA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HyVB57WIEOCHln.MtNPh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GwQzSqKXUi8yfRX97EYS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ryvFDHLxk2LPFIAvlUfp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k9ueUcFYU.CpBp8Y7234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I5uu.jmR0OkTT.6vt9hR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IigWevhjEC1zYZUTaRge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3TifvObnkK0YcOMn8zph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6jXCQjEkUuV9_enPqLvb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kuUU3XmG0iMBffujnbXh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Dy6yeePZEadb5p83sjh1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2jwMN2UZkGl5xZGi7RSf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ZJCgrGWVkaXCiqL5zwpT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Y9WM..nvkydnrYF0kKOS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.sh1qX5USrYX4IM7_Ju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a6QoSwdUmvCiNJAvadew"/>
</p:tagLst>
</file>

<file path=ppt/theme/theme1.xml><?xml version="1.0" encoding="utf-8"?>
<a:theme xmlns:a="http://schemas.openxmlformats.org/drawingml/2006/main" name="1_Default Design">
  <a:themeElements>
    <a:clrScheme name="1_Default Design 14">
      <a:dk1>
        <a:srgbClr val="0A2973"/>
      </a:dk1>
      <a:lt1>
        <a:srgbClr val="FFFFFF"/>
      </a:lt1>
      <a:dk2>
        <a:srgbClr val="0A2973"/>
      </a:dk2>
      <a:lt2>
        <a:srgbClr val="808080"/>
      </a:lt2>
      <a:accent1>
        <a:srgbClr val="3A4B8C"/>
      </a:accent1>
      <a:accent2>
        <a:srgbClr val="D4E1F0"/>
      </a:accent2>
      <a:accent3>
        <a:srgbClr val="FFFFFF"/>
      </a:accent3>
      <a:accent4>
        <a:srgbClr val="072161"/>
      </a:accent4>
      <a:accent5>
        <a:srgbClr val="AEB1C5"/>
      </a:accent5>
      <a:accent6>
        <a:srgbClr val="C0CCD9"/>
      </a:accent6>
      <a:hlink>
        <a:srgbClr val="FEC278"/>
      </a:hlink>
      <a:folHlink>
        <a:srgbClr val="D884BA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F8A44A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E19442"/>
        </a:accent6>
        <a:hlink>
          <a:srgbClr val="C64C9B"/>
        </a:hlink>
        <a:folHlink>
          <a:srgbClr val="92CD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D4E1F0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C0CCD9"/>
        </a:accent6>
        <a:hlink>
          <a:srgbClr val="FEC278"/>
        </a:hlink>
        <a:folHlink>
          <a:srgbClr val="D884B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4">
      <a:dk1>
        <a:srgbClr val="0A2973"/>
      </a:dk1>
      <a:lt1>
        <a:srgbClr val="FFFFFF"/>
      </a:lt1>
      <a:dk2>
        <a:srgbClr val="0A2973"/>
      </a:dk2>
      <a:lt2>
        <a:srgbClr val="808080"/>
      </a:lt2>
      <a:accent1>
        <a:srgbClr val="3A4B8C"/>
      </a:accent1>
      <a:accent2>
        <a:srgbClr val="D4E1F0"/>
      </a:accent2>
      <a:accent3>
        <a:srgbClr val="FFFFFF"/>
      </a:accent3>
      <a:accent4>
        <a:srgbClr val="072161"/>
      </a:accent4>
      <a:accent5>
        <a:srgbClr val="AEB1C5"/>
      </a:accent5>
      <a:accent6>
        <a:srgbClr val="C0CCD9"/>
      </a:accent6>
      <a:hlink>
        <a:srgbClr val="FEC278"/>
      </a:hlink>
      <a:folHlink>
        <a:srgbClr val="D884BA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3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F8A44A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E19442"/>
        </a:accent6>
        <a:hlink>
          <a:srgbClr val="C64C9B"/>
        </a:hlink>
        <a:folHlink>
          <a:srgbClr val="92CD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4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D4E1F0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C0CCD9"/>
        </a:accent6>
        <a:hlink>
          <a:srgbClr val="FEC278"/>
        </a:hlink>
        <a:folHlink>
          <a:srgbClr val="D884B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Default Design">
  <a:themeElements>
    <a:clrScheme name="5_Default Design 14">
      <a:dk1>
        <a:srgbClr val="0A2973"/>
      </a:dk1>
      <a:lt1>
        <a:srgbClr val="FFFFFF"/>
      </a:lt1>
      <a:dk2>
        <a:srgbClr val="0A2973"/>
      </a:dk2>
      <a:lt2>
        <a:srgbClr val="808080"/>
      </a:lt2>
      <a:accent1>
        <a:srgbClr val="3A4B8C"/>
      </a:accent1>
      <a:accent2>
        <a:srgbClr val="D4E1F0"/>
      </a:accent2>
      <a:accent3>
        <a:srgbClr val="FFFFFF"/>
      </a:accent3>
      <a:accent4>
        <a:srgbClr val="072161"/>
      </a:accent4>
      <a:accent5>
        <a:srgbClr val="AEB1C5"/>
      </a:accent5>
      <a:accent6>
        <a:srgbClr val="C0CCD9"/>
      </a:accent6>
      <a:hlink>
        <a:srgbClr val="FEC278"/>
      </a:hlink>
      <a:folHlink>
        <a:srgbClr val="D884BA"/>
      </a:folHlink>
    </a:clrScheme>
    <a:fontScheme name="5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3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F8A44A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E19442"/>
        </a:accent6>
        <a:hlink>
          <a:srgbClr val="C64C9B"/>
        </a:hlink>
        <a:folHlink>
          <a:srgbClr val="92CD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14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D4E1F0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C0CCD9"/>
        </a:accent6>
        <a:hlink>
          <a:srgbClr val="FEC278"/>
        </a:hlink>
        <a:folHlink>
          <a:srgbClr val="D884B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13459</TotalTime>
  <Words>1711</Words>
  <Application>Microsoft Office PowerPoint</Application>
  <PresentationFormat>Экран (4:3)</PresentationFormat>
  <Paragraphs>306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1_Default Design</vt:lpstr>
      <vt:lpstr>2_Default Design</vt:lpstr>
      <vt:lpstr>5_Default Design</vt:lpstr>
      <vt:lpstr>Chart</vt:lpstr>
      <vt:lpstr>Диаграмма</vt:lpstr>
      <vt:lpstr>Лист Microsoft Office Excel 97-2003</vt:lpstr>
      <vt:lpstr>«Российские венчурные фонды как инвесторы Private Equity»    Итоги первых двух лет частно-государственного партнерства в развитии венчурных инвестиций</vt:lpstr>
      <vt:lpstr>Концепция развития экономики РФ до 2020г.</vt:lpstr>
      <vt:lpstr>Из статьи Д.А.Медведева «Россия – вперед!»</vt:lpstr>
      <vt:lpstr>Низкая степень внедрения инноваций обуславливает общее отставание России в технологической сфере</vt:lpstr>
      <vt:lpstr>Слайд 5</vt:lpstr>
      <vt:lpstr>Слайд 6</vt:lpstr>
      <vt:lpstr>Слайд 7</vt:lpstr>
      <vt:lpstr>Кто в экономике главный?</vt:lpstr>
      <vt:lpstr>Кто инвестор в инновации? (1)</vt:lpstr>
      <vt:lpstr>Слайд 10</vt:lpstr>
      <vt:lpstr>Слайд 11</vt:lpstr>
      <vt:lpstr>Группа ВТБ с 2007 года активно развивает направление венчурных инвестиций</vt:lpstr>
      <vt:lpstr>Структура инвестиционного портфеля Фонда:  стадии развития компаний</vt:lpstr>
      <vt:lpstr>Структура инвестиционного портфеля Фонда:  основные инвестиционные сектора</vt:lpstr>
      <vt:lpstr>Структура инвестиционного портфеля Фонда: инновационные сегменты</vt:lpstr>
      <vt:lpstr>Структура инвестиционного портфеля Фонда:  география деятельности портфельных компаний</vt:lpstr>
      <vt:lpstr>Слайд 17</vt:lpstr>
      <vt:lpstr>Слайд 18</vt:lpstr>
      <vt:lpstr>Слайд 19</vt:lpstr>
      <vt:lpstr>Спасибо за внимание!</vt:lpstr>
    </vt:vector>
  </TitlesOfParts>
  <Company>ЗАО ВТБ УА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ITMT</dc:title>
  <dc:creator>Чикишев Дмитрий</dc:creator>
  <cp:lastModifiedBy>azyuzin</cp:lastModifiedBy>
  <cp:revision>163</cp:revision>
  <dcterms:created xsi:type="dcterms:W3CDTF">2008-07-15T11:00:31Z</dcterms:created>
  <dcterms:modified xsi:type="dcterms:W3CDTF">2009-10-28T19:36:42Z</dcterms:modified>
</cp:coreProperties>
</file>