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7"/>
  </p:notesMasterIdLst>
  <p:sldIdLst>
    <p:sldId id="256" r:id="rId2"/>
    <p:sldId id="382" r:id="rId3"/>
    <p:sldId id="383" r:id="rId4"/>
    <p:sldId id="355" r:id="rId5"/>
    <p:sldId id="359" r:id="rId6"/>
    <p:sldId id="357" r:id="rId7"/>
    <p:sldId id="369" r:id="rId8"/>
    <p:sldId id="337" r:id="rId9"/>
    <p:sldId id="374" r:id="rId10"/>
    <p:sldId id="367" r:id="rId11"/>
    <p:sldId id="370" r:id="rId12"/>
    <p:sldId id="371" r:id="rId13"/>
    <p:sldId id="373" r:id="rId14"/>
    <p:sldId id="384" r:id="rId15"/>
    <p:sldId id="386" r:id="rId16"/>
    <p:sldId id="385" r:id="rId17"/>
    <p:sldId id="387" r:id="rId18"/>
    <p:sldId id="375" r:id="rId19"/>
    <p:sldId id="341" r:id="rId20"/>
    <p:sldId id="376" r:id="rId21"/>
    <p:sldId id="377" r:id="rId22"/>
    <p:sldId id="378" r:id="rId23"/>
    <p:sldId id="388" r:id="rId24"/>
    <p:sldId id="380" r:id="rId25"/>
    <p:sldId id="381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FF99"/>
    <a:srgbClr val="CCFFCC"/>
    <a:srgbClr val="00CC00"/>
    <a:srgbClr val="0000CC"/>
    <a:srgbClr val="6666FF"/>
    <a:srgbClr val="9999FF"/>
    <a:srgbClr val="3366FF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188" autoAdjust="0"/>
    <p:restoredTop sz="94660" autoAdjust="0"/>
  </p:normalViewPr>
  <p:slideViewPr>
    <p:cSldViewPr>
      <p:cViewPr>
        <p:scale>
          <a:sx n="100" d="100"/>
          <a:sy n="100" d="100"/>
        </p:scale>
        <p:origin x="-1260" y="60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150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F377D9-23AB-4961-93B7-4D92ABAD8AE6}" type="doc">
      <dgm:prSet loTypeId="urn:microsoft.com/office/officeart/2005/8/layout/cycle1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8889B4-02FB-46E0-9C7F-D439D1D23E17}">
      <dgm:prSet phldrT="[Текст]" custT="1"/>
      <dgm:spPr/>
      <dgm:t>
        <a:bodyPr/>
        <a:lstStyle/>
        <a:p>
          <a:r>
            <a:rPr lang="ru-RU" sz="1400" b="1" dirty="0" smtClean="0"/>
            <a:t>Сокращение кредитных / инвестиционных лимитов</a:t>
          </a:r>
          <a:endParaRPr lang="ru-RU" sz="1400" b="1" dirty="0"/>
        </a:p>
      </dgm:t>
    </dgm:pt>
    <dgm:pt modelId="{45BC3EAF-E4BE-459B-9D05-72B70C360ECC}" type="parTrans" cxnId="{251D3E71-4A8C-4E75-BADD-BF945B9AFCE6}">
      <dgm:prSet/>
      <dgm:spPr/>
      <dgm:t>
        <a:bodyPr/>
        <a:lstStyle/>
        <a:p>
          <a:endParaRPr lang="ru-RU"/>
        </a:p>
      </dgm:t>
    </dgm:pt>
    <dgm:pt modelId="{FF0609B5-BDBA-4C7F-B2B9-D27377AB187A}" type="sibTrans" cxnId="{251D3E71-4A8C-4E75-BADD-BF945B9AFCE6}">
      <dgm:prSet/>
      <dgm:spPr/>
      <dgm:t>
        <a:bodyPr/>
        <a:lstStyle/>
        <a:p>
          <a:endParaRPr lang="ru-RU"/>
        </a:p>
      </dgm:t>
    </dgm:pt>
    <dgm:pt modelId="{EFFCC3F5-6E92-48F3-A654-05597E77402A}">
      <dgm:prSet phldrT="[Текст]" custT="1"/>
      <dgm:spPr/>
      <dgm:t>
        <a:bodyPr/>
        <a:lstStyle/>
        <a:p>
          <a:r>
            <a:rPr lang="ru-RU" sz="1400" b="1" dirty="0" smtClean="0"/>
            <a:t>Сокращение инвестирования и кредитования</a:t>
          </a:r>
          <a:endParaRPr lang="ru-RU" sz="1400" b="1" dirty="0"/>
        </a:p>
      </dgm:t>
    </dgm:pt>
    <dgm:pt modelId="{212DD196-05E1-4D5D-8361-7D1E8B45D66E}" type="parTrans" cxnId="{DC3ADEEC-AA49-4CFB-A2DE-15A6B5E440CC}">
      <dgm:prSet/>
      <dgm:spPr/>
      <dgm:t>
        <a:bodyPr/>
        <a:lstStyle/>
        <a:p>
          <a:endParaRPr lang="ru-RU"/>
        </a:p>
      </dgm:t>
    </dgm:pt>
    <dgm:pt modelId="{879B4BEF-94D3-4503-AC19-6185B618A29C}" type="sibTrans" cxnId="{DC3ADEEC-AA49-4CFB-A2DE-15A6B5E440CC}">
      <dgm:prSet/>
      <dgm:spPr/>
      <dgm:t>
        <a:bodyPr/>
        <a:lstStyle/>
        <a:p>
          <a:endParaRPr lang="ru-RU"/>
        </a:p>
      </dgm:t>
    </dgm:pt>
    <dgm:pt modelId="{0C9638EC-9DCD-4048-BBBE-749D03375241}">
      <dgm:prSet phldrT="[Текст]" custT="1"/>
      <dgm:spPr/>
      <dgm:t>
        <a:bodyPr/>
        <a:lstStyle/>
        <a:p>
          <a:r>
            <a:rPr lang="ru-RU" sz="1400" b="1" dirty="0" smtClean="0"/>
            <a:t>Проблемы с фондированием</a:t>
          </a:r>
        </a:p>
        <a:p>
          <a:endParaRPr lang="ru-RU" sz="1400" dirty="0"/>
        </a:p>
      </dgm:t>
    </dgm:pt>
    <dgm:pt modelId="{C17785A2-4DBE-4F80-8570-8C9AF62275C9}" type="parTrans" cxnId="{30CF34E6-4B9B-4DCD-AC9A-6FDA6B2B6B6A}">
      <dgm:prSet/>
      <dgm:spPr/>
      <dgm:t>
        <a:bodyPr/>
        <a:lstStyle/>
        <a:p>
          <a:endParaRPr lang="ru-RU"/>
        </a:p>
      </dgm:t>
    </dgm:pt>
    <dgm:pt modelId="{137F5C2B-B661-42DC-AE48-1141BB07C459}" type="sibTrans" cxnId="{30CF34E6-4B9B-4DCD-AC9A-6FDA6B2B6B6A}">
      <dgm:prSet/>
      <dgm:spPr/>
      <dgm:t>
        <a:bodyPr/>
        <a:lstStyle/>
        <a:p>
          <a:endParaRPr lang="ru-RU"/>
        </a:p>
      </dgm:t>
    </dgm:pt>
    <dgm:pt modelId="{6D5BFEFC-BBEB-4AF9-9F2E-882FE04017D0}">
      <dgm:prSet phldrT="[Текст]"/>
      <dgm:spPr/>
      <dgm:t>
        <a:bodyPr/>
        <a:lstStyle/>
        <a:p>
          <a:r>
            <a:rPr lang="ru-RU" b="1" dirty="0" smtClean="0"/>
            <a:t>Ухудшение финансовых показателей</a:t>
          </a:r>
          <a:endParaRPr lang="ru-RU" b="1" dirty="0"/>
        </a:p>
      </dgm:t>
    </dgm:pt>
    <dgm:pt modelId="{1E75C0B1-9433-40DA-A270-7A165470DF50}" type="parTrans" cxnId="{08CC24C1-8EFE-4079-985C-C98D2BC69198}">
      <dgm:prSet/>
      <dgm:spPr/>
      <dgm:t>
        <a:bodyPr/>
        <a:lstStyle/>
        <a:p>
          <a:endParaRPr lang="ru-RU"/>
        </a:p>
      </dgm:t>
    </dgm:pt>
    <dgm:pt modelId="{00245B7F-7C22-4B22-904A-F0EAB89C68A0}" type="sibTrans" cxnId="{08CC24C1-8EFE-4079-985C-C98D2BC69198}">
      <dgm:prSet/>
      <dgm:spPr/>
      <dgm:t>
        <a:bodyPr/>
        <a:lstStyle/>
        <a:p>
          <a:endParaRPr lang="ru-RU"/>
        </a:p>
      </dgm:t>
    </dgm:pt>
    <dgm:pt modelId="{A2C4FF6C-4496-408F-A512-301616E30B46}">
      <dgm:prSet phldrT="[Текст]" custT="1"/>
      <dgm:spPr/>
      <dgm:t>
        <a:bodyPr/>
        <a:lstStyle/>
        <a:p>
          <a:r>
            <a:rPr lang="ru-RU" sz="1400" b="1" dirty="0" smtClean="0"/>
            <a:t>Пересмотр кредитного рейтинг</a:t>
          </a:r>
          <a:r>
            <a:rPr lang="en-US" sz="1400" b="1" dirty="0" smtClean="0"/>
            <a:t>a</a:t>
          </a:r>
          <a:endParaRPr lang="ru-RU" sz="1400" b="1" dirty="0"/>
        </a:p>
      </dgm:t>
    </dgm:pt>
    <dgm:pt modelId="{4A7323A5-E92F-4A4A-8BBD-37BE89E1E9D0}" type="parTrans" cxnId="{627CDD9A-1E1F-4874-B36B-C6342CB1A5DF}">
      <dgm:prSet/>
      <dgm:spPr/>
      <dgm:t>
        <a:bodyPr/>
        <a:lstStyle/>
        <a:p>
          <a:endParaRPr lang="ru-RU"/>
        </a:p>
      </dgm:t>
    </dgm:pt>
    <dgm:pt modelId="{3CBF7943-0D59-4E9A-8A5F-BBE8D72C44D3}" type="sibTrans" cxnId="{627CDD9A-1E1F-4874-B36B-C6342CB1A5DF}">
      <dgm:prSet/>
      <dgm:spPr/>
      <dgm:t>
        <a:bodyPr/>
        <a:lstStyle/>
        <a:p>
          <a:endParaRPr lang="ru-RU"/>
        </a:p>
      </dgm:t>
    </dgm:pt>
    <dgm:pt modelId="{1FC6CD8E-B0DD-4A5C-A0DA-C45A12AD6F12}" type="pres">
      <dgm:prSet presAssocID="{1FF377D9-23AB-4961-93B7-4D92ABAD8AE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0EBAF1-9EAF-4C74-AACF-19B729D3AF4E}" type="pres">
      <dgm:prSet presAssocID="{2C8889B4-02FB-46E0-9C7F-D439D1D23E17}" presName="dummy" presStyleCnt="0"/>
      <dgm:spPr/>
    </dgm:pt>
    <dgm:pt modelId="{96DC0273-1186-428A-8AB1-AE03C36C84F8}" type="pres">
      <dgm:prSet presAssocID="{2C8889B4-02FB-46E0-9C7F-D439D1D23E17}" presName="node" presStyleLbl="revTx" presStyleIdx="0" presStyleCnt="5" custScaleX="123621" custRadScaleRad="100283" custRadScaleInc="-6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7D55B8-EDAC-483E-8D8B-900312C4791B}" type="pres">
      <dgm:prSet presAssocID="{FF0609B5-BDBA-4C7F-B2B9-D27377AB187A}" presName="sibTrans" presStyleLbl="node1" presStyleIdx="0" presStyleCnt="5" custScaleX="99528" custScaleY="92604" custLinFactNeighborX="5905" custLinFactNeighborY="-7118"/>
      <dgm:spPr/>
      <dgm:t>
        <a:bodyPr/>
        <a:lstStyle/>
        <a:p>
          <a:endParaRPr lang="ru-RU"/>
        </a:p>
      </dgm:t>
    </dgm:pt>
    <dgm:pt modelId="{2510BACA-E3B1-4C16-9501-64EFFF461FD4}" type="pres">
      <dgm:prSet presAssocID="{EFFCC3F5-6E92-48F3-A654-05597E77402A}" presName="dummy" presStyleCnt="0"/>
      <dgm:spPr/>
    </dgm:pt>
    <dgm:pt modelId="{687C9CE7-C134-4202-A4CF-5535CFA9B641}" type="pres">
      <dgm:prSet presAssocID="{EFFCC3F5-6E92-48F3-A654-05597E77402A}" presName="node" presStyleLbl="revTx" presStyleIdx="1" presStyleCnt="5" custScaleX="139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8F2B36-2B3D-4D59-93A0-DC79911400B3}" type="pres">
      <dgm:prSet presAssocID="{879B4BEF-94D3-4503-AC19-6185B618A29C}" presName="sibTrans" presStyleLbl="node1" presStyleIdx="1" presStyleCnt="5" custScaleX="109880" custScaleY="97687" custLinFactNeighborX="7988" custLinFactNeighborY="-538"/>
      <dgm:spPr/>
      <dgm:t>
        <a:bodyPr/>
        <a:lstStyle/>
        <a:p>
          <a:endParaRPr lang="ru-RU"/>
        </a:p>
      </dgm:t>
    </dgm:pt>
    <dgm:pt modelId="{050AC0AF-8D47-4012-896B-04F77287C282}" type="pres">
      <dgm:prSet presAssocID="{0C9638EC-9DCD-4048-BBBE-749D03375241}" presName="dummy" presStyleCnt="0"/>
      <dgm:spPr/>
    </dgm:pt>
    <dgm:pt modelId="{B4CA0225-F0E9-4D66-9953-32556728DA1B}" type="pres">
      <dgm:prSet presAssocID="{0C9638EC-9DCD-4048-BBBE-749D03375241}" presName="node" presStyleLbl="revTx" presStyleIdx="2" presStyleCnt="5" custScaleX="118945" custScaleY="446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419963-D40A-44CA-A6F8-1B331D827B02}" type="pres">
      <dgm:prSet presAssocID="{137F5C2B-B661-42DC-AE48-1141BB07C459}" presName="sibTrans" presStyleLbl="node1" presStyleIdx="2" presStyleCnt="5" custScaleX="114297" custLinFactNeighborX="-9914" custLinFactNeighborY="-2255"/>
      <dgm:spPr/>
      <dgm:t>
        <a:bodyPr/>
        <a:lstStyle/>
        <a:p>
          <a:endParaRPr lang="ru-RU"/>
        </a:p>
      </dgm:t>
    </dgm:pt>
    <dgm:pt modelId="{E89E3BE9-00EB-45EC-86C8-0017CE9B84D2}" type="pres">
      <dgm:prSet presAssocID="{6D5BFEFC-BBEB-4AF9-9F2E-882FE04017D0}" presName="dummy" presStyleCnt="0"/>
      <dgm:spPr/>
    </dgm:pt>
    <dgm:pt modelId="{F7B5A7A7-91CF-4DF0-B962-F80CF2FB5529}" type="pres">
      <dgm:prSet presAssocID="{6D5BFEFC-BBEB-4AF9-9F2E-882FE04017D0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909E37-5494-49D3-9542-7CFDB7F53629}" type="pres">
      <dgm:prSet presAssocID="{00245B7F-7C22-4B22-904A-F0EAB89C68A0}" presName="sibTrans" presStyleLbl="node1" presStyleIdx="3" presStyleCnt="5" custLinFactNeighborX="-8435" custLinFactNeighborY="-4578"/>
      <dgm:spPr/>
      <dgm:t>
        <a:bodyPr/>
        <a:lstStyle/>
        <a:p>
          <a:endParaRPr lang="ru-RU"/>
        </a:p>
      </dgm:t>
    </dgm:pt>
    <dgm:pt modelId="{70383DAF-6BC8-427A-97B1-66922B781EDC}" type="pres">
      <dgm:prSet presAssocID="{A2C4FF6C-4496-408F-A512-301616E30B46}" presName="dummy" presStyleCnt="0"/>
      <dgm:spPr/>
    </dgm:pt>
    <dgm:pt modelId="{ADB8EF64-3B4A-4B4E-89F0-29B5CD7AFF39}" type="pres">
      <dgm:prSet presAssocID="{A2C4FF6C-4496-408F-A512-301616E30B46}" presName="node" presStyleLbl="revTx" presStyleIdx="4" presStyleCnt="5" custScaleX="122567" custRadScaleRad="103482" custRadScaleInc="-338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DF9D1-C860-42CD-AE46-CA71C822BD89}" type="pres">
      <dgm:prSet presAssocID="{3CBF7943-0D59-4E9A-8A5F-BBE8D72C44D3}" presName="sibTrans" presStyleLbl="node1" presStyleIdx="4" presStyleCnt="5"/>
      <dgm:spPr/>
      <dgm:t>
        <a:bodyPr/>
        <a:lstStyle/>
        <a:p>
          <a:endParaRPr lang="ru-RU"/>
        </a:p>
      </dgm:t>
    </dgm:pt>
  </dgm:ptLst>
  <dgm:cxnLst>
    <dgm:cxn modelId="{218A5D4C-D91C-4222-9961-A2AE7CADD1B4}" type="presOf" srcId="{6D5BFEFC-BBEB-4AF9-9F2E-882FE04017D0}" destId="{F7B5A7A7-91CF-4DF0-B962-F80CF2FB5529}" srcOrd="0" destOrd="0" presId="urn:microsoft.com/office/officeart/2005/8/layout/cycle1"/>
    <dgm:cxn modelId="{CB3999B8-DEFA-4246-BB1A-7D63F0F7447B}" type="presOf" srcId="{1FF377D9-23AB-4961-93B7-4D92ABAD8AE6}" destId="{1FC6CD8E-B0DD-4A5C-A0DA-C45A12AD6F12}" srcOrd="0" destOrd="0" presId="urn:microsoft.com/office/officeart/2005/8/layout/cycle1"/>
    <dgm:cxn modelId="{251D3E71-4A8C-4E75-BADD-BF945B9AFCE6}" srcId="{1FF377D9-23AB-4961-93B7-4D92ABAD8AE6}" destId="{2C8889B4-02FB-46E0-9C7F-D439D1D23E17}" srcOrd="0" destOrd="0" parTransId="{45BC3EAF-E4BE-459B-9D05-72B70C360ECC}" sibTransId="{FF0609B5-BDBA-4C7F-B2B9-D27377AB187A}"/>
    <dgm:cxn modelId="{08CC24C1-8EFE-4079-985C-C98D2BC69198}" srcId="{1FF377D9-23AB-4961-93B7-4D92ABAD8AE6}" destId="{6D5BFEFC-BBEB-4AF9-9F2E-882FE04017D0}" srcOrd="3" destOrd="0" parTransId="{1E75C0B1-9433-40DA-A270-7A165470DF50}" sibTransId="{00245B7F-7C22-4B22-904A-F0EAB89C68A0}"/>
    <dgm:cxn modelId="{DC3ADEEC-AA49-4CFB-A2DE-15A6B5E440CC}" srcId="{1FF377D9-23AB-4961-93B7-4D92ABAD8AE6}" destId="{EFFCC3F5-6E92-48F3-A654-05597E77402A}" srcOrd="1" destOrd="0" parTransId="{212DD196-05E1-4D5D-8361-7D1E8B45D66E}" sibTransId="{879B4BEF-94D3-4503-AC19-6185B618A29C}"/>
    <dgm:cxn modelId="{DCC8AC1A-C2DF-4ADD-BADF-965446DCF693}" type="presOf" srcId="{0C9638EC-9DCD-4048-BBBE-749D03375241}" destId="{B4CA0225-F0E9-4D66-9953-32556728DA1B}" srcOrd="0" destOrd="0" presId="urn:microsoft.com/office/officeart/2005/8/layout/cycle1"/>
    <dgm:cxn modelId="{322BD9CB-D2D6-45A0-8AD0-C1B1C5F5FB2D}" type="presOf" srcId="{EFFCC3F5-6E92-48F3-A654-05597E77402A}" destId="{687C9CE7-C134-4202-A4CF-5535CFA9B641}" srcOrd="0" destOrd="0" presId="urn:microsoft.com/office/officeart/2005/8/layout/cycle1"/>
    <dgm:cxn modelId="{488DD2D0-D74B-40D9-AD99-2040318558AF}" type="presOf" srcId="{137F5C2B-B661-42DC-AE48-1141BB07C459}" destId="{04419963-D40A-44CA-A6F8-1B331D827B02}" srcOrd="0" destOrd="0" presId="urn:microsoft.com/office/officeart/2005/8/layout/cycle1"/>
    <dgm:cxn modelId="{E1E5972E-5C02-4EF4-83EC-F4FC34BDB009}" type="presOf" srcId="{2C8889B4-02FB-46E0-9C7F-D439D1D23E17}" destId="{96DC0273-1186-428A-8AB1-AE03C36C84F8}" srcOrd="0" destOrd="0" presId="urn:microsoft.com/office/officeart/2005/8/layout/cycle1"/>
    <dgm:cxn modelId="{627CDD9A-1E1F-4874-B36B-C6342CB1A5DF}" srcId="{1FF377D9-23AB-4961-93B7-4D92ABAD8AE6}" destId="{A2C4FF6C-4496-408F-A512-301616E30B46}" srcOrd="4" destOrd="0" parTransId="{4A7323A5-E92F-4A4A-8BBD-37BE89E1E9D0}" sibTransId="{3CBF7943-0D59-4E9A-8A5F-BBE8D72C44D3}"/>
    <dgm:cxn modelId="{4F20B2A6-68F5-4063-91E6-2E7FF93049A4}" type="presOf" srcId="{879B4BEF-94D3-4503-AC19-6185B618A29C}" destId="{118F2B36-2B3D-4D59-93A0-DC79911400B3}" srcOrd="0" destOrd="0" presId="urn:microsoft.com/office/officeart/2005/8/layout/cycle1"/>
    <dgm:cxn modelId="{A9E134A8-8E2F-4145-8372-9B0276DDB7A1}" type="presOf" srcId="{00245B7F-7C22-4B22-904A-F0EAB89C68A0}" destId="{F7909E37-5494-49D3-9542-7CFDB7F53629}" srcOrd="0" destOrd="0" presId="urn:microsoft.com/office/officeart/2005/8/layout/cycle1"/>
    <dgm:cxn modelId="{042356C1-53A1-4B13-890D-6655D00FC6A0}" type="presOf" srcId="{A2C4FF6C-4496-408F-A512-301616E30B46}" destId="{ADB8EF64-3B4A-4B4E-89F0-29B5CD7AFF39}" srcOrd="0" destOrd="0" presId="urn:microsoft.com/office/officeart/2005/8/layout/cycle1"/>
    <dgm:cxn modelId="{6DD602EE-20CE-4F7C-BE3C-29A22D88FEA5}" type="presOf" srcId="{FF0609B5-BDBA-4C7F-B2B9-D27377AB187A}" destId="{997D55B8-EDAC-483E-8D8B-900312C4791B}" srcOrd="0" destOrd="0" presId="urn:microsoft.com/office/officeart/2005/8/layout/cycle1"/>
    <dgm:cxn modelId="{30CF34E6-4B9B-4DCD-AC9A-6FDA6B2B6B6A}" srcId="{1FF377D9-23AB-4961-93B7-4D92ABAD8AE6}" destId="{0C9638EC-9DCD-4048-BBBE-749D03375241}" srcOrd="2" destOrd="0" parTransId="{C17785A2-4DBE-4F80-8570-8C9AF62275C9}" sibTransId="{137F5C2B-B661-42DC-AE48-1141BB07C459}"/>
    <dgm:cxn modelId="{94AF2040-07C4-4D44-A3BD-8AFE6FA63C14}" type="presOf" srcId="{3CBF7943-0D59-4E9A-8A5F-BBE8D72C44D3}" destId="{3B7DF9D1-C860-42CD-AE46-CA71C822BD89}" srcOrd="0" destOrd="0" presId="urn:microsoft.com/office/officeart/2005/8/layout/cycle1"/>
    <dgm:cxn modelId="{06A302F1-4BFA-4061-B615-7199BE9460B2}" type="presParOf" srcId="{1FC6CD8E-B0DD-4A5C-A0DA-C45A12AD6F12}" destId="{760EBAF1-9EAF-4C74-AACF-19B729D3AF4E}" srcOrd="0" destOrd="0" presId="urn:microsoft.com/office/officeart/2005/8/layout/cycle1"/>
    <dgm:cxn modelId="{D74B4E74-6482-4CB3-A005-277DEAC088A6}" type="presParOf" srcId="{1FC6CD8E-B0DD-4A5C-A0DA-C45A12AD6F12}" destId="{96DC0273-1186-428A-8AB1-AE03C36C84F8}" srcOrd="1" destOrd="0" presId="urn:microsoft.com/office/officeart/2005/8/layout/cycle1"/>
    <dgm:cxn modelId="{2F7ECFBD-80AD-4457-98E5-FDD755E7E786}" type="presParOf" srcId="{1FC6CD8E-B0DD-4A5C-A0DA-C45A12AD6F12}" destId="{997D55B8-EDAC-483E-8D8B-900312C4791B}" srcOrd="2" destOrd="0" presId="urn:microsoft.com/office/officeart/2005/8/layout/cycle1"/>
    <dgm:cxn modelId="{334CE794-8628-49AC-9269-C8F2762F10A7}" type="presParOf" srcId="{1FC6CD8E-B0DD-4A5C-A0DA-C45A12AD6F12}" destId="{2510BACA-E3B1-4C16-9501-64EFFF461FD4}" srcOrd="3" destOrd="0" presId="urn:microsoft.com/office/officeart/2005/8/layout/cycle1"/>
    <dgm:cxn modelId="{69D16E05-9AAC-442F-857B-0B3C6F7D3480}" type="presParOf" srcId="{1FC6CD8E-B0DD-4A5C-A0DA-C45A12AD6F12}" destId="{687C9CE7-C134-4202-A4CF-5535CFA9B641}" srcOrd="4" destOrd="0" presId="urn:microsoft.com/office/officeart/2005/8/layout/cycle1"/>
    <dgm:cxn modelId="{82CA1ED2-2DAA-409D-A6DE-0597FDE7A685}" type="presParOf" srcId="{1FC6CD8E-B0DD-4A5C-A0DA-C45A12AD6F12}" destId="{118F2B36-2B3D-4D59-93A0-DC79911400B3}" srcOrd="5" destOrd="0" presId="urn:microsoft.com/office/officeart/2005/8/layout/cycle1"/>
    <dgm:cxn modelId="{31864140-39B8-44D3-A77A-FEBEC8EFA95A}" type="presParOf" srcId="{1FC6CD8E-B0DD-4A5C-A0DA-C45A12AD6F12}" destId="{050AC0AF-8D47-4012-896B-04F77287C282}" srcOrd="6" destOrd="0" presId="urn:microsoft.com/office/officeart/2005/8/layout/cycle1"/>
    <dgm:cxn modelId="{862C8C07-2137-456F-AD2D-41DA7466334D}" type="presParOf" srcId="{1FC6CD8E-B0DD-4A5C-A0DA-C45A12AD6F12}" destId="{B4CA0225-F0E9-4D66-9953-32556728DA1B}" srcOrd="7" destOrd="0" presId="urn:microsoft.com/office/officeart/2005/8/layout/cycle1"/>
    <dgm:cxn modelId="{A3EE0EE8-A443-4592-B249-6B61BA630BB6}" type="presParOf" srcId="{1FC6CD8E-B0DD-4A5C-A0DA-C45A12AD6F12}" destId="{04419963-D40A-44CA-A6F8-1B331D827B02}" srcOrd="8" destOrd="0" presId="urn:microsoft.com/office/officeart/2005/8/layout/cycle1"/>
    <dgm:cxn modelId="{FF4AB0B3-3CD5-4DF6-90FF-8BA3627A5E3E}" type="presParOf" srcId="{1FC6CD8E-B0DD-4A5C-A0DA-C45A12AD6F12}" destId="{E89E3BE9-00EB-45EC-86C8-0017CE9B84D2}" srcOrd="9" destOrd="0" presId="urn:microsoft.com/office/officeart/2005/8/layout/cycle1"/>
    <dgm:cxn modelId="{1158B991-FE4C-435E-AF14-8BA4CFC97F64}" type="presParOf" srcId="{1FC6CD8E-B0DD-4A5C-A0DA-C45A12AD6F12}" destId="{F7B5A7A7-91CF-4DF0-B962-F80CF2FB5529}" srcOrd="10" destOrd="0" presId="urn:microsoft.com/office/officeart/2005/8/layout/cycle1"/>
    <dgm:cxn modelId="{5EE9E175-2434-4ADD-8A64-B36D10D8962C}" type="presParOf" srcId="{1FC6CD8E-B0DD-4A5C-A0DA-C45A12AD6F12}" destId="{F7909E37-5494-49D3-9542-7CFDB7F53629}" srcOrd="11" destOrd="0" presId="urn:microsoft.com/office/officeart/2005/8/layout/cycle1"/>
    <dgm:cxn modelId="{48B821E6-A8B6-48C2-964B-A1D1B42CC9F6}" type="presParOf" srcId="{1FC6CD8E-B0DD-4A5C-A0DA-C45A12AD6F12}" destId="{70383DAF-6BC8-427A-97B1-66922B781EDC}" srcOrd="12" destOrd="0" presId="urn:microsoft.com/office/officeart/2005/8/layout/cycle1"/>
    <dgm:cxn modelId="{487D071D-6C28-4718-B5F8-18E8E9505FE3}" type="presParOf" srcId="{1FC6CD8E-B0DD-4A5C-A0DA-C45A12AD6F12}" destId="{ADB8EF64-3B4A-4B4E-89F0-29B5CD7AFF39}" srcOrd="13" destOrd="0" presId="urn:microsoft.com/office/officeart/2005/8/layout/cycle1"/>
    <dgm:cxn modelId="{058CA22C-B5D3-4440-87AC-3B02D44D789B}" type="presParOf" srcId="{1FC6CD8E-B0DD-4A5C-A0DA-C45A12AD6F12}" destId="{3B7DF9D1-C860-42CD-AE46-CA71C822BD89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6DC0273-1186-428A-8AB1-AE03C36C84F8}">
      <dsp:nvSpPr>
        <dsp:cNvPr id="0" name=""/>
        <dsp:cNvSpPr/>
      </dsp:nvSpPr>
      <dsp:spPr>
        <a:xfrm>
          <a:off x="4201267" y="33686"/>
          <a:ext cx="1167006" cy="11670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Сокращение кредитных / инвестиционных лимитов</a:t>
          </a:r>
          <a:endParaRPr lang="ru-RU" sz="1100" kern="1200" dirty="0"/>
        </a:p>
      </dsp:txBody>
      <dsp:txXfrm>
        <a:off x="4201267" y="33686"/>
        <a:ext cx="1167006" cy="1167006"/>
      </dsp:txXfrm>
    </dsp:sp>
    <dsp:sp modelId="{997D55B8-EDAC-483E-8D8B-900312C4791B}">
      <dsp:nvSpPr>
        <dsp:cNvPr id="0" name=""/>
        <dsp:cNvSpPr/>
      </dsp:nvSpPr>
      <dsp:spPr>
        <a:xfrm>
          <a:off x="1454885" y="-214"/>
          <a:ext cx="4376904" cy="4376904"/>
        </a:xfrm>
        <a:prstGeom prst="circularArrow">
          <a:avLst>
            <a:gd name="adj1" fmla="val 5199"/>
            <a:gd name="adj2" fmla="val 335847"/>
            <a:gd name="adj3" fmla="val 21293511"/>
            <a:gd name="adj4" fmla="val 19766003"/>
            <a:gd name="adj5" fmla="val 6066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7C9CE7-C134-4202-A4CF-5535CFA9B641}">
      <dsp:nvSpPr>
        <dsp:cNvPr id="0" name=""/>
        <dsp:cNvSpPr/>
      </dsp:nvSpPr>
      <dsp:spPr>
        <a:xfrm>
          <a:off x="4906712" y="2204821"/>
          <a:ext cx="1167006" cy="11670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Сокращение инвестирования и кредитования</a:t>
          </a:r>
          <a:endParaRPr lang="ru-RU" sz="1100" kern="1200" dirty="0"/>
        </a:p>
      </dsp:txBody>
      <dsp:txXfrm>
        <a:off x="4906712" y="2204821"/>
        <a:ext cx="1167006" cy="1167006"/>
      </dsp:txXfrm>
    </dsp:sp>
    <dsp:sp modelId="{118F2B36-2B3D-4D59-93A0-DC79911400B3}">
      <dsp:nvSpPr>
        <dsp:cNvPr id="0" name=""/>
        <dsp:cNvSpPr/>
      </dsp:nvSpPr>
      <dsp:spPr>
        <a:xfrm>
          <a:off x="1454885" y="-214"/>
          <a:ext cx="4376904" cy="4376904"/>
        </a:xfrm>
        <a:prstGeom prst="circularArrow">
          <a:avLst>
            <a:gd name="adj1" fmla="val 5199"/>
            <a:gd name="adj2" fmla="val 335847"/>
            <a:gd name="adj3" fmla="val 4014977"/>
            <a:gd name="adj4" fmla="val 2253177"/>
            <a:gd name="adj5" fmla="val 6066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4CA0225-F0E9-4D66-9953-32556728DA1B}">
      <dsp:nvSpPr>
        <dsp:cNvPr id="0" name=""/>
        <dsp:cNvSpPr/>
      </dsp:nvSpPr>
      <dsp:spPr>
        <a:xfrm>
          <a:off x="3059834" y="3546656"/>
          <a:ext cx="1167006" cy="11670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Проблемы с фондированием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3059834" y="3546656"/>
        <a:ext cx="1167006" cy="1167006"/>
      </dsp:txXfrm>
    </dsp:sp>
    <dsp:sp modelId="{04419963-D40A-44CA-A6F8-1B331D827B02}">
      <dsp:nvSpPr>
        <dsp:cNvPr id="0" name=""/>
        <dsp:cNvSpPr/>
      </dsp:nvSpPr>
      <dsp:spPr>
        <a:xfrm>
          <a:off x="1454885" y="-214"/>
          <a:ext cx="4376904" cy="4376904"/>
        </a:xfrm>
        <a:prstGeom prst="circularArrow">
          <a:avLst>
            <a:gd name="adj1" fmla="val 5199"/>
            <a:gd name="adj2" fmla="val 335847"/>
            <a:gd name="adj3" fmla="val 8210976"/>
            <a:gd name="adj4" fmla="val 6449176"/>
            <a:gd name="adj5" fmla="val 6066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B5A7A7-91CF-4DF0-B962-F80CF2FB5529}">
      <dsp:nvSpPr>
        <dsp:cNvPr id="0" name=""/>
        <dsp:cNvSpPr/>
      </dsp:nvSpPr>
      <dsp:spPr>
        <a:xfrm>
          <a:off x="1212957" y="2204821"/>
          <a:ext cx="1167006" cy="11670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Ухудшение финансовых показателей</a:t>
          </a:r>
          <a:endParaRPr lang="ru-RU" sz="1100" kern="1200" dirty="0"/>
        </a:p>
      </dsp:txBody>
      <dsp:txXfrm>
        <a:off x="1212957" y="2204821"/>
        <a:ext cx="1167006" cy="1167006"/>
      </dsp:txXfrm>
    </dsp:sp>
    <dsp:sp modelId="{F7909E37-5494-49D3-9542-7CFDB7F53629}">
      <dsp:nvSpPr>
        <dsp:cNvPr id="0" name=""/>
        <dsp:cNvSpPr/>
      </dsp:nvSpPr>
      <dsp:spPr>
        <a:xfrm>
          <a:off x="1454885" y="-214"/>
          <a:ext cx="4376904" cy="4376904"/>
        </a:xfrm>
        <a:prstGeom prst="circularArrow">
          <a:avLst>
            <a:gd name="adj1" fmla="val 5199"/>
            <a:gd name="adj2" fmla="val 335847"/>
            <a:gd name="adj3" fmla="val 12298150"/>
            <a:gd name="adj4" fmla="val 10770642"/>
            <a:gd name="adj5" fmla="val 6066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B8EF64-3B4A-4B4E-89F0-29B5CD7AFF39}">
      <dsp:nvSpPr>
        <dsp:cNvPr id="0" name=""/>
        <dsp:cNvSpPr/>
      </dsp:nvSpPr>
      <dsp:spPr>
        <a:xfrm>
          <a:off x="1918401" y="33686"/>
          <a:ext cx="1167006" cy="11670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Пересмотр кредитного рейтинг</a:t>
          </a:r>
          <a:r>
            <a:rPr lang="en-US" sz="1100" kern="1200" dirty="0" smtClean="0"/>
            <a:t>a</a:t>
          </a:r>
          <a:endParaRPr lang="ru-RU" sz="1100" kern="1200" dirty="0"/>
        </a:p>
      </dsp:txBody>
      <dsp:txXfrm>
        <a:off x="1918401" y="33686"/>
        <a:ext cx="1167006" cy="1167006"/>
      </dsp:txXfrm>
    </dsp:sp>
    <dsp:sp modelId="{3B7DF9D1-C860-42CD-AE46-CA71C822BD89}">
      <dsp:nvSpPr>
        <dsp:cNvPr id="0" name=""/>
        <dsp:cNvSpPr/>
      </dsp:nvSpPr>
      <dsp:spPr>
        <a:xfrm>
          <a:off x="1454885" y="-214"/>
          <a:ext cx="4376904" cy="4376904"/>
        </a:xfrm>
        <a:prstGeom prst="circularArrow">
          <a:avLst>
            <a:gd name="adj1" fmla="val 5199"/>
            <a:gd name="adj2" fmla="val 335847"/>
            <a:gd name="adj3" fmla="val 16865964"/>
            <a:gd name="adj4" fmla="val 15198188"/>
            <a:gd name="adj5" fmla="val 6066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Щелчок правит 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90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C2E0DD38-90D5-45A8-AD52-D39765F7BF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3C8C98-E881-46A7-9360-6B21FC93EBA7}" type="slidenum">
              <a:rPr lang="ru-RU"/>
              <a:pPr/>
              <a:t>1</a:t>
            </a:fld>
            <a:endParaRPr lang="ru-RU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75CE5E-5F2B-472D-AD1A-C59FECC1243E}" type="slidenum">
              <a:rPr lang="ru-RU"/>
              <a:pPr/>
              <a:t>10</a:t>
            </a:fld>
            <a:endParaRPr lang="ru-RU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E0DD38-90D5-45A8-AD52-D39765F7BF4A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2EF097-0647-4638-ABA1-97152E7CCE9C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A2C653-0C41-47E5-8651-80CCF8B32153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E0DD38-90D5-45A8-AD52-D39765F7BF4A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E0DD38-90D5-45A8-AD52-D39765F7BF4A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E0DD38-90D5-45A8-AD52-D39765F7BF4A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E0DD38-90D5-45A8-AD52-D39765F7BF4A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E0DD38-90D5-45A8-AD52-D39765F7BF4A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8EFE30-971D-4FB1-ADD1-F1F8A4523573}" type="slidenum">
              <a:rPr lang="ru-RU"/>
              <a:pPr/>
              <a:t>19</a:t>
            </a:fld>
            <a:endParaRPr lang="ru-RU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B69A1E-5D2F-4DE4-9D87-BEA0E3904810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C82422-736E-462E-869B-A0A4B74AA997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98D41F-3D8C-4BA9-BE75-529A6C1E6D1F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5B891B-3E59-4E9B-901A-B1BB84A323EC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C82422-736E-462E-869B-A0A4B74AA997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8E11F9-D6D4-41BC-9B47-344F0EF5FDF7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E0DD38-90D5-45A8-AD52-D39765F7BF4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E0DD38-90D5-45A8-AD52-D39765F7BF4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E0DD38-90D5-45A8-AD52-D39765F7BF4A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E0DD38-90D5-45A8-AD52-D39765F7BF4A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AE8BD8-FDB7-41ED-8983-51528A6459A8}" type="slidenum">
              <a:rPr lang="ru-RU"/>
              <a:pPr/>
              <a:t>7</a:t>
            </a:fld>
            <a:endParaRPr lang="ru-RU"/>
          </a:p>
        </p:txBody>
      </p:sp>
      <p:sp>
        <p:nvSpPr>
          <p:cNvPr id="29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413EBC-BA93-42DF-9EC4-CC460F170E39}" type="slidenum">
              <a:rPr lang="ru-RU"/>
              <a:pPr/>
              <a:t>8</a:t>
            </a:fld>
            <a:endParaRPr lang="ru-RU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E0DD38-90D5-45A8-AD52-D39765F7BF4A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6163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64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5CA18A8-1C7B-415D-9580-9C625C5D7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7A617-E012-44E7-9E5C-71E9B3DF47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B48DC-0642-4D7F-8954-721A92820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65252-49BF-45B8-9BB7-66A3DA17EE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85B9E-817A-4113-94BB-504A4D93F2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115ED-AEC4-49A0-BFDC-445E46CFA4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88617-DE6D-4892-9FB8-4B2DEB091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D5E70-36C5-4414-87BE-519EDA138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E7ABC-643E-43B6-A75D-3E1729A997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79B48-14DF-402A-842B-5357E0160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033B1-D69D-47DE-9BE8-736C3ADD6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09BBD5-AB13-4CE8-A481-2F52060FD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A0C55-166F-43C9-893E-7634A146F5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A251A3-AB6E-4BD7-8C65-C206D05107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 Black" pitchFamily="34" charset="0"/>
              </a:defRPr>
            </a:lvl1pPr>
          </a:lstStyle>
          <a:p>
            <a:pPr>
              <a:defRPr/>
            </a:pPr>
            <a:fld id="{7117EAD1-BA91-4860-B5C3-F887D0369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560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512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512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512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512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512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513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513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513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513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25605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36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7" r:id="rId2"/>
    <p:sldLayoutId id="2147483676" r:id="rId3"/>
    <p:sldLayoutId id="2147483675" r:id="rId4"/>
    <p:sldLayoutId id="2147483674" r:id="rId5"/>
    <p:sldLayoutId id="2147483673" r:id="rId6"/>
    <p:sldLayoutId id="2147483672" r:id="rId7"/>
    <p:sldLayoutId id="2147483671" r:id="rId8"/>
    <p:sldLayoutId id="2147483670" r:id="rId9"/>
    <p:sldLayoutId id="2147483669" r:id="rId10"/>
    <p:sldLayoutId id="2147483668" r:id="rId11"/>
    <p:sldLayoutId id="2147483667" r:id="rId12"/>
    <p:sldLayoutId id="2147483666" r:id="rId13"/>
    <p:sldLayoutId id="2147483665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2.jpeg"/><Relationship Id="rId4" Type="http://schemas.openxmlformats.org/officeDocument/2006/relationships/oleObject" Target="../embeddings/oleObject1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1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17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18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19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5" Type="http://schemas.openxmlformats.org/officeDocument/2006/relationships/oleObject" Target="../embeddings/oleObject20.bin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2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2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23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3095625" y="2000240"/>
            <a:ext cx="6048375" cy="3500462"/>
          </a:xfrm>
        </p:spPr>
        <p:txBody>
          <a:bodyPr/>
          <a:lstStyle/>
          <a:p>
            <a:pPr algn="ctr" eaLnBrk="1" hangingPunct="1"/>
            <a:r>
              <a:rPr lang="ru-RU" sz="3600" b="1" dirty="0" smtClean="0">
                <a:solidFill>
                  <a:schemeClr val="bg1"/>
                </a:solidFill>
                <a:latin typeface="Century Gothic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Century Gothic" pitchFamily="34" charset="0"/>
              </a:rPr>
              <a:t>«</a:t>
            </a:r>
            <a:r>
              <a:rPr lang="ru-RU" sz="4000" b="1" dirty="0" smtClean="0"/>
              <a:t>Рейтинг-мейкеры: перспективы посткризисного развития</a:t>
            </a:r>
            <a:r>
              <a:rPr lang="ru-RU" sz="3600" b="1" dirty="0" smtClean="0">
                <a:solidFill>
                  <a:schemeClr val="bg1"/>
                </a:solidFill>
                <a:latin typeface="Century Gothic" pitchFamily="34" charset="0"/>
              </a:rPr>
              <a:t>»</a:t>
            </a:r>
            <a:br>
              <a:rPr lang="ru-RU" sz="3600" b="1" dirty="0" smtClean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Century Gothic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Century Gothic" pitchFamily="34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Century Gothic" pitchFamily="34" charset="0"/>
              </a:rPr>
              <a:t>ноябрь 2009 года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428604"/>
            <a:ext cx="7143800" cy="5048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Трехуровневая система</a:t>
            </a:r>
          </a:p>
        </p:txBody>
      </p:sp>
      <p:graphicFrame>
        <p:nvGraphicFramePr>
          <p:cNvPr id="188420" name="Group 4"/>
          <p:cNvGraphicFramePr>
            <a:graphicFrameLocks noGrp="1"/>
          </p:cNvGraphicFramePr>
          <p:nvPr>
            <p:ph sz="half" idx="2"/>
          </p:nvPr>
        </p:nvGraphicFramePr>
        <p:xfrm>
          <a:off x="539750" y="1484313"/>
          <a:ext cx="8147050" cy="4464051"/>
        </p:xfrm>
        <a:graphic>
          <a:graphicData uri="http://schemas.openxmlformats.org/drawingml/2006/table">
            <a:tbl>
              <a:tblPr/>
              <a:tblGrid>
                <a:gridCol w="2519363"/>
                <a:gridCol w="2911475"/>
                <a:gridCol w="2716212"/>
              </a:tblGrid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Название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Особенности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Ожидания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22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Максимальная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Специальные знания не требуются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Низкая вероятность потерь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00"/>
                    </a:solidFill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Приемлемая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Наличие экономических знаний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Существует вероятность потерь (требует диверсификации вложений)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25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Спекулятивная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Профессиональный опыт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Ожидание потерь, тщательный выбор объектов и инструментов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0595" name="Object 44"/>
          <p:cNvGraphicFramePr>
            <a:graphicFrameLocks noChangeAspect="1"/>
          </p:cNvGraphicFramePr>
          <p:nvPr/>
        </p:nvGraphicFramePr>
        <p:xfrm>
          <a:off x="7072330" y="142852"/>
          <a:ext cx="1928812" cy="831850"/>
        </p:xfrm>
        <a:graphic>
          <a:graphicData uri="http://schemas.openxmlformats.org/presentationml/2006/ole">
            <p:oleObj spid="_x0000_s110595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57222"/>
          </a:xfrm>
        </p:spPr>
        <p:txBody>
          <a:bodyPr/>
          <a:lstStyle/>
          <a:p>
            <a:r>
              <a:rPr lang="ru-RU" sz="3200" b="1" dirty="0" smtClean="0"/>
              <a:t>Шкала соответствия</a:t>
            </a:r>
            <a:endParaRPr lang="ru-RU" sz="3200" b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5" y="1214422"/>
          <a:ext cx="8858310" cy="5214978"/>
        </p:xfrm>
        <a:graphic>
          <a:graphicData uri="http://schemas.openxmlformats.org/drawingml/2006/table">
            <a:tbl>
              <a:tblPr/>
              <a:tblGrid>
                <a:gridCol w="1336383"/>
                <a:gridCol w="954559"/>
                <a:gridCol w="1069106"/>
                <a:gridCol w="1221836"/>
                <a:gridCol w="1527296"/>
                <a:gridCol w="1450930"/>
                <a:gridCol w="1298200"/>
              </a:tblGrid>
              <a:tr h="272032">
                <a:tc rowSpan="2" gridSpan="3"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latin typeface="Times New Roman"/>
                        </a:rPr>
                        <a:t>Международные шкалы рейтингов</a:t>
                      </a:r>
                    </a:p>
                  </a:txBody>
                  <a:tcPr marL="2799" marR="2799" marT="27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Российские шкалы рейтингов</a:t>
                      </a:r>
                    </a:p>
                  </a:txBody>
                  <a:tcPr marL="2799" marR="2799" marT="27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796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2799" marR="2799" marT="27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7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latin typeface="Times New Roman"/>
                        </a:rPr>
                        <a:t>Fitch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2799" marR="2799" marT="27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latin typeface="Times New Roman"/>
                        </a:rPr>
                        <a:t>S&amp;P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2799" marR="2799" marT="27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latin typeface="Times New Roman"/>
                        </a:rPr>
                        <a:t>Moody's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2799" marR="2799" marT="27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Times New Roman"/>
                        </a:rPr>
                        <a:t>Рус-Рейтинг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2799" marR="2799" marT="27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Эксперт РА</a:t>
                      </a:r>
                    </a:p>
                  </a:txBody>
                  <a:tcPr marL="2799" marR="2799" marT="27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Times New Roman"/>
                        </a:rPr>
                        <a:t>АК&amp;M</a:t>
                      </a:r>
                    </a:p>
                  </a:txBody>
                  <a:tcPr marL="2799" marR="2799" marT="27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Times New Roman"/>
                        </a:rPr>
                        <a:t>НРА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2799" marR="2799" marT="27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rowSpan="4" gridSpan="3"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Times New Roman"/>
                        </a:rPr>
                        <a:t> 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Aa1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AA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Aa2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AA-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Aa3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68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A1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Times New Roman"/>
                        </a:rPr>
                        <a:t> 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Times New Roman"/>
                        </a:rPr>
                        <a:t> </a:t>
                      </a:r>
                      <a:endParaRPr lang="ru-RU" sz="1200" b="1" i="0" u="none" strike="noStrike">
                        <a:latin typeface="Times New Roman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Times New Roman"/>
                        </a:rPr>
                        <a:t> 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A2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A++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A++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A-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A-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A3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BBB+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BBB+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Baa1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BBB+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BBB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BBB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Baa2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BBB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BBB-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BBB-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Baa3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BBB-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AA-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BB+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BB+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Ba1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BB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BB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Ba2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BB-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BB-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Ba3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A-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B+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B+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B1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BBB+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B2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B++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B++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BBB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B-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B-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B3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BBB-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CCC+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CCC+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Caa1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CCC+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CCC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CCC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Caa2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CCC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B+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CCC-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CCC-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Caa3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CCC-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BB-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CC+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CC+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Ca1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CC+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B+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CC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CC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Ca2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CC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479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CC-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CC-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latin typeface="Arial" pitchFamily="34" charset="0"/>
                          <a:cs typeface="Arial" pitchFamily="34" charset="0"/>
                        </a:rPr>
                        <a:t>Ca3</a:t>
                      </a:r>
                      <a:endParaRPr lang="ru-RU" sz="1200" b="1" i="0" u="none" strike="noStrike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CC-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latin typeface="Arial" pitchFamily="34" charset="0"/>
                          <a:cs typeface="Arial" pitchFamily="34" charset="0"/>
                        </a:rPr>
                        <a:t>B-</a:t>
                      </a:r>
                      <a:endParaRPr lang="ru-RU" sz="12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2799" marR="2799" marT="27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3666" name="Object 44"/>
          <p:cNvGraphicFramePr>
            <a:graphicFrameLocks noChangeAspect="1"/>
          </p:cNvGraphicFramePr>
          <p:nvPr/>
        </p:nvGraphicFramePr>
        <p:xfrm>
          <a:off x="7072313" y="142875"/>
          <a:ext cx="1928812" cy="831850"/>
        </p:xfrm>
        <a:graphic>
          <a:graphicData uri="http://schemas.openxmlformats.org/presentationml/2006/ole">
            <p:oleObj spid="_x0000_s113666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500042"/>
            <a:ext cx="7072362" cy="525463"/>
          </a:xfrm>
        </p:spPr>
        <p:txBody>
          <a:bodyPr/>
          <a:lstStyle/>
          <a:p>
            <a:r>
              <a:rPr lang="ru-RU" sz="2800" b="1" dirty="0" smtClean="0"/>
              <a:t>Элементы признания и упоминание Агентства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1142984"/>
            <a:ext cx="8640762" cy="531179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Приказ министерства финансов РФ №100</a:t>
            </a:r>
            <a:r>
              <a:rPr lang="ru-RU" sz="1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«о размещении резервов страховыми компаниями в активы» (эмитенты, банки, управляющие компании, брокеры) имеющие рейтинговые оценки (в том числе и НРА)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 соответствии с </a:t>
            </a:r>
            <a:r>
              <a:rPr lang="ru-RU" sz="16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Положением Банка России от 16 октября 2008 года № 323-П</a:t>
            </a:r>
            <a:r>
              <a:rPr lang="ru-RU" sz="1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"О предоставлении Банком России российским кредитным организациям кредитов без обеспечения" Совет директоров Банка России принял решение включить Национальное Рейтинговое Агентство в список агентств, рейтинги которых применяются ЦБ для оценки кредитоспособности кредитных организаций (уровень рейтинга </a:t>
            </a:r>
            <a:r>
              <a:rPr lang="ru-RU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А-» </a:t>
            </a:r>
            <a:r>
              <a:rPr lang="ru-RU" sz="16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с 1 февраля 2010 года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«А»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) 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Компаниям-профучастникам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имеющим рейтинг Национального Рейтингового Агентства не ниже «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А-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», </a:t>
            </a:r>
            <a:r>
              <a:rPr lang="ru-RU" sz="16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ГК «РОСНАНО»</a:t>
            </a:r>
            <a:r>
              <a:rPr lang="ru-RU" sz="1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предоставлена возможность оказывать услуги инвестиционного советника.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ВЭБ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использует рейтинговые оценки НРА с уровнем не ниже «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ВВВ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» как критерий при предоставлении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субординированных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кредитов.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Подписано соглашение с АИЖК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об информационном обмене в вопросах рисков в сегменте страхового бизнеса. Ранее рейтинги страховых компаний использовались как критерий отбора АИЖК страховых компаний.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ММВБ подготовило новые правила расчета индексов облигаций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которые будут подразделяться на инвестиционные и спекулятивные уровни. При этом в качестве одного из критериев  будут использоваться уровни рейтингов кредитоспособности по версии НРА (уровень не ниже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ВВВ-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ru-RU" sz="16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Российский банк развития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использует рейтинги агентств для отбора банков и установление лимитов на кредитование малого и среднего бизнеса (уровень не ниже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ВВВ-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).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При организации конкурсов по размещению свободных средств рейтинговые оценки НРА фигурировали в документах Минсельхоза, АСВ, РВК.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115714" name="Object 44"/>
          <p:cNvGraphicFramePr>
            <a:graphicFrameLocks noChangeAspect="1"/>
          </p:cNvGraphicFramePr>
          <p:nvPr/>
        </p:nvGraphicFramePr>
        <p:xfrm>
          <a:off x="7072313" y="142875"/>
          <a:ext cx="1928812" cy="831850"/>
        </p:xfrm>
        <a:graphic>
          <a:graphicData uri="http://schemas.openxmlformats.org/presentationml/2006/ole">
            <p:oleObj spid="_x0000_s115714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7158" y="1000108"/>
            <a:ext cx="8642350" cy="4857784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dirty="0" smtClean="0">
                <a:solidFill>
                  <a:srgbClr val="FF0000"/>
                </a:solidFill>
                <a:cs typeface="Times New Roman" pitchFamily="18" charset="0"/>
              </a:rPr>
              <a:t>1995 год</a:t>
            </a:r>
            <a:r>
              <a:rPr lang="ru-RU" sz="1400" dirty="0" smtClean="0">
                <a:cs typeface="Times New Roman" pitchFamily="18" charset="0"/>
              </a:rPr>
              <a:t> – проблемы с ликвидностью банков - коэффициенты ликвидности в моделях и зависимость от рынка межбанковских кредитов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smtClean="0">
                <a:solidFill>
                  <a:srgbClr val="FF0000"/>
                </a:solidFill>
                <a:cs typeface="Times New Roman" pitchFamily="18" charset="0"/>
              </a:rPr>
              <a:t>1998 год</a:t>
            </a:r>
            <a:r>
              <a:rPr lang="ru-RU" sz="1600" dirty="0" smtClean="0">
                <a:cs typeface="Times New Roman" pitchFamily="18" charset="0"/>
              </a:rPr>
              <a:t> – проблемы с фондовым рыком, производными инструментами и деривативами и валютными обязательствами – модель.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600" dirty="0" smtClean="0"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>
                <a:solidFill>
                  <a:srgbClr val="FF0000"/>
                </a:solidFill>
                <a:cs typeface="Times New Roman" pitchFamily="18" charset="0"/>
              </a:rPr>
              <a:t>2003 год</a:t>
            </a:r>
            <a:r>
              <a:rPr lang="ru-RU" sz="1800" dirty="0" smtClean="0">
                <a:cs typeface="Times New Roman" pitchFamily="18" charset="0"/>
              </a:rPr>
              <a:t> – проблемы фондового рынка и вексельные схемы – коррекция моделей и отзыв рейтингов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dirty="0" smtClean="0"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FF0000"/>
                </a:solidFill>
                <a:cs typeface="Times New Roman" pitchFamily="18" charset="0"/>
              </a:rPr>
              <a:t>2004 год</a:t>
            </a:r>
            <a:r>
              <a:rPr lang="ru-RU" sz="2000" dirty="0" smtClean="0">
                <a:cs typeface="Times New Roman" pitchFamily="18" charset="0"/>
              </a:rPr>
              <a:t> - проблемы с рынком краткосрочных ресурсов -  коррекция моделей и отзыв рейтингов.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200" b="1" dirty="0" smtClean="0">
                <a:solidFill>
                  <a:srgbClr val="FF0000"/>
                </a:solidFill>
                <a:cs typeface="Times New Roman" pitchFamily="18" charset="0"/>
              </a:rPr>
              <a:t>2007 год</a:t>
            </a:r>
            <a:r>
              <a:rPr lang="ru-RU" sz="2200" dirty="0" smtClean="0">
                <a:cs typeface="Times New Roman" pitchFamily="18" charset="0"/>
              </a:rPr>
              <a:t> – облигационный рынок, 90-95% оферт по купонным выплатам. Увеличение веса показателя долговой нагрузки в рейтинговой модели.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200" dirty="0" smtClean="0"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FF0000"/>
                </a:solidFill>
                <a:cs typeface="Times New Roman" pitchFamily="18" charset="0"/>
              </a:rPr>
              <a:t>2008 – 2009 годы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200" dirty="0" smtClean="0">
                <a:cs typeface="Times New Roman" pitchFamily="18" charset="0"/>
              </a:rPr>
              <a:t>– </a:t>
            </a:r>
            <a:r>
              <a:rPr lang="ru-RU" sz="2200" b="1" dirty="0" smtClean="0">
                <a:cs typeface="Times New Roman" pitchFamily="18" charset="0"/>
              </a:rPr>
              <a:t>кризис ликвидности, рост просроченной задолженности, ухудшение качества активов, падение стоимости ценных бумаг, отток клиентов, проблемы фондирования, отрицательный финансовый результат</a:t>
            </a:r>
            <a:r>
              <a:rPr lang="ru-RU" sz="2200" dirty="0" smtClean="0">
                <a:cs typeface="Times New Roman" pitchFamily="18" charset="0"/>
              </a:rPr>
              <a:t>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200" dirty="0" smtClean="0">
              <a:latin typeface="Century Gothic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500042"/>
            <a:ext cx="8229600" cy="471470"/>
          </a:xfrm>
        </p:spPr>
        <p:txBody>
          <a:bodyPr/>
          <a:lstStyle/>
          <a:p>
            <a:r>
              <a:rPr lang="ru-RU" sz="3200" b="1" dirty="0" smtClean="0"/>
              <a:t>«И опыт сын ошибок трудных…</a:t>
            </a:r>
            <a:endParaRPr lang="ru-RU" sz="3200" b="1" dirty="0"/>
          </a:p>
        </p:txBody>
      </p:sp>
      <p:graphicFrame>
        <p:nvGraphicFramePr>
          <p:cNvPr id="116738" name="Object 44"/>
          <p:cNvGraphicFramePr>
            <a:graphicFrameLocks noChangeAspect="1"/>
          </p:cNvGraphicFramePr>
          <p:nvPr/>
        </p:nvGraphicFramePr>
        <p:xfrm>
          <a:off x="7072313" y="142875"/>
          <a:ext cx="1928812" cy="831850"/>
        </p:xfrm>
        <a:graphic>
          <a:graphicData uri="http://schemas.openxmlformats.org/presentationml/2006/ole">
            <p:oleObj spid="_x0000_s116738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5829312" cy="757222"/>
          </a:xfrm>
        </p:spPr>
        <p:txBody>
          <a:bodyPr/>
          <a:lstStyle/>
          <a:p>
            <a:r>
              <a:rPr lang="ru-RU" sz="3200" b="1" dirty="0" smtClean="0"/>
              <a:t>Методические аспекты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71472" y="1285860"/>
            <a:ext cx="8186766" cy="5286412"/>
          </a:xfrm>
        </p:spPr>
        <p:txBody>
          <a:bodyPr/>
          <a:lstStyle/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Достаточность капитала</a:t>
            </a:r>
            <a:r>
              <a:rPr lang="ru-RU" sz="2800" dirty="0" smtClean="0"/>
              <a:t> – не определяющий показатель в период кризиса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Ликвидность </a:t>
            </a:r>
            <a:r>
              <a:rPr lang="ru-RU" sz="2800" dirty="0" smtClean="0"/>
              <a:t>– перестает быть упрощенным делением числителя на знаменатель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Качество активов </a:t>
            </a:r>
            <a:r>
              <a:rPr lang="ru-RU" sz="2800" dirty="0" smtClean="0"/>
              <a:t>– показатель не имеющий числового выражения 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Убыток</a:t>
            </a:r>
            <a:r>
              <a:rPr lang="ru-RU" sz="2800" dirty="0" smtClean="0"/>
              <a:t> – может быть не столь большим 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Ценные бумаги </a:t>
            </a:r>
            <a:r>
              <a:rPr lang="ru-RU" sz="2800" dirty="0" smtClean="0"/>
              <a:t>– способ сохранения потенциальной ликвидности</a:t>
            </a:r>
          </a:p>
          <a:p>
            <a:r>
              <a:rPr lang="ru-RU" sz="2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Средства ЦБ РФ </a:t>
            </a:r>
            <a:r>
              <a:rPr lang="ru-RU" sz="2800" dirty="0" smtClean="0"/>
              <a:t>– источник фондирования активов </a:t>
            </a:r>
            <a:endParaRPr lang="ru-RU" sz="2800" dirty="0"/>
          </a:p>
        </p:txBody>
      </p:sp>
      <p:graphicFrame>
        <p:nvGraphicFramePr>
          <p:cNvPr id="175106" name="Object 44"/>
          <p:cNvGraphicFramePr>
            <a:graphicFrameLocks noChangeAspect="1"/>
          </p:cNvGraphicFramePr>
          <p:nvPr/>
        </p:nvGraphicFramePr>
        <p:xfrm>
          <a:off x="7072330" y="428604"/>
          <a:ext cx="1928812" cy="831850"/>
        </p:xfrm>
        <a:graphic>
          <a:graphicData uri="http://schemas.openxmlformats.org/presentationml/2006/ole">
            <p:oleObj spid="_x0000_s175106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6400816" cy="757222"/>
          </a:xfrm>
        </p:spPr>
        <p:txBody>
          <a:bodyPr/>
          <a:lstStyle/>
          <a:p>
            <a:r>
              <a:rPr lang="ru-RU" sz="3200" b="1" dirty="0" smtClean="0"/>
              <a:t>Доля рынка в контактных рейтингах</a:t>
            </a:r>
            <a:endParaRPr lang="ru-RU" sz="3200" dirty="0"/>
          </a:p>
        </p:txBody>
      </p:sp>
      <p:graphicFrame>
        <p:nvGraphicFramePr>
          <p:cNvPr id="175106" name="Object 44"/>
          <p:cNvGraphicFramePr>
            <a:graphicFrameLocks noChangeAspect="1"/>
          </p:cNvGraphicFramePr>
          <p:nvPr/>
        </p:nvGraphicFramePr>
        <p:xfrm>
          <a:off x="7072330" y="428604"/>
          <a:ext cx="1928812" cy="831850"/>
        </p:xfrm>
        <a:graphic>
          <a:graphicData uri="http://schemas.openxmlformats.org/presentationml/2006/ole">
            <p:oleObj spid="_x0000_s212994" name="Фотография Photo Editor" r:id="rId4" imgW="2228571" imgH="961905" progId="">
              <p:embed/>
            </p:oleObj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1643050"/>
            <a:ext cx="8501122" cy="450059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5829312" cy="757222"/>
          </a:xfrm>
        </p:spPr>
        <p:txBody>
          <a:bodyPr/>
          <a:lstStyle/>
          <a:p>
            <a:r>
              <a:rPr lang="ru-RU" sz="3200" b="1" dirty="0" smtClean="0"/>
              <a:t>Распределение рейтингов банков в шкалах агентств</a:t>
            </a:r>
            <a:endParaRPr lang="ru-RU" sz="3200" dirty="0"/>
          </a:p>
        </p:txBody>
      </p:sp>
      <p:graphicFrame>
        <p:nvGraphicFramePr>
          <p:cNvPr id="175106" name="Object 44"/>
          <p:cNvGraphicFramePr>
            <a:graphicFrameLocks noChangeAspect="1"/>
          </p:cNvGraphicFramePr>
          <p:nvPr/>
        </p:nvGraphicFramePr>
        <p:xfrm>
          <a:off x="7072330" y="428604"/>
          <a:ext cx="1928812" cy="831850"/>
        </p:xfrm>
        <a:graphic>
          <a:graphicData uri="http://schemas.openxmlformats.org/presentationml/2006/ole">
            <p:oleObj spid="_x0000_s211970" name="Фотография Photo Editor" r:id="rId4" imgW="2228571" imgH="961905" progId="">
              <p:embed/>
            </p:oleObj>
          </a:graphicData>
        </a:graphic>
      </p:graphicFrame>
      <p:pic>
        <p:nvPicPr>
          <p:cNvPr id="2119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357298"/>
            <a:ext cx="8501122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6043626" cy="1114412"/>
          </a:xfrm>
        </p:spPr>
        <p:txBody>
          <a:bodyPr/>
          <a:lstStyle/>
          <a:p>
            <a:r>
              <a:rPr lang="ru-RU" sz="3200" b="1" dirty="0" smtClean="0"/>
              <a:t>Распределение рейтингов банков в шкалах агентств</a:t>
            </a:r>
            <a:endParaRPr lang="ru-RU" sz="32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500034" y="1714488"/>
          <a:ext cx="7929618" cy="4817460"/>
        </p:xfrm>
        <a:graphic>
          <a:graphicData uri="http://schemas.openxmlformats.org/drawingml/2006/table">
            <a:tbl>
              <a:tblPr/>
              <a:tblGrid>
                <a:gridCol w="7929618"/>
              </a:tblGrid>
              <a:tr h="428340">
                <a:tc>
                  <a:txBody>
                    <a:bodyPr/>
                    <a:lstStyle/>
                    <a:p>
                      <a:pPr marL="685800" marR="0" lvl="0" indent="-6858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Verdana" charset="0"/>
                          <a:cs typeface="Verdana" charset="0"/>
                          <a:sym typeface="Verdana" charset="0"/>
                        </a:rPr>
                        <a:t>Рейтинги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15542">
                <a:tc>
                  <a:txBody>
                    <a:bodyPr/>
                    <a:lstStyle/>
                    <a:p>
                      <a:pPr marL="685800" marR="0" lvl="0" indent="-685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Предприяти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й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 нефинансового сектора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15542">
                <a:tc>
                  <a:txBody>
                    <a:bodyPr/>
                    <a:lstStyle/>
                    <a:p>
                      <a:pPr marL="685800" marR="0" lvl="0" indent="-685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Инвестиционных компаний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15542">
                <a:tc>
                  <a:txBody>
                    <a:bodyPr/>
                    <a:lstStyle/>
                    <a:p>
                      <a:pPr marL="685800" marR="0" lvl="0" indent="-685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Банков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15542">
                <a:tc>
                  <a:txBody>
                    <a:bodyPr/>
                    <a:lstStyle/>
                    <a:p>
                      <a:pPr marL="685800" marR="0" lvl="0" indent="-685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Облигационных займов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15542">
                <a:tc>
                  <a:txBody>
                    <a:bodyPr/>
                    <a:lstStyle/>
                    <a:p>
                      <a:pPr marL="685800" marR="0" lvl="0" indent="-685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Регионов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15542">
                <a:tc>
                  <a:txBody>
                    <a:bodyPr/>
                    <a:lstStyle/>
                    <a:p>
                      <a:pPr marL="685800" marR="0" lvl="0" indent="-685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Надежности Страховых компаний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15542">
                <a:tc>
                  <a:txBody>
                    <a:bodyPr/>
                    <a:lstStyle/>
                    <a:p>
                      <a:pPr marL="685800" marR="0" lvl="0" indent="-685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Надежности компаний по страхованию жизни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15542">
                <a:tc>
                  <a:txBody>
                    <a:bodyPr/>
                    <a:lstStyle/>
                    <a:p>
                      <a:pPr marL="685800" marR="0" lvl="0" indent="-685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Финансовой устойчивости лизинговых компаний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15542">
                <a:tc>
                  <a:txBody>
                    <a:bodyPr/>
                    <a:lstStyle/>
                    <a:p>
                      <a:pPr marL="685800" marR="0" lvl="0" indent="-685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Надежности и качества услуг факторинговых компаний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15542">
                <a:tc>
                  <a:txBody>
                    <a:bodyPr/>
                    <a:lstStyle/>
                    <a:p>
                      <a:pPr marL="685800" marR="0" lvl="0" indent="-685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Надежности НПФ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15542">
                <a:tc>
                  <a:txBody>
                    <a:bodyPr/>
                    <a:lstStyle/>
                    <a:p>
                      <a:pPr marL="685800" marR="0" lvl="0" indent="-685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Управляющих компаний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15542">
                <a:tc>
                  <a:txBody>
                    <a:bodyPr/>
                    <a:lstStyle/>
                    <a:p>
                      <a:pPr marL="685800" marR="0" lvl="0" indent="-685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" charset="0"/>
                          <a:ea typeface="ヒラギノ角ゴ ProN W3" charset="0"/>
                          <a:cs typeface="ヒラギノ角ゴ ProN W3" charset="0"/>
                          <a:sym typeface="Gill Sans" charset="0"/>
                        </a:rPr>
                        <a:t>Надежности регистраторов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DC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4018" name="Object 44"/>
          <p:cNvGraphicFramePr>
            <a:graphicFrameLocks noChangeAspect="1"/>
          </p:cNvGraphicFramePr>
          <p:nvPr/>
        </p:nvGraphicFramePr>
        <p:xfrm>
          <a:off x="7072313" y="428625"/>
          <a:ext cx="1928812" cy="831850"/>
        </p:xfrm>
        <a:graphic>
          <a:graphicData uri="http://schemas.openxmlformats.org/presentationml/2006/ole">
            <p:oleObj spid="_x0000_s214018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428868"/>
            <a:ext cx="8229600" cy="1371600"/>
          </a:xfrm>
        </p:spPr>
        <p:txBody>
          <a:bodyPr/>
          <a:lstStyle/>
          <a:p>
            <a:pPr algn="ctr"/>
            <a:r>
              <a:rPr lang="ru-RU" dirty="0" smtClean="0">
                <a:latin typeface="Arial Black" pitchFamily="34" charset="0"/>
              </a:rPr>
              <a:t>Некоторые проблемы требующие решения</a:t>
            </a:r>
            <a:endParaRPr lang="ru-RU" dirty="0">
              <a:latin typeface="Arial Black" pitchFamily="34" charset="0"/>
            </a:endParaRPr>
          </a:p>
        </p:txBody>
      </p:sp>
      <p:graphicFrame>
        <p:nvGraphicFramePr>
          <p:cNvPr id="118786" name="Object 44"/>
          <p:cNvGraphicFramePr>
            <a:graphicFrameLocks noChangeAspect="1"/>
          </p:cNvGraphicFramePr>
          <p:nvPr/>
        </p:nvGraphicFramePr>
        <p:xfrm>
          <a:off x="7072313" y="142875"/>
          <a:ext cx="1928812" cy="831850"/>
        </p:xfrm>
        <a:graphic>
          <a:graphicData uri="http://schemas.openxmlformats.org/presentationml/2006/ole">
            <p:oleObj spid="_x0000_s118786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549275"/>
            <a:ext cx="6191250" cy="576263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Путаница с рейтингами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7636" name="Rectangle 4"/>
          <p:cNvSpPr>
            <a:spLocks noChangeArrowheads="1"/>
          </p:cNvSpPr>
          <p:nvPr/>
        </p:nvSpPr>
        <p:spPr bwMode="auto">
          <a:xfrm>
            <a:off x="179388" y="1412875"/>
            <a:ext cx="87852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000" b="1" dirty="0">
                <a:solidFill>
                  <a:schemeClr val="bg2"/>
                </a:solidFill>
                <a:latin typeface="Century Gothic" pitchFamily="34" charset="0"/>
              </a:rPr>
              <a:t>Индивидуальный рейтинг</a:t>
            </a:r>
            <a:r>
              <a:rPr lang="ru-RU" sz="2000" dirty="0">
                <a:solidFill>
                  <a:schemeClr val="bg2"/>
                </a:solidFill>
                <a:latin typeface="Century Gothic" pitchFamily="34" charset="0"/>
              </a:rPr>
              <a:t> </a:t>
            </a:r>
            <a:r>
              <a:rPr lang="ru-RU" sz="2000" dirty="0" smtClean="0">
                <a:solidFill>
                  <a:schemeClr val="bg2"/>
                </a:solidFill>
                <a:latin typeface="Century Gothic" pitchFamily="34" charset="0"/>
              </a:rPr>
              <a:t>(контактные) – </a:t>
            </a:r>
            <a:r>
              <a:rPr lang="ru-RU" sz="2000" dirty="0">
                <a:solidFill>
                  <a:schemeClr val="bg2"/>
                </a:solidFill>
                <a:latin typeface="Century Gothic" pitchFamily="34" charset="0"/>
              </a:rPr>
              <a:t>базируется на качественной и количественной оценке и анализе отрасли и рынка (в основе договор с объектом </a:t>
            </a:r>
            <a:r>
              <a:rPr lang="ru-RU" sz="2000" dirty="0" err="1">
                <a:solidFill>
                  <a:schemeClr val="bg2"/>
                </a:solidFill>
                <a:latin typeface="Century Gothic" pitchFamily="34" charset="0"/>
              </a:rPr>
              <a:t>рейтингования</a:t>
            </a:r>
            <a:r>
              <a:rPr lang="ru-RU" sz="2000" dirty="0">
                <a:solidFill>
                  <a:schemeClr val="bg2"/>
                </a:solidFill>
                <a:latin typeface="Century Gothic" pitchFamily="34" charset="0"/>
              </a:rPr>
              <a:t> и рейтинговый отчет)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2000" dirty="0">
              <a:solidFill>
                <a:schemeClr val="bg2"/>
              </a:solidFill>
              <a:latin typeface="Century Gothic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000" b="1" dirty="0">
                <a:solidFill>
                  <a:schemeClr val="bg2"/>
                </a:solidFill>
                <a:latin typeface="Century Gothic" pitchFamily="34" charset="0"/>
              </a:rPr>
              <a:t>Дистанционный рейтинг</a:t>
            </a:r>
            <a:r>
              <a:rPr lang="ru-RU" sz="2000" dirty="0">
                <a:solidFill>
                  <a:schemeClr val="bg2"/>
                </a:solidFill>
                <a:latin typeface="Century Gothic" pitchFamily="34" charset="0"/>
              </a:rPr>
              <a:t> – базируется на модели оценки финансовой устойчивости (коэффициентный анализ и динамика роста) и публичной информации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sz="2000" dirty="0">
                <a:solidFill>
                  <a:schemeClr val="bg2"/>
                </a:solidFill>
                <a:latin typeface="Century Gothic" pitchFamily="34" charset="0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2000" b="1" dirty="0">
                <a:solidFill>
                  <a:schemeClr val="bg2"/>
                </a:solidFill>
                <a:latin typeface="Century Gothic" pitchFamily="34" charset="0"/>
              </a:rPr>
              <a:t>Производные рейтинги</a:t>
            </a:r>
            <a:r>
              <a:rPr lang="ru-RU" sz="2000" dirty="0">
                <a:solidFill>
                  <a:schemeClr val="bg2"/>
                </a:solidFill>
                <a:latin typeface="Century Gothic" pitchFamily="34" charset="0"/>
              </a:rPr>
              <a:t> – служат для определения места компании в рынке или качества предоставления отдельных услуг. Используется публичная информация, 2-3 ключевых коэффициента или показателя и значение рейтинга индивидуального или дистанционного</a:t>
            </a: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sz="2000" dirty="0">
              <a:solidFill>
                <a:schemeClr val="bg2"/>
              </a:solidFill>
              <a:latin typeface="Century Gothic" pitchFamily="34" charset="0"/>
            </a:endParaRPr>
          </a:p>
        </p:txBody>
      </p:sp>
      <p:graphicFrame>
        <p:nvGraphicFramePr>
          <p:cNvPr id="13318" name="Object 44"/>
          <p:cNvGraphicFramePr>
            <a:graphicFrameLocks noChangeAspect="1"/>
          </p:cNvGraphicFramePr>
          <p:nvPr/>
        </p:nvGraphicFramePr>
        <p:xfrm>
          <a:off x="7072313" y="142875"/>
          <a:ext cx="1928812" cy="831850"/>
        </p:xfrm>
        <a:graphic>
          <a:graphicData uri="http://schemas.openxmlformats.org/presentationml/2006/ole">
            <p:oleObj spid="_x0000_s13318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6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6829444" cy="884238"/>
          </a:xfrm>
        </p:spPr>
        <p:txBody>
          <a:bodyPr/>
          <a:lstStyle/>
          <a:p>
            <a:r>
              <a:rPr lang="ru-RU" sz="3200" b="1" dirty="0" smtClean="0"/>
              <a:t>Признаки кризиса 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85860"/>
            <a:ext cx="8147050" cy="5214974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Сокращение инвестиционных и спекулятивных лимитов на Россию со стороны иностранных фондов и банков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Вывод денежных средств с фондового рынка и падение ключевых индексов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Паника среди населения и вывод средств из банков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Сокращение кредитования отдельных отраслей экономики и проблемы в этих отраслях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Сокращение заказов на предприятиях и как следствие издержек, сокращение рабочих мест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Кризис доверия в банковском секторе , схлопывание рынка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мбк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, проблемы с ликвидностью и платежеспособностью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Увеличение просроченной задолженности из-за банкротства предприятий или потери существенной части дохода физическими лицами (кредитная игла)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Невозможность рефинансирования значительного долга  предприятий и банков 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…</a:t>
            </a:r>
          </a:p>
          <a:p>
            <a:pPr>
              <a:lnSpc>
                <a:spcPct val="9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1687" name="Object 7"/>
          <p:cNvGraphicFramePr>
            <a:graphicFrameLocks noChangeAspect="1"/>
          </p:cNvGraphicFramePr>
          <p:nvPr/>
        </p:nvGraphicFramePr>
        <p:xfrm>
          <a:off x="7358063" y="428625"/>
          <a:ext cx="1657350" cy="715963"/>
        </p:xfrm>
        <a:graphic>
          <a:graphicData uri="http://schemas.openxmlformats.org/presentationml/2006/ole">
            <p:oleObj spid="_x0000_s172034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" name="Group 95"/>
          <p:cNvGraphicFramePr>
            <a:graphicFrameLocks/>
          </p:cNvGraphicFramePr>
          <p:nvPr/>
        </p:nvGraphicFramePr>
        <p:xfrm>
          <a:off x="214282" y="1807868"/>
          <a:ext cx="3214710" cy="4907280"/>
        </p:xfrm>
        <a:graphic>
          <a:graphicData uri="http://schemas.openxmlformats.org/drawingml/2006/table">
            <a:tbl>
              <a:tblPr/>
              <a:tblGrid>
                <a:gridCol w="738774"/>
                <a:gridCol w="2475936"/>
              </a:tblGrid>
              <a:tr h="1986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Категории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</a:tr>
              <a:tr h="322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AAA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entury Gothic" pitchFamily="34" charset="0"/>
                        </a:rPr>
                        <a:t>Максимальная кредитоспособность  -  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95000"/>
                            <a:lumOff val="5000"/>
                          </a:schemeClr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entury Gothic" pitchFamily="34" charset="0"/>
                        </a:rPr>
                        <a:t>Лимит – инвест решение</a:t>
                      </a:r>
                    </a:p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entury Gothic" pitchFamily="34" charset="0"/>
                        </a:rPr>
                        <a:t>Срок инвестирования или кредитования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</a:tr>
              <a:tr h="21717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АА+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-//-</a:t>
                      </a:r>
                      <a:endParaRPr lang="ru-RU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</a:tr>
              <a:tr h="29791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АА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-//-</a:t>
                      </a:r>
                      <a:endParaRPr lang="ru-RU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</a:tr>
              <a:tr h="29791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AA-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-//-</a:t>
                      </a:r>
                      <a:endParaRPr lang="ru-RU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</a:tr>
              <a:tr h="29791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A+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-//-</a:t>
                      </a:r>
                      <a:endParaRPr lang="ru-RU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</a:tr>
              <a:tr h="29791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A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-//-</a:t>
                      </a:r>
                      <a:endParaRPr lang="ru-RU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</a:tr>
              <a:tr h="29791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A-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-//-</a:t>
                      </a:r>
                      <a:endParaRPr lang="ru-RU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</a:tr>
              <a:tr h="29791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entury Gothic" pitchFamily="34" charset="0"/>
                        </a:rPr>
                        <a:t>BBB+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-//-</a:t>
                      </a:r>
                      <a:endParaRPr lang="ru-RU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</a:tr>
              <a:tr h="29791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entury Gothic" pitchFamily="34" charset="0"/>
                        </a:rPr>
                        <a:t>BBB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-//-</a:t>
                      </a:r>
                      <a:endParaRPr lang="ru-RU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</a:tr>
              <a:tr h="29791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entury Gothic" pitchFamily="34" charset="0"/>
                        </a:rPr>
                        <a:t>BBB-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-//-</a:t>
                      </a:r>
                      <a:endParaRPr lang="ru-RU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</a:tr>
              <a:tr h="1733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entury Gothic" pitchFamily="34" charset="0"/>
                        </a:rPr>
                        <a:t>BB+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-//-</a:t>
                      </a:r>
                      <a:endParaRPr lang="ru-RU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282" y="1285860"/>
            <a:ext cx="321471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 предлагалось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1285860"/>
            <a:ext cx="378621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 получилось</a:t>
            </a:r>
            <a:r>
              <a:rPr lang="en-US" dirty="0" smtClean="0"/>
              <a:t>: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786182" y="3500438"/>
            <a:ext cx="5000660" cy="1588"/>
          </a:xfrm>
          <a:prstGeom prst="line">
            <a:avLst/>
          </a:prstGeom>
          <a:ln w="412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929058" y="2214554"/>
            <a:ext cx="1428760" cy="92869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ДА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4000504"/>
            <a:ext cx="1500198" cy="92869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НЕТ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786710" y="2214554"/>
            <a:ext cx="691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43372" y="5429264"/>
            <a:ext cx="485585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Срок 3 - 5 недель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19810" name="Object 44"/>
          <p:cNvGraphicFramePr>
            <a:graphicFrameLocks noChangeAspect="1"/>
          </p:cNvGraphicFramePr>
          <p:nvPr/>
        </p:nvGraphicFramePr>
        <p:xfrm>
          <a:off x="7072313" y="142875"/>
          <a:ext cx="1928812" cy="831850"/>
        </p:xfrm>
        <a:graphic>
          <a:graphicData uri="http://schemas.openxmlformats.org/presentationml/2006/ole">
            <p:oleObj spid="_x0000_s119810" name="Фотография Photo Editor" r:id="rId4" imgW="2228571" imgH="961905" progId="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428596" y="500042"/>
            <a:ext cx="6429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cs typeface="Arial" pitchFamily="34" charset="0"/>
              </a:rPr>
              <a:t>Путаница с рейтингами</a:t>
            </a:r>
            <a:endParaRPr lang="ru-RU" sz="3200" dirty="0"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786710" y="3929066"/>
            <a:ext cx="9284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86446" y="2214554"/>
            <a:ext cx="9284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00694" y="4000504"/>
            <a:ext cx="21146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ВВВ+</a:t>
            </a:r>
            <a:endParaRPr lang="ru-RU" sz="5400" b="1" cap="none" spc="50" dirty="0">
              <a:ln w="11430"/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5965835" y="3678239"/>
            <a:ext cx="3213916" cy="794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500042"/>
            <a:ext cx="7972452" cy="900098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latin typeface="+mn-lt"/>
              </a:rPr>
              <a:t>Нормальное и ненормальное распределение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161" y="1785926"/>
            <a:ext cx="8503680" cy="4143404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 rot="10800000">
            <a:off x="4071934" y="3071810"/>
            <a:ext cx="1500198" cy="3571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0834" name="Object 44"/>
          <p:cNvGraphicFramePr>
            <a:graphicFrameLocks noChangeAspect="1"/>
          </p:cNvGraphicFramePr>
          <p:nvPr/>
        </p:nvGraphicFramePr>
        <p:xfrm>
          <a:off x="7072313" y="142875"/>
          <a:ext cx="1928812" cy="831850"/>
        </p:xfrm>
        <a:graphic>
          <a:graphicData uri="http://schemas.openxmlformats.org/presentationml/2006/ole">
            <p:oleObj spid="_x0000_s120834" name="Фотография Photo Editor" r:id="rId5" imgW="2228571" imgH="961905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45" name="Rectangle 13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500042"/>
            <a:ext cx="7000924" cy="742950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b="1" dirty="0" smtClean="0">
                <a:ea typeface="+mj-ea"/>
                <a:cs typeface="+mj-cs"/>
              </a:rPr>
              <a:t>Сетка вероятностей дефолта</a:t>
            </a:r>
          </a:p>
        </p:txBody>
      </p:sp>
      <p:graphicFrame>
        <p:nvGraphicFramePr>
          <p:cNvPr id="166709" name="Group 1845"/>
          <p:cNvGraphicFramePr>
            <a:graphicFrameLocks noGrp="1"/>
          </p:cNvGraphicFramePr>
          <p:nvPr>
            <p:ph sz="half" idx="2"/>
          </p:nvPr>
        </p:nvGraphicFramePr>
        <p:xfrm>
          <a:off x="539750" y="1268413"/>
          <a:ext cx="6264275" cy="5359718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270000"/>
                <a:gridCol w="1185863"/>
                <a:gridCol w="1354137"/>
                <a:gridCol w="1270000"/>
                <a:gridCol w="1184275"/>
              </a:tblGrid>
              <a:tr h="290513">
                <a:tc gridSpan="5"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Вероятность дефолта в зависимости от срока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до 180 дней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до 1 года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до 2 лет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до 3 лет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AAA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AA+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AA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1,5%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,5%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AA-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A+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4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A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6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8,5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</a:rPr>
                        <a:t>A-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4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8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entury Gothic" pitchFamily="34" charset="0"/>
                        </a:rPr>
                        <a:t>BBB+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7,0%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15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entury Gothic" pitchFamily="34" charset="0"/>
                        </a:rPr>
                        <a:t>BBB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9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19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entury Gothic" pitchFamily="34" charset="0"/>
                        </a:rPr>
                        <a:t>BBB-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1,5%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16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entury Gothic" pitchFamily="34" charset="0"/>
                        </a:rPr>
                        <a:t>BB+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6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17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24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28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entury Gothic" pitchFamily="34" charset="0"/>
                        </a:rPr>
                        <a:t>BB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11,0%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26,0%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36,0%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41,0%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entury Gothic" pitchFamily="34" charset="0"/>
                        </a:rPr>
                        <a:t>BB-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15,0%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30,0%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40,0%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45,0%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entury Gothic" pitchFamily="34" charset="0"/>
                        </a:rPr>
                        <a:t>B+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22,0%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37,0%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47,0%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54,0%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entury Gothic" pitchFamily="34" charset="0"/>
                        </a:rPr>
                        <a:t>B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26,0%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41,0%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51,0%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58,0%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Century Gothic" pitchFamily="34" charset="0"/>
                        </a:rPr>
                        <a:t>B-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45,0%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55,0%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62,0%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/>
                          <a:latin typeface="Century Gothic" pitchFamily="34" charset="0"/>
                        </a:rPr>
                        <a:t>CC+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38,0%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53,0%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63,0%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71,5%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/>
                          <a:latin typeface="Century Gothic" pitchFamily="34" charset="0"/>
                        </a:rPr>
                        <a:t>CC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44,0%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59,0%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69,0%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77,5%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/>
                          <a:latin typeface="Century Gothic" pitchFamily="34" charset="0"/>
                        </a:rPr>
                        <a:t>CC-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49,0%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63,0%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73,0%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81,5%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/>
                          <a:latin typeface="Century Gothic" pitchFamily="34" charset="0"/>
                        </a:rPr>
                        <a:t>C+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56,0%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70,0%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79,0%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84,0%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/>
                          <a:latin typeface="Century Gothic" pitchFamily="34" charset="0"/>
                        </a:rPr>
                        <a:t>C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62,0%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78,0%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87,0%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92,0%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66"/>
                          </a:solidFill>
                          <a:effectLst/>
                          <a:latin typeface="Century Gothic" pitchFamily="34" charset="0"/>
                        </a:rPr>
                        <a:t>C-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69,0%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86,0%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93,8%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98,8%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D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100,0%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100,0%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100,0%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</a:rPr>
                        <a:t>100,0%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</a:tr>
            </a:tbl>
          </a:graphicData>
        </a:graphic>
      </p:graphicFrame>
      <p:sp>
        <p:nvSpPr>
          <p:cNvPr id="25606" name="AutoShape 1839"/>
          <p:cNvSpPr>
            <a:spLocks noChangeArrowheads="1"/>
          </p:cNvSpPr>
          <p:nvPr/>
        </p:nvSpPr>
        <p:spPr bwMode="auto">
          <a:xfrm>
            <a:off x="6948488" y="1628775"/>
            <a:ext cx="1944687" cy="431800"/>
          </a:xfrm>
          <a:prstGeom prst="leftArrowCallout">
            <a:avLst>
              <a:gd name="adj1" fmla="val 25000"/>
              <a:gd name="adj2" fmla="val 25000"/>
              <a:gd name="adj3" fmla="val 75061"/>
              <a:gd name="adj4" fmla="val 66667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100" b="1">
                <a:latin typeface="Century Gothic" pitchFamily="34" charset="0"/>
              </a:rPr>
              <a:t>БЕЗРИСКОВАЯ </a:t>
            </a:r>
          </a:p>
        </p:txBody>
      </p:sp>
      <p:sp>
        <p:nvSpPr>
          <p:cNvPr id="25607" name="AutoShape 1840"/>
          <p:cNvSpPr>
            <a:spLocks noChangeArrowheads="1"/>
          </p:cNvSpPr>
          <p:nvPr/>
        </p:nvSpPr>
        <p:spPr bwMode="auto">
          <a:xfrm>
            <a:off x="7019925" y="2276475"/>
            <a:ext cx="1873250" cy="431800"/>
          </a:xfrm>
          <a:prstGeom prst="leftArrowCallout">
            <a:avLst>
              <a:gd name="adj1" fmla="val 25000"/>
              <a:gd name="adj2" fmla="val 25000"/>
              <a:gd name="adj3" fmla="val 72304"/>
              <a:gd name="adj4" fmla="val 66667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100" b="1">
                <a:latin typeface="Century Gothic" pitchFamily="34" charset="0"/>
              </a:rPr>
              <a:t>НИЗКИЙ РИСК</a:t>
            </a:r>
          </a:p>
        </p:txBody>
      </p:sp>
      <p:sp>
        <p:nvSpPr>
          <p:cNvPr id="25608" name="AutoShape 1841"/>
          <p:cNvSpPr>
            <a:spLocks noChangeArrowheads="1"/>
          </p:cNvSpPr>
          <p:nvPr/>
        </p:nvSpPr>
        <p:spPr bwMode="auto">
          <a:xfrm>
            <a:off x="6877050" y="3141663"/>
            <a:ext cx="2016125" cy="431800"/>
          </a:xfrm>
          <a:prstGeom prst="leftArrowCallout">
            <a:avLst>
              <a:gd name="adj1" fmla="val 25000"/>
              <a:gd name="adj2" fmla="val 25000"/>
              <a:gd name="adj3" fmla="val 77819"/>
              <a:gd name="adj4" fmla="val 6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100" b="1">
                <a:latin typeface="Century Gothic" pitchFamily="34" charset="0"/>
              </a:rPr>
              <a:t> УМЕРЕННЫЙ РИСК</a:t>
            </a:r>
          </a:p>
        </p:txBody>
      </p:sp>
      <p:sp>
        <p:nvSpPr>
          <p:cNvPr id="25609" name="AutoShape 1842"/>
          <p:cNvSpPr>
            <a:spLocks noChangeArrowheads="1"/>
          </p:cNvSpPr>
          <p:nvPr/>
        </p:nvSpPr>
        <p:spPr bwMode="auto">
          <a:xfrm>
            <a:off x="6948488" y="4149725"/>
            <a:ext cx="1944687" cy="647700"/>
          </a:xfrm>
          <a:prstGeom prst="leftArrowCallout">
            <a:avLst>
              <a:gd name="adj1" fmla="val 25000"/>
              <a:gd name="adj2" fmla="val 25000"/>
              <a:gd name="adj3" fmla="val 50041"/>
              <a:gd name="adj4" fmla="val 66667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100" b="1">
                <a:latin typeface="Century Gothic" pitchFamily="34" charset="0"/>
              </a:rPr>
              <a:t>ПОВЫШЕННЫЙ </a:t>
            </a:r>
          </a:p>
          <a:p>
            <a:pPr algn="ctr"/>
            <a:r>
              <a:rPr lang="ru-RU" sz="1100" b="1">
                <a:latin typeface="Century Gothic" pitchFamily="34" charset="0"/>
              </a:rPr>
              <a:t>РИСК</a:t>
            </a:r>
            <a:r>
              <a:rPr lang="ru-RU"/>
              <a:t> </a:t>
            </a:r>
          </a:p>
        </p:txBody>
      </p:sp>
      <p:sp>
        <p:nvSpPr>
          <p:cNvPr id="25610" name="AutoShape 1843"/>
          <p:cNvSpPr>
            <a:spLocks noChangeArrowheads="1"/>
          </p:cNvSpPr>
          <p:nvPr/>
        </p:nvSpPr>
        <p:spPr bwMode="auto">
          <a:xfrm>
            <a:off x="6948488" y="5373688"/>
            <a:ext cx="1944687" cy="431800"/>
          </a:xfrm>
          <a:prstGeom prst="leftArrowCallout">
            <a:avLst>
              <a:gd name="adj1" fmla="val 25000"/>
              <a:gd name="adj2" fmla="val 25000"/>
              <a:gd name="adj3" fmla="val 75061"/>
              <a:gd name="adj4" fmla="val 66667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100" b="1">
                <a:latin typeface="Century Gothic" pitchFamily="34" charset="0"/>
              </a:rPr>
              <a:t>ВЫСОКИЙ РИСК</a:t>
            </a:r>
          </a:p>
        </p:txBody>
      </p:sp>
      <p:sp>
        <p:nvSpPr>
          <p:cNvPr id="25611" name="AutoShape 1844"/>
          <p:cNvSpPr>
            <a:spLocks noChangeArrowheads="1"/>
          </p:cNvSpPr>
          <p:nvPr/>
        </p:nvSpPr>
        <p:spPr bwMode="auto">
          <a:xfrm>
            <a:off x="6948488" y="6165850"/>
            <a:ext cx="1944687" cy="576263"/>
          </a:xfrm>
          <a:prstGeom prst="leftArrowCallout">
            <a:avLst>
              <a:gd name="adj1" fmla="val 25000"/>
              <a:gd name="adj2" fmla="val 25000"/>
              <a:gd name="adj3" fmla="val 56244"/>
              <a:gd name="adj4" fmla="val 66667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100" b="1">
                <a:latin typeface="Century Gothic" pitchFamily="34" charset="0"/>
              </a:rPr>
              <a:t>  МАКСИМАЛЬНЫЙ </a:t>
            </a:r>
          </a:p>
          <a:p>
            <a:pPr algn="ctr"/>
            <a:r>
              <a:rPr lang="ru-RU" sz="1100" b="1">
                <a:latin typeface="Century Gothic" pitchFamily="34" charset="0"/>
              </a:rPr>
              <a:t>РИСК</a:t>
            </a:r>
          </a:p>
        </p:txBody>
      </p:sp>
      <p:sp>
        <p:nvSpPr>
          <p:cNvPr id="12" name="Стрелка вправо 11"/>
          <p:cNvSpPr/>
          <p:nvPr/>
        </p:nvSpPr>
        <p:spPr>
          <a:xfrm rot="16200000">
            <a:off x="3071802" y="2357430"/>
            <a:ext cx="1000132" cy="57150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3107521" y="2964653"/>
            <a:ext cx="5000660" cy="235745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3036083" y="2893215"/>
            <a:ext cx="5072098" cy="2428892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трелка вправо 18"/>
          <p:cNvSpPr/>
          <p:nvPr/>
        </p:nvSpPr>
        <p:spPr>
          <a:xfrm rot="16200000">
            <a:off x="1857356" y="3071810"/>
            <a:ext cx="1000132" cy="57150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1858" name="Object 44"/>
          <p:cNvGraphicFramePr>
            <a:graphicFrameLocks noChangeAspect="1"/>
          </p:cNvGraphicFramePr>
          <p:nvPr/>
        </p:nvGraphicFramePr>
        <p:xfrm>
          <a:off x="7072313" y="142875"/>
          <a:ext cx="1928812" cy="831850"/>
        </p:xfrm>
        <a:graphic>
          <a:graphicData uri="http://schemas.openxmlformats.org/presentationml/2006/ole">
            <p:oleObj spid="_x0000_s121858" name="Фотография Photo Editor" r:id="rId4" imgW="2228571" imgH="961905" progId="">
              <p:embed/>
            </p:oleObj>
          </a:graphicData>
        </a:graphic>
      </p:graphicFrame>
      <p:cxnSp>
        <p:nvCxnSpPr>
          <p:cNvPr id="17" name="Прямая соединительная линия 16"/>
          <p:cNvCxnSpPr/>
          <p:nvPr/>
        </p:nvCxnSpPr>
        <p:spPr>
          <a:xfrm>
            <a:off x="571472" y="5143512"/>
            <a:ext cx="3857652" cy="14287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 flipV="1">
            <a:off x="571472" y="5143512"/>
            <a:ext cx="3786214" cy="15001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2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4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24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5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6472254" cy="828660"/>
          </a:xfrm>
        </p:spPr>
        <p:txBody>
          <a:bodyPr/>
          <a:lstStyle/>
          <a:p>
            <a:r>
              <a:rPr lang="ru-RU" sz="3200" dirty="0" smtClean="0"/>
              <a:t>Чего мы ожидаем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42910" y="1428736"/>
            <a:ext cx="7858180" cy="4000528"/>
          </a:xfrm>
        </p:spPr>
        <p:txBody>
          <a:bodyPr/>
          <a:lstStyle/>
          <a:p>
            <a:r>
              <a:rPr lang="ru-RU" sz="2800" dirty="0" smtClean="0"/>
              <a:t>Развитие рынка МБК и РЕПО</a:t>
            </a:r>
          </a:p>
          <a:p>
            <a:r>
              <a:rPr lang="ru-RU" sz="2800" dirty="0" smtClean="0"/>
              <a:t>Длинные источники фондирования</a:t>
            </a:r>
          </a:p>
          <a:p>
            <a:r>
              <a:rPr lang="ru-RU" sz="2800" dirty="0" smtClean="0"/>
              <a:t>Появление кредитных синдикатов</a:t>
            </a:r>
          </a:p>
          <a:p>
            <a:r>
              <a:rPr lang="ru-RU" sz="2800" dirty="0" smtClean="0"/>
              <a:t>Использование прогрессивной шкалы рейтингов</a:t>
            </a:r>
          </a:p>
          <a:p>
            <a:r>
              <a:rPr lang="ru-RU" sz="2800" dirty="0" smtClean="0"/>
              <a:t>Аккредитация РА</a:t>
            </a:r>
          </a:p>
          <a:p>
            <a:r>
              <a:rPr lang="ru-RU" sz="2800" dirty="0" smtClean="0"/>
              <a:t>Механизмы оценки качества активов</a:t>
            </a:r>
          </a:p>
          <a:p>
            <a:r>
              <a:rPr lang="ru-RU" sz="2800" dirty="0" smtClean="0"/>
              <a:t>Создание «фонда плохих активов»</a:t>
            </a:r>
          </a:p>
          <a:p>
            <a:r>
              <a:rPr lang="ru-RU" sz="2800" dirty="0" smtClean="0"/>
              <a:t>Качественные изменения на рынке долговых обязательств</a:t>
            </a:r>
          </a:p>
          <a:p>
            <a:pPr>
              <a:buNone/>
            </a:pPr>
            <a:endParaRPr lang="ru-RU" sz="2800" dirty="0" smtClean="0"/>
          </a:p>
          <a:p>
            <a:endParaRPr lang="ru-RU" sz="2800" dirty="0"/>
          </a:p>
        </p:txBody>
      </p:sp>
      <p:graphicFrame>
        <p:nvGraphicFramePr>
          <p:cNvPr id="215042" name="Object 44"/>
          <p:cNvGraphicFramePr>
            <a:graphicFrameLocks noChangeAspect="1"/>
          </p:cNvGraphicFramePr>
          <p:nvPr/>
        </p:nvGraphicFramePr>
        <p:xfrm>
          <a:off x="7000892" y="357166"/>
          <a:ext cx="1928812" cy="831850"/>
        </p:xfrm>
        <a:graphic>
          <a:graphicData uri="http://schemas.openxmlformats.org/presentationml/2006/ole">
            <p:oleObj spid="_x0000_s215042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4" name="Object 44"/>
          <p:cNvGraphicFramePr>
            <a:graphicFrameLocks noChangeAspect="1"/>
          </p:cNvGraphicFramePr>
          <p:nvPr/>
        </p:nvGraphicFramePr>
        <p:xfrm>
          <a:off x="7072313" y="142875"/>
          <a:ext cx="1928812" cy="831850"/>
        </p:xfrm>
        <a:graphic>
          <a:graphicData uri="http://schemas.openxmlformats.org/presentationml/2006/ole">
            <p:oleObj spid="_x0000_s122882" name="Фотография Photo Editor" r:id="rId4" imgW="2228571" imgH="961905" progId="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57224" y="2071678"/>
            <a:ext cx="7429552" cy="3714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Довести до конца процесс в Минфине РФ</a:t>
            </a:r>
            <a:r>
              <a:rPr lang="en-US" sz="2400" b="1" dirty="0" smtClean="0"/>
              <a:t>:</a:t>
            </a:r>
            <a:endParaRPr lang="ru-RU" sz="2400" b="1" dirty="0" smtClean="0"/>
          </a:p>
          <a:p>
            <a:pPr algn="ctr"/>
            <a:endParaRPr lang="en-US" b="1" dirty="0" smtClean="0"/>
          </a:p>
          <a:p>
            <a:pPr algn="ctr"/>
            <a:r>
              <a:rPr lang="ru-RU" sz="2000" b="1" dirty="0" smtClean="0"/>
              <a:t>Создания Экспертного совета </a:t>
            </a:r>
          </a:p>
          <a:p>
            <a:pPr algn="ctr"/>
            <a:r>
              <a:rPr lang="ru-RU" sz="2000" b="1" dirty="0" smtClean="0"/>
              <a:t>Разработки системы аккредитации</a:t>
            </a:r>
          </a:p>
          <a:p>
            <a:pPr algn="ctr"/>
            <a:r>
              <a:rPr lang="ru-RU" sz="2000" b="1" dirty="0" smtClean="0"/>
              <a:t>Ведения реестра РА</a:t>
            </a:r>
            <a:endParaRPr lang="ru-RU" sz="2000" b="1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500042"/>
            <a:ext cx="7972452" cy="900098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latin typeface="+mn-lt"/>
              </a:rPr>
              <a:t>И последняя проблема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743200" y="3962400"/>
            <a:ext cx="4038600" cy="2286000"/>
          </a:xfrm>
          <a:scene3d>
            <a:camera prst="perspectiveFront"/>
            <a:lightRig rig="threePt" dir="t"/>
          </a:scene3d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tel.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+7 (495)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775-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9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02</a:t>
            </a:r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fax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+7 (495)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775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59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01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E-mail: </a:t>
            </a:r>
            <a:r>
              <a:rPr lang="en-US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info@ra-national.ru</a:t>
            </a:r>
            <a:endParaRPr lang="ru-RU" sz="20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www.ra-national.ru</a:t>
            </a:r>
            <a:endParaRPr lang="ru-RU" sz="20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3" name="Picture 10" descr="Untitled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786058"/>
            <a:ext cx="2714643" cy="1050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000232" y="1142984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Спасибо за внимание!</a:t>
            </a:r>
            <a:endParaRPr lang="ru-RU" sz="3600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6758006" cy="971536"/>
          </a:xfrm>
        </p:spPr>
        <p:txBody>
          <a:bodyPr/>
          <a:lstStyle/>
          <a:p>
            <a:r>
              <a:rPr lang="ru-RU" sz="3200" b="1" dirty="0" smtClean="0"/>
              <a:t>Рейтинговые агентства – внешние оценки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00034" y="2143116"/>
            <a:ext cx="4038600" cy="2928958"/>
          </a:xfrm>
        </p:spPr>
        <p:txBody>
          <a:bodyPr/>
          <a:lstStyle/>
          <a:p>
            <a:r>
              <a:rPr lang="en-US" b="1" dirty="0" smtClean="0"/>
              <a:t>S&amp;P</a:t>
            </a:r>
          </a:p>
          <a:p>
            <a:r>
              <a:rPr lang="en-US" b="1" dirty="0" smtClean="0"/>
              <a:t>Moody’s</a:t>
            </a:r>
          </a:p>
          <a:p>
            <a:r>
              <a:rPr lang="en-US" b="1" dirty="0" smtClean="0"/>
              <a:t>Fitch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2143116"/>
            <a:ext cx="4038600" cy="4295788"/>
          </a:xfrm>
        </p:spPr>
        <p:txBody>
          <a:bodyPr/>
          <a:lstStyle/>
          <a:p>
            <a:r>
              <a:rPr lang="ru-RU" b="1" dirty="0" smtClean="0"/>
              <a:t>Эксперт РА</a:t>
            </a:r>
          </a:p>
          <a:p>
            <a:r>
              <a:rPr lang="ru-RU" b="1" dirty="0" smtClean="0"/>
              <a:t>НРА</a:t>
            </a:r>
          </a:p>
          <a:p>
            <a:r>
              <a:rPr lang="ru-RU" b="1" dirty="0" smtClean="0"/>
              <a:t>РА РусРейтинг</a:t>
            </a:r>
          </a:p>
          <a:p>
            <a:r>
              <a:rPr lang="ru-RU" b="1" dirty="0" smtClean="0"/>
              <a:t>РА АК</a:t>
            </a:r>
            <a:r>
              <a:rPr lang="en-US" b="1" dirty="0" smtClean="0"/>
              <a:t>&amp;</a:t>
            </a:r>
            <a:r>
              <a:rPr lang="ru-RU" b="1" dirty="0" smtClean="0"/>
              <a:t>М</a:t>
            </a:r>
          </a:p>
          <a:p>
            <a:r>
              <a:rPr lang="ru-RU" dirty="0" smtClean="0"/>
              <a:t>…..</a:t>
            </a:r>
            <a:endParaRPr lang="ru-RU" dirty="0"/>
          </a:p>
        </p:txBody>
      </p:sp>
      <p:graphicFrame>
        <p:nvGraphicFramePr>
          <p:cNvPr id="173058" name="Object 7"/>
          <p:cNvGraphicFramePr>
            <a:graphicFrameLocks noChangeAspect="1"/>
          </p:cNvGraphicFramePr>
          <p:nvPr/>
        </p:nvGraphicFramePr>
        <p:xfrm>
          <a:off x="7358063" y="428625"/>
          <a:ext cx="1657350" cy="715963"/>
        </p:xfrm>
        <a:graphic>
          <a:graphicData uri="http://schemas.openxmlformats.org/presentationml/2006/ole">
            <p:oleObj spid="_x0000_s173058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5686436" cy="928694"/>
          </a:xfrm>
        </p:spPr>
        <p:txBody>
          <a:bodyPr/>
          <a:lstStyle/>
          <a:p>
            <a:r>
              <a:rPr lang="ru-RU" sz="3200" b="1" dirty="0" smtClean="0"/>
              <a:t>Заколдованный круг</a:t>
            </a: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071546"/>
          <a:ext cx="8358246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8065" name="Object 7"/>
          <p:cNvGraphicFramePr>
            <a:graphicFrameLocks noChangeAspect="1"/>
          </p:cNvGraphicFramePr>
          <p:nvPr/>
        </p:nvGraphicFramePr>
        <p:xfrm>
          <a:off x="7358063" y="428625"/>
          <a:ext cx="1657350" cy="715963"/>
        </p:xfrm>
        <a:graphic>
          <a:graphicData uri="http://schemas.openxmlformats.org/presentationml/2006/ole">
            <p:oleObj spid="_x0000_s88065" name="Фотография Photo Editor" r:id="rId8" imgW="2228571" imgH="961905" progId="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6615130" cy="971536"/>
          </a:xfrm>
        </p:spPr>
        <p:txBody>
          <a:bodyPr/>
          <a:lstStyle/>
          <a:p>
            <a:r>
              <a:rPr lang="ru-RU" sz="3200" b="1" dirty="0" smtClean="0"/>
              <a:t>Не боги горшки обжигают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643050"/>
            <a:ext cx="785818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сообщил информационный портал MarketWatch, так называемый "свиной грипп", или вирус H1N1, может оказать понижающее влияние на рейтинги ряда японских компаний, которые занимаются страхованием жизни, заявило рейтинговое агентство Moody's.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3071810"/>
            <a:ext cx="7929618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Международное агентство </a:t>
            </a:r>
            <a:r>
              <a:rPr lang="ru-RU" b="1" dirty="0" smtClean="0"/>
              <a:t>Fitch Ratings </a:t>
            </a:r>
            <a:r>
              <a:rPr lang="ru-RU" dirty="0" smtClean="0"/>
              <a:t>снизило … </a:t>
            </a:r>
            <a:r>
              <a:rPr lang="ru-RU" sz="2400" dirty="0" smtClean="0"/>
              <a:t>страновой потолок </a:t>
            </a:r>
            <a:r>
              <a:rPr lang="ru-RU" dirty="0" smtClean="0"/>
              <a:t>Российской Федерации с уровня A- до BBB+.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4500570"/>
            <a:ext cx="7929618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версии Международного агентства </a:t>
            </a:r>
            <a:r>
              <a:rPr lang="ru-RU" sz="1800" b="1" dirty="0" smtClean="0"/>
              <a:t>Standard &amp; Poor's </a:t>
            </a:r>
            <a:endParaRPr lang="ru-RU" b="1" dirty="0" smtClean="0"/>
          </a:p>
          <a:p>
            <a:pPr algn="ctr"/>
            <a:r>
              <a:rPr lang="ru-RU" dirty="0" smtClean="0"/>
              <a:t>Существует суверенный рейтинг России ПО НАЦИОНАЛЬНОЙ ШКАЛЕ !!! …. В этом рейтинговом листе по понятным причинам одна страна и рейтинг составляет </a:t>
            </a:r>
            <a:r>
              <a:rPr lang="ru-RU" b="1" dirty="0" smtClean="0"/>
              <a:t>«</a:t>
            </a:r>
            <a:r>
              <a:rPr lang="en-US" b="1" dirty="0" err="1" smtClean="0"/>
              <a:t>ru</a:t>
            </a:r>
            <a:r>
              <a:rPr lang="en-US" b="1" dirty="0" smtClean="0"/>
              <a:t> AAA</a:t>
            </a:r>
            <a:r>
              <a:rPr lang="ru-RU" b="1" dirty="0" smtClean="0"/>
              <a:t>»</a:t>
            </a:r>
            <a:endParaRPr lang="ru-RU" b="1" dirty="0"/>
          </a:p>
        </p:txBody>
      </p:sp>
      <p:graphicFrame>
        <p:nvGraphicFramePr>
          <p:cNvPr id="83970" name="Object 7"/>
          <p:cNvGraphicFramePr>
            <a:graphicFrameLocks noChangeAspect="1"/>
          </p:cNvGraphicFramePr>
          <p:nvPr/>
        </p:nvGraphicFramePr>
        <p:xfrm>
          <a:off x="7358063" y="428625"/>
          <a:ext cx="1657350" cy="715963"/>
        </p:xfrm>
        <a:graphic>
          <a:graphicData uri="http://schemas.openxmlformats.org/presentationml/2006/ole">
            <p:oleObj spid="_x0000_s83970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4757742" cy="614346"/>
          </a:xfrm>
        </p:spPr>
        <p:txBody>
          <a:bodyPr/>
          <a:lstStyle/>
          <a:p>
            <a:r>
              <a:rPr lang="ru-RU" sz="3200" b="1" dirty="0" smtClean="0"/>
              <a:t>Что изменилось</a:t>
            </a:r>
            <a:endParaRPr lang="ru-RU" sz="32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00034" y="2786058"/>
            <a:ext cx="4038600" cy="1785950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Moody's Investor Service</a:t>
            </a:r>
            <a:endPara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Standard &amp; Poor's</a:t>
            </a:r>
            <a:endPara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Fitch Ratings</a:t>
            </a:r>
            <a:endPara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2714620"/>
            <a:ext cx="4281518" cy="3886200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Moody's Investor Service</a:t>
            </a:r>
            <a:endPara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Standard &amp; Poor's</a:t>
            </a:r>
            <a:endPara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Fitch Ratings</a:t>
            </a:r>
            <a:endPara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M. Best Company</a:t>
            </a:r>
            <a:endPara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Dominion Bond Rating Service, Ltd</a:t>
            </a:r>
            <a:endPara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Japan Credit Rating Agency, Ltd</a:t>
            </a:r>
            <a:endPara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R&amp;I, Inc.</a:t>
            </a:r>
            <a:endPara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Egan-Jones Rating Company</a:t>
            </a:r>
            <a:endPara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LACE Financial</a:t>
            </a:r>
            <a:endParaRPr lang="ru-RU" sz="1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Realpoint LLC</a:t>
            </a:r>
            <a:endParaRPr lang="ru-RU" sz="1800" dirty="0"/>
          </a:p>
        </p:txBody>
      </p:sp>
      <p:graphicFrame>
        <p:nvGraphicFramePr>
          <p:cNvPr id="87041" name="Object 7"/>
          <p:cNvGraphicFramePr>
            <a:graphicFrameLocks noChangeAspect="1"/>
          </p:cNvGraphicFramePr>
          <p:nvPr/>
        </p:nvGraphicFramePr>
        <p:xfrm>
          <a:off x="7358063" y="428625"/>
          <a:ext cx="1657350" cy="715963"/>
        </p:xfrm>
        <a:graphic>
          <a:graphicData uri="http://schemas.openxmlformats.org/presentationml/2006/ole">
            <p:oleObj spid="_x0000_s87041" name="Фотография Photo Editor" r:id="rId4" imgW="2228571" imgH="961905" progId="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857356" y="1214422"/>
            <a:ext cx="442915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U.S. Securities and Exchange Commission (SEC)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28662" y="2143116"/>
            <a:ext cx="1933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Старый список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72066" y="2143116"/>
            <a:ext cx="1834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Новый список</a:t>
            </a:r>
            <a:endParaRPr lang="ru-RU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428604"/>
            <a:ext cx="6429420" cy="593709"/>
          </a:xfrm>
        </p:spPr>
        <p:txBody>
          <a:bodyPr/>
          <a:lstStyle/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Свод стандартов и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правил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2869" name="Rectangle 5"/>
          <p:cNvSpPr>
            <a:spLocks noChangeArrowheads="1"/>
          </p:cNvSpPr>
          <p:nvPr/>
        </p:nvSpPr>
        <p:spPr bwMode="auto">
          <a:xfrm>
            <a:off x="428596" y="2714620"/>
            <a:ext cx="8424862" cy="3786214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just"/>
            <a:r>
              <a:rPr lang="ru-RU" altLang="zh-TW" i="1" u="sng" dirty="0">
                <a:solidFill>
                  <a:srgbClr val="333333"/>
                </a:solidFill>
              </a:rPr>
              <a:t>При разработке Кодекса профессиональной этики были учтены ключевые </a:t>
            </a:r>
          </a:p>
          <a:p>
            <a:pPr algn="just"/>
            <a:r>
              <a:rPr lang="ru-RU" altLang="zh-TW" i="1" u="sng" dirty="0">
                <a:solidFill>
                  <a:srgbClr val="333333"/>
                </a:solidFill>
              </a:rPr>
              <a:t>Стандарты</a:t>
            </a:r>
            <a:r>
              <a:rPr lang="en-US" altLang="zh-TW" i="1" u="sng" dirty="0">
                <a:solidFill>
                  <a:srgbClr val="333333"/>
                </a:solidFill>
                <a:ea typeface="PMingLiU" pitchFamily="18" charset="-120"/>
              </a:rPr>
              <a:t>:</a:t>
            </a:r>
            <a:endParaRPr lang="ru-RU" altLang="zh-TW" i="1" u="sng" dirty="0">
              <a:solidFill>
                <a:srgbClr val="333333"/>
              </a:solidFill>
            </a:endParaRPr>
          </a:p>
          <a:p>
            <a:pPr algn="just"/>
            <a:endParaRPr lang="en-US" altLang="zh-TW" i="1" u="sng" dirty="0">
              <a:solidFill>
                <a:srgbClr val="333333"/>
              </a:solidFill>
              <a:ea typeface="PMingLiU" pitchFamily="18" charset="-120"/>
            </a:endParaRPr>
          </a:p>
          <a:p>
            <a:pPr algn="just"/>
            <a:r>
              <a:rPr lang="ru-RU" altLang="zh-TW" b="1" dirty="0">
                <a:solidFill>
                  <a:srgbClr val="333333"/>
                </a:solidFill>
              </a:rPr>
              <a:t>Кодекса Основных Положений Профессиональной Этики Агентств</a:t>
            </a:r>
            <a:r>
              <a:rPr lang="en-US" altLang="zh-TW" b="1" dirty="0">
                <a:solidFill>
                  <a:srgbClr val="333333"/>
                </a:solidFill>
                <a:ea typeface="PMingLiU" pitchFamily="18" charset="-120"/>
              </a:rPr>
              <a:t> </a:t>
            </a:r>
          </a:p>
          <a:p>
            <a:pPr algn="just"/>
            <a:r>
              <a:rPr lang="ru-RU" altLang="zh-TW" b="1" dirty="0">
                <a:solidFill>
                  <a:srgbClr val="333333"/>
                </a:solidFill>
              </a:rPr>
              <a:t>Кредитных Рейтингов </a:t>
            </a:r>
            <a:r>
              <a:rPr lang="en-US" altLang="zh-TW" b="1" dirty="0">
                <a:solidFill>
                  <a:srgbClr val="333333"/>
                </a:solidFill>
                <a:ea typeface="PMingLiU" pitchFamily="18" charset="-120"/>
              </a:rPr>
              <a:t>IOSCO</a:t>
            </a:r>
            <a:r>
              <a:rPr lang="ru-RU" altLang="zh-TW" b="1" dirty="0">
                <a:solidFill>
                  <a:srgbClr val="333333"/>
                </a:solidFill>
              </a:rPr>
              <a:t>, </a:t>
            </a:r>
            <a:endParaRPr lang="en-US" altLang="zh-TW" b="1" dirty="0">
              <a:solidFill>
                <a:srgbClr val="333333"/>
              </a:solidFill>
              <a:ea typeface="PMingLiU" pitchFamily="18" charset="-120"/>
            </a:endParaRPr>
          </a:p>
          <a:p>
            <a:pPr algn="just"/>
            <a:endParaRPr lang="ru-RU" altLang="zh-TW" b="1" dirty="0">
              <a:solidFill>
                <a:srgbClr val="333333"/>
              </a:solidFill>
            </a:endParaRPr>
          </a:p>
          <a:p>
            <a:pPr algn="just"/>
            <a:r>
              <a:rPr lang="ru-RU" altLang="zh-TW" b="1" dirty="0">
                <a:solidFill>
                  <a:srgbClr val="333333"/>
                </a:solidFill>
              </a:rPr>
              <a:t>Критерии приемлемости рейтинговых агентств, содержащиеся</a:t>
            </a:r>
          </a:p>
          <a:p>
            <a:pPr algn="just"/>
            <a:r>
              <a:rPr lang="ru-RU" altLang="zh-TW" b="1" dirty="0">
                <a:solidFill>
                  <a:srgbClr val="333333"/>
                </a:solidFill>
              </a:rPr>
              <a:t>в Документе Базельского комитета по банковскому надзору (Базель II),</a:t>
            </a:r>
          </a:p>
          <a:p>
            <a:pPr algn="just"/>
            <a:endParaRPr lang="ru-RU" altLang="zh-TW" dirty="0">
              <a:solidFill>
                <a:srgbClr val="333333"/>
              </a:solidFill>
            </a:endParaRPr>
          </a:p>
          <a:p>
            <a:pPr algn="just"/>
            <a:r>
              <a:rPr lang="ru-RU" altLang="zh-TW" b="1" dirty="0">
                <a:solidFill>
                  <a:srgbClr val="333333"/>
                </a:solidFill>
              </a:rPr>
              <a:t>Лучшая практика российских рейтинговых агентств.</a:t>
            </a:r>
          </a:p>
          <a:p>
            <a:pPr algn="just"/>
            <a:endParaRPr lang="ru-RU" sz="1400" dirty="0"/>
          </a:p>
        </p:txBody>
      </p:sp>
      <p:graphicFrame>
        <p:nvGraphicFramePr>
          <p:cNvPr id="112642" name="Object 44"/>
          <p:cNvGraphicFramePr>
            <a:graphicFrameLocks noChangeAspect="1"/>
          </p:cNvGraphicFramePr>
          <p:nvPr/>
        </p:nvGraphicFramePr>
        <p:xfrm>
          <a:off x="7072313" y="214313"/>
          <a:ext cx="1928812" cy="831850"/>
        </p:xfrm>
        <a:graphic>
          <a:graphicData uri="http://schemas.openxmlformats.org/presentationml/2006/ole">
            <p:oleObj spid="_x0000_s112642" name="Фотография Photo Editor" r:id="rId4" imgW="2228571" imgH="961905" progId="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85720" y="1071547"/>
            <a:ext cx="8715436" cy="169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 indent="-533400">
              <a:lnSpc>
                <a:spcPct val="80000"/>
              </a:lnSpc>
            </a:pPr>
            <a:endParaRPr lang="en-US" sz="1800" b="1" dirty="0" smtClean="0">
              <a:solidFill>
                <a:srgbClr val="0000CC"/>
              </a:solidFill>
              <a:cs typeface="Arial" pitchFamily="34" charset="0"/>
            </a:endParaRPr>
          </a:p>
          <a:p>
            <a:pPr marL="533400" indent="-533400">
              <a:lnSpc>
                <a:spcPct val="80000"/>
              </a:lnSpc>
            </a:pPr>
            <a:r>
              <a:rPr lang="ru-RU" sz="1800" b="1" dirty="0" smtClean="0">
                <a:solidFill>
                  <a:srgbClr val="0000CC"/>
                </a:solidFill>
                <a:cs typeface="Arial" pitchFamily="34" charset="0"/>
              </a:rPr>
              <a:t>Кодекс профессиональной этики российских рейтинговых агентств;</a:t>
            </a:r>
            <a:endParaRPr lang="en-US" sz="1800" b="1" dirty="0" smtClean="0">
              <a:solidFill>
                <a:srgbClr val="0000CC"/>
              </a:solidFill>
              <a:cs typeface="Arial" pitchFamily="34" charset="0"/>
            </a:endParaRP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endParaRPr lang="en-US" sz="1800" b="1" dirty="0" smtClean="0">
              <a:solidFill>
                <a:srgbClr val="0000CC"/>
              </a:solidFill>
              <a:cs typeface="Arial" pitchFamily="34" charset="0"/>
            </a:endParaRP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>
                <a:solidFill>
                  <a:srgbClr val="0000CC"/>
                </a:solidFill>
                <a:cs typeface="Arial" pitchFamily="34" charset="0"/>
              </a:rPr>
              <a:t>Принципы оценки качества финансовых активов;</a:t>
            </a:r>
            <a:endParaRPr lang="en-US" sz="1800" b="1" dirty="0" smtClean="0">
              <a:solidFill>
                <a:srgbClr val="0000CC"/>
              </a:solidFill>
              <a:cs typeface="Arial" pitchFamily="34" charset="0"/>
            </a:endParaRP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endParaRPr lang="en-US" sz="1800" b="1" dirty="0" smtClean="0">
              <a:solidFill>
                <a:srgbClr val="0000CC"/>
              </a:solidFill>
              <a:cs typeface="Arial" pitchFamily="34" charset="0"/>
            </a:endParaRP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dirty="0" smtClean="0">
                <a:solidFill>
                  <a:srgbClr val="0000CC"/>
                </a:solidFill>
                <a:cs typeface="Arial" pitchFamily="34" charset="0"/>
              </a:rPr>
              <a:t>Регламент признания  и  аккредитации российских</a:t>
            </a:r>
            <a:r>
              <a:rPr lang="en-US" sz="1800" b="1" dirty="0" smtClean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ru-RU" sz="1800" b="1" dirty="0" smtClean="0">
                <a:solidFill>
                  <a:srgbClr val="0000CC"/>
                </a:solidFill>
                <a:cs typeface="Arial" pitchFamily="34" charset="0"/>
              </a:rPr>
              <a:t>рейтинговых</a:t>
            </a:r>
            <a:r>
              <a:rPr lang="en-US" sz="1800" b="1" dirty="0" smtClean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ru-RU" sz="1800" b="1" dirty="0" smtClean="0">
                <a:solidFill>
                  <a:srgbClr val="0000CC"/>
                </a:solidFill>
                <a:cs typeface="Arial" pitchFamily="34" charset="0"/>
              </a:rPr>
              <a:t>агентств.</a:t>
            </a:r>
          </a:p>
          <a:p>
            <a:endParaRPr lang="ru-RU" dirty="0"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6626225" cy="86360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Создание отрасли </a:t>
            </a:r>
          </a:p>
        </p:txBody>
      </p:sp>
      <p:sp>
        <p:nvSpPr>
          <p:cNvPr id="19354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285861"/>
            <a:ext cx="8569325" cy="509589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200" dirty="0" smtClean="0">
                <a:latin typeface="Century Gothic" pitchFamily="34" charset="0"/>
              </a:rPr>
              <a:t>Создание Кодекса профессиональной этики рейтинговых агентств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Century Gothic" pitchFamily="34" charset="0"/>
              </a:rPr>
              <a:t>(На данные момент – создан)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200" dirty="0" smtClean="0">
                <a:latin typeface="Century Gothic" pitchFamily="34" charset="0"/>
              </a:rPr>
              <a:t>Создания шкалы соответствия и новой пользовательской трехуровневой шкалы и доведение ее до пользователей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200" dirty="0" smtClean="0">
                <a:latin typeface="Century Gothic" pitchFamily="34" charset="0"/>
              </a:rPr>
              <a:t>Формирование информационного поля (Информагентства, СМИ, Интернет-порталы, Рейтинговые Агентства, Профсообщество, Регуляторы)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200" dirty="0" smtClean="0">
                <a:latin typeface="Century Gothic" pitchFamily="34" charset="0"/>
              </a:rPr>
              <a:t>Участие в конкурсах по аккредитации рейтинговых агентств.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200" dirty="0" smtClean="0">
                <a:latin typeface="Century Gothic" pitchFamily="34" charset="0"/>
              </a:rPr>
              <a:t>Наработка репутации рейтинговыми агентствами перед регуляторами и биржами.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200" dirty="0" smtClean="0">
                <a:latin typeface="Century Gothic" pitchFamily="34" charset="0"/>
              </a:rPr>
              <a:t>Верификация и совершенствование методик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200" dirty="0" smtClean="0">
                <a:latin typeface="Century Gothic" pitchFamily="34" charset="0"/>
              </a:rPr>
              <a:t>Разработка критериев и принципов деятельности РА</a:t>
            </a:r>
          </a:p>
        </p:txBody>
      </p:sp>
      <p:graphicFrame>
        <p:nvGraphicFramePr>
          <p:cNvPr id="4104" name="Object 7"/>
          <p:cNvGraphicFramePr>
            <a:graphicFrameLocks noChangeAspect="1"/>
          </p:cNvGraphicFramePr>
          <p:nvPr/>
        </p:nvGraphicFramePr>
        <p:xfrm>
          <a:off x="7215206" y="214290"/>
          <a:ext cx="1657350" cy="715963"/>
        </p:xfrm>
        <a:graphic>
          <a:graphicData uri="http://schemas.openxmlformats.org/presentationml/2006/ole">
            <p:oleObj spid="_x0000_s4104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5900750" cy="971536"/>
          </a:xfrm>
        </p:spPr>
        <p:txBody>
          <a:bodyPr/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Критерии определяющие деятельность НПРА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643050"/>
            <a:ext cx="8643998" cy="31393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Наличие присваиваемых рейтингов по национальной шкале </a:t>
            </a:r>
            <a:endParaRPr lang="en-US" dirty="0" smtClean="0"/>
          </a:p>
          <a:p>
            <a:pPr marL="342900" indent="-342900">
              <a:buAutoNum type="arabicPeriod"/>
            </a:pPr>
            <a:r>
              <a:rPr lang="ru-RU" dirty="0" smtClean="0"/>
              <a:t>Наличие профессиональной команды с опытом работы в рисках и </a:t>
            </a:r>
          </a:p>
          <a:p>
            <a:pPr marL="342900" indent="-342900"/>
            <a:r>
              <a:rPr lang="ru-RU" dirty="0"/>
              <a:t> </a:t>
            </a:r>
            <a:r>
              <a:rPr lang="ru-RU" dirty="0" smtClean="0"/>
              <a:t>     аналитических подразделениях</a:t>
            </a:r>
          </a:p>
          <a:p>
            <a:pPr marL="342900" indent="-342900">
              <a:buAutoNum type="arabicPeriod" startAt="3"/>
            </a:pPr>
            <a:r>
              <a:rPr lang="ru-RU" dirty="0" smtClean="0"/>
              <a:t>Наличие коллегиального органа принимающего решение о присвоении </a:t>
            </a:r>
          </a:p>
          <a:p>
            <a:pPr marL="342900" indent="-342900"/>
            <a:r>
              <a:rPr lang="ru-RU" dirty="0"/>
              <a:t> </a:t>
            </a:r>
            <a:r>
              <a:rPr lang="ru-RU" dirty="0" smtClean="0"/>
              <a:t>     и пересмотре рейтингов</a:t>
            </a:r>
          </a:p>
          <a:p>
            <a:pPr marL="342900" indent="-342900">
              <a:buAutoNum type="arabicPeriod" startAt="4"/>
            </a:pPr>
            <a:r>
              <a:rPr lang="ru-RU" dirty="0" smtClean="0"/>
              <a:t>Обязательно наличие контактных рейтингов </a:t>
            </a:r>
          </a:p>
          <a:p>
            <a:pPr marL="342900" indent="-342900">
              <a:buAutoNum type="arabicPeriod" startAt="4"/>
            </a:pPr>
            <a:r>
              <a:rPr lang="ru-RU" dirty="0" smtClean="0"/>
              <a:t>Упоминаемость в СМИ с индексом не ниже 500 в год</a:t>
            </a:r>
          </a:p>
          <a:p>
            <a:pPr marL="342900" indent="-342900">
              <a:buAutoNum type="arabicPeriod" startAt="4"/>
            </a:pPr>
            <a:r>
              <a:rPr lang="ru-RU" dirty="0" smtClean="0"/>
              <a:t>Независимость в принятии решений от крупных холдингов и компаний</a:t>
            </a:r>
          </a:p>
          <a:p>
            <a:pPr marL="342900" indent="-342900">
              <a:buAutoNum type="arabicPeriod" startAt="4"/>
            </a:pPr>
            <a:r>
              <a:rPr lang="ru-RU" dirty="0" smtClean="0"/>
              <a:t>Соблюдение </a:t>
            </a:r>
            <a:r>
              <a:rPr lang="ru-RU" dirty="0"/>
              <a:t>К</a:t>
            </a:r>
            <a:r>
              <a:rPr lang="ru-RU" dirty="0" smtClean="0"/>
              <a:t>одекса профессиональной этики</a:t>
            </a:r>
          </a:p>
          <a:p>
            <a:pPr marL="342900" indent="-342900">
              <a:buAutoNum type="arabicPeriod" startAt="4"/>
            </a:pPr>
            <a:r>
              <a:rPr lang="ru-RU" dirty="0" smtClean="0"/>
              <a:t>И др…</a:t>
            </a:r>
          </a:p>
          <a:p>
            <a:pPr marL="342900" indent="-342900"/>
            <a:endParaRPr lang="ru-RU" dirty="0"/>
          </a:p>
        </p:txBody>
      </p:sp>
      <p:graphicFrame>
        <p:nvGraphicFramePr>
          <p:cNvPr id="117762" name="Object 44"/>
          <p:cNvGraphicFramePr>
            <a:graphicFrameLocks noChangeAspect="1"/>
          </p:cNvGraphicFramePr>
          <p:nvPr/>
        </p:nvGraphicFramePr>
        <p:xfrm>
          <a:off x="7072313" y="142875"/>
          <a:ext cx="1928812" cy="831850"/>
        </p:xfrm>
        <a:graphic>
          <a:graphicData uri="http://schemas.openxmlformats.org/presentationml/2006/ole">
            <p:oleObj spid="_x0000_s117762" name="Фотография Photo Editor" r:id="rId4" imgW="2228571" imgH="961905" progId="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презентация">
  <a:themeElements>
    <a:clrScheme name="презентация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резентаци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езентация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1658</Words>
  <Application>Microsoft Office PowerPoint</Application>
  <PresentationFormat>Экран (4:3)</PresentationFormat>
  <Paragraphs>514</Paragraphs>
  <Slides>25</Slides>
  <Notes>25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презентация</vt:lpstr>
      <vt:lpstr>Фотография Photo Editor</vt:lpstr>
      <vt:lpstr> «Рейтинг-мейкеры: перспективы посткризисного развития»   ноябрь 2009 года</vt:lpstr>
      <vt:lpstr>Признаки кризиса </vt:lpstr>
      <vt:lpstr>Рейтинговые агентства – внешние оценки </vt:lpstr>
      <vt:lpstr>Заколдованный круг</vt:lpstr>
      <vt:lpstr>Не боги горшки обжигают</vt:lpstr>
      <vt:lpstr>Что изменилось</vt:lpstr>
      <vt:lpstr>Свод стандартов и правил</vt:lpstr>
      <vt:lpstr>Создание отрасли </vt:lpstr>
      <vt:lpstr>Критерии определяющие деятельность НПРА</vt:lpstr>
      <vt:lpstr>Слайд 10</vt:lpstr>
      <vt:lpstr>Шкала соответствия</vt:lpstr>
      <vt:lpstr>Элементы признания и упоминание Агентства</vt:lpstr>
      <vt:lpstr>«И опыт сын ошибок трудных…</vt:lpstr>
      <vt:lpstr>Методические аспекты</vt:lpstr>
      <vt:lpstr>Доля рынка в контактных рейтингах</vt:lpstr>
      <vt:lpstr>Распределение рейтингов банков в шкалах агентств</vt:lpstr>
      <vt:lpstr>Распределение рейтингов банков в шкалах агентств</vt:lpstr>
      <vt:lpstr>Некоторые проблемы требующие решения</vt:lpstr>
      <vt:lpstr>Слайд 19</vt:lpstr>
      <vt:lpstr>Слайд 20</vt:lpstr>
      <vt:lpstr>Нормальное и ненормальное распределение</vt:lpstr>
      <vt:lpstr>Слайд 22</vt:lpstr>
      <vt:lpstr>Чего мы ожидаем</vt:lpstr>
      <vt:lpstr>И последняя проблема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Надежность доверительных управляющих по версии Национального Рейтингового Агентства</dc:title>
  <dc:creator>Виктор2</dc:creator>
  <cp:lastModifiedBy>Пользователь Windows</cp:lastModifiedBy>
  <cp:revision>130</cp:revision>
  <dcterms:created xsi:type="dcterms:W3CDTF">2006-11-30T19:51:19Z</dcterms:created>
  <dcterms:modified xsi:type="dcterms:W3CDTF">2009-12-11T05:39:17Z</dcterms:modified>
</cp:coreProperties>
</file>