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69" r:id="rId3"/>
    <p:sldId id="267" r:id="rId4"/>
    <p:sldId id="259" r:id="rId5"/>
    <p:sldId id="266" r:id="rId6"/>
    <p:sldId id="261" r:id="rId7"/>
    <p:sldId id="262" r:id="rId8"/>
    <p:sldId id="263" r:id="rId9"/>
    <p:sldId id="264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A8"/>
    <a:srgbClr val="7C4AB4"/>
    <a:srgbClr val="C05350"/>
    <a:srgbClr val="9267C1"/>
    <a:srgbClr val="EEF6BC"/>
    <a:srgbClr val="7F9E40"/>
    <a:srgbClr val="C7DB63"/>
    <a:srgbClr val="E2C7B8"/>
    <a:srgbClr val="CC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5" d="100"/>
          <a:sy n="85" d="100"/>
        </p:scale>
        <p:origin x="-78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plotArea>
      <c:layout>
        <c:manualLayout>
          <c:layoutTarget val="inner"/>
          <c:xMode val="edge"/>
          <c:yMode val="edge"/>
          <c:x val="4.371257412267919E-2"/>
          <c:y val="4.2343328356640578E-2"/>
          <c:w val="0.93005285797608661"/>
          <c:h val="0.82183142295742462"/>
        </c:manualLayout>
      </c:layout>
      <c:bar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spPr>
            <a:effectLst>
              <a:innerShdw blurRad="114300">
                <a:schemeClr val="accent1">
                  <a:lumMod val="20000"/>
                  <a:lumOff val="80000"/>
                </a:schemeClr>
              </a:innerShdw>
            </a:effectLst>
          </c:spPr>
          <c:cat>
            <c:strRef>
              <c:f>Лист1!$B$1:$G$1</c:f>
              <c:strCache>
                <c:ptCount val="6"/>
                <c:pt idx="0">
                  <c:v>01.01.05</c:v>
                </c:pt>
                <c:pt idx="1">
                  <c:v>01.01.06</c:v>
                </c:pt>
                <c:pt idx="2">
                  <c:v>01.01.07</c:v>
                </c:pt>
                <c:pt idx="3">
                  <c:v>01.01.08</c:v>
                </c:pt>
                <c:pt idx="4">
                  <c:v>01.01.09</c:v>
                </c:pt>
                <c:pt idx="5">
                  <c:v>ожид.01.01.10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329</c:v>
                </c:pt>
                <c:pt idx="1">
                  <c:v>430</c:v>
                </c:pt>
                <c:pt idx="2">
                  <c:v>950</c:v>
                </c:pt>
                <c:pt idx="3">
                  <c:v>1300</c:v>
                </c:pt>
                <c:pt idx="5">
                  <c:v>2000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Государственные ценные бумаги</c:v>
                </c:pt>
              </c:strCache>
            </c:strRef>
          </c:tx>
          <c:spPr>
            <a:solidFill>
              <a:srgbClr val="C05350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  <a:effectLst>
              <a:innerShdw blurRad="114300">
                <a:prstClr val="black"/>
              </a:innerShdw>
            </a:effectLst>
          </c:spPr>
          <c:cat>
            <c:strRef>
              <c:f>Лист1!$B$1:$G$1</c:f>
              <c:strCache>
                <c:ptCount val="6"/>
                <c:pt idx="0">
                  <c:v>01.01.05</c:v>
                </c:pt>
                <c:pt idx="1">
                  <c:v>01.01.06</c:v>
                </c:pt>
                <c:pt idx="2">
                  <c:v>01.01.07</c:v>
                </c:pt>
                <c:pt idx="3">
                  <c:v>01.01.08</c:v>
                </c:pt>
                <c:pt idx="4">
                  <c:v>01.01.09</c:v>
                </c:pt>
                <c:pt idx="5">
                  <c:v>ожид.01.01.10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1192.5999999999999</c:v>
                </c:pt>
                <c:pt idx="1">
                  <c:v>1787.9</c:v>
                </c:pt>
                <c:pt idx="2">
                  <c:v>1882.6</c:v>
                </c:pt>
                <c:pt idx="3">
                  <c:v>2559</c:v>
                </c:pt>
                <c:pt idx="4">
                  <c:v>3026.5</c:v>
                </c:pt>
                <c:pt idx="5">
                  <c:v>3413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ln w="12700">
              <a:solidFill>
                <a:schemeClr val="accent3">
                  <a:lumMod val="40000"/>
                  <a:lumOff val="60000"/>
                </a:schemeClr>
              </a:solidFill>
            </a:ln>
            <a:effectLst>
              <a:innerShdw blurRad="114300">
                <a:schemeClr val="accent3">
                  <a:lumMod val="20000"/>
                  <a:lumOff val="80000"/>
                </a:schemeClr>
              </a:innerShdw>
            </a:effectLst>
          </c:spPr>
          <c:cat>
            <c:strRef>
              <c:f>Лист1!$B$1:$G$1</c:f>
              <c:strCache>
                <c:ptCount val="6"/>
                <c:pt idx="0">
                  <c:v>01.01.05</c:v>
                </c:pt>
                <c:pt idx="1">
                  <c:v>01.01.06</c:v>
                </c:pt>
                <c:pt idx="2">
                  <c:v>01.01.07</c:v>
                </c:pt>
                <c:pt idx="3">
                  <c:v>01.01.08</c:v>
                </c:pt>
                <c:pt idx="4">
                  <c:v>01.01.09</c:v>
                </c:pt>
                <c:pt idx="5">
                  <c:v>ожид.01.01.10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1450</c:v>
                </c:pt>
                <c:pt idx="1">
                  <c:v>946.7</c:v>
                </c:pt>
                <c:pt idx="2">
                  <c:v>596.29999999999995</c:v>
                </c:pt>
                <c:pt idx="3">
                  <c:v>294.39999999999969</c:v>
                </c:pt>
                <c:pt idx="4">
                  <c:v>181.5</c:v>
                </c:pt>
                <c:pt idx="5">
                  <c:v>2133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Гарантии хоз.субъектам</c:v>
                </c:pt>
              </c:strCache>
            </c:strRef>
          </c:tx>
          <c:spPr>
            <a:solidFill>
              <a:srgbClr val="7C4AB4">
                <a:alpha val="74902"/>
              </a:srgb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innerShdw blurRad="114300">
                <a:schemeClr val="accent4">
                  <a:lumMod val="75000"/>
                </a:schemeClr>
              </a:innerShdw>
            </a:effectLst>
          </c:spPr>
          <c:cat>
            <c:strRef>
              <c:f>Лист1!$B$1:$G$1</c:f>
              <c:strCache>
                <c:ptCount val="6"/>
                <c:pt idx="0">
                  <c:v>01.01.05</c:v>
                </c:pt>
                <c:pt idx="1">
                  <c:v>01.01.06</c:v>
                </c:pt>
                <c:pt idx="2">
                  <c:v>01.01.07</c:v>
                </c:pt>
                <c:pt idx="3">
                  <c:v>01.01.08</c:v>
                </c:pt>
                <c:pt idx="4">
                  <c:v>01.01.09</c:v>
                </c:pt>
                <c:pt idx="5">
                  <c:v>ожид.01.01.10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453.8</c:v>
                </c:pt>
                <c:pt idx="1">
                  <c:v>778.8</c:v>
                </c:pt>
                <c:pt idx="2">
                  <c:v>746.5</c:v>
                </c:pt>
                <c:pt idx="3">
                  <c:v>888.6</c:v>
                </c:pt>
                <c:pt idx="4">
                  <c:v>1078.5999999999999</c:v>
                </c:pt>
                <c:pt idx="5">
                  <c:v>1553.6</c:v>
                </c:pt>
              </c:numCache>
            </c:numRef>
          </c:val>
        </c:ser>
        <c:gapWidth val="188"/>
        <c:overlap val="100"/>
        <c:axId val="80837248"/>
        <c:axId val="80855424"/>
      </c:barChart>
      <c:lineChart>
        <c:grouping val="standard"/>
        <c:ser>
          <c:idx val="4"/>
          <c:order val="4"/>
          <c:tx>
            <c:strRef>
              <c:f>Лист1!$A$6</c:f>
              <c:strCache>
                <c:ptCount val="1"/>
                <c:pt idx="0">
                  <c:v>Отношение долга к доходам без учета безвозмездных поступлений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9"/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9.7222222222222265E-2"/>
                  <c:y val="-3.0217051220281115E-2"/>
                </c:manualLayout>
              </c:layout>
              <c:showVal val="1"/>
            </c:dLbl>
            <c:dLbl>
              <c:idx val="1"/>
              <c:layout>
                <c:manualLayout>
                  <c:x val="-0.10493827160493827"/>
                  <c:y val="2.7698963618591112E-2"/>
                </c:manualLayout>
              </c:layout>
              <c:showVal val="1"/>
            </c:dLbl>
            <c:dLbl>
              <c:idx val="2"/>
              <c:layout>
                <c:manualLayout>
                  <c:x val="-3.3950617283950657E-2"/>
                  <c:y val="-6.0434102440562229E-2"/>
                </c:manualLayout>
              </c:layout>
              <c:showVal val="1"/>
            </c:dLbl>
            <c:dLbl>
              <c:idx val="3"/>
              <c:layout>
                <c:manualLayout>
                  <c:x val="9.2592592592592882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2.7777777777777846E-2"/>
                  <c:y val="-5.2879839635491983E-2"/>
                </c:manualLayout>
              </c:layout>
              <c:showVal val="1"/>
            </c:dLbl>
            <c:dLbl>
              <c:idx val="5"/>
              <c:layout>
                <c:manualLayout>
                  <c:x val="1.0802469135802493E-2"/>
                  <c:y val="-1.0072350406760381E-2"/>
                </c:manualLayout>
              </c:layout>
              <c:showVal val="1"/>
            </c:dLbl>
            <c:txPr>
              <a:bodyPr/>
              <a:lstStyle/>
              <a:p>
                <a:pPr>
                  <a:defRPr b="1" i="1"/>
                </a:pPr>
                <a:endParaRPr lang="ru-RU"/>
              </a:p>
            </c:txPr>
            <c:showVal val="1"/>
          </c:dLbls>
          <c:cat>
            <c:strRef>
              <c:f>Лист1!$B$1:$G$1</c:f>
              <c:strCache>
                <c:ptCount val="6"/>
                <c:pt idx="0">
                  <c:v>01.01.05</c:v>
                </c:pt>
                <c:pt idx="1">
                  <c:v>01.01.06</c:v>
                </c:pt>
                <c:pt idx="2">
                  <c:v>01.01.07</c:v>
                </c:pt>
                <c:pt idx="3">
                  <c:v>01.01.08</c:v>
                </c:pt>
                <c:pt idx="4">
                  <c:v>01.01.09</c:v>
                </c:pt>
                <c:pt idx="5">
                  <c:v>ожид.01.01.10</c:v>
                </c:pt>
              </c:strCache>
            </c:strRef>
          </c:cat>
          <c:val>
            <c:numRef>
              <c:f>Лист1!$B$6:$G$6</c:f>
              <c:numCache>
                <c:formatCode>0.0%</c:formatCode>
                <c:ptCount val="6"/>
                <c:pt idx="0">
                  <c:v>0.4</c:v>
                </c:pt>
                <c:pt idx="1">
                  <c:v>0.29400000000000026</c:v>
                </c:pt>
                <c:pt idx="2">
                  <c:v>0.18900000000000014</c:v>
                </c:pt>
                <c:pt idx="3">
                  <c:v>0.19200000000000017</c:v>
                </c:pt>
                <c:pt idx="4">
                  <c:v>0.11600000000000012</c:v>
                </c:pt>
                <c:pt idx="5">
                  <c:v>0.28700000000000025</c:v>
                </c:pt>
              </c:numCache>
            </c:numRef>
          </c:val>
        </c:ser>
        <c:marker val="1"/>
        <c:axId val="80858496"/>
        <c:axId val="80856960"/>
      </c:lineChart>
      <c:catAx>
        <c:axId val="80837248"/>
        <c:scaling>
          <c:orientation val="minMax"/>
        </c:scaling>
        <c:axPos val="b"/>
        <c:numFmt formatCode="General" sourceLinked="1"/>
        <c:tickLblPos val="low"/>
        <c:txPr>
          <a:bodyPr anchor="t" anchorCtr="0"/>
          <a:lstStyle/>
          <a:p>
            <a:pPr>
              <a:defRPr sz="1400" b="1" i="1" kern="1800" baseline="0"/>
            </a:pPr>
            <a:endParaRPr lang="ru-RU"/>
          </a:p>
        </c:txPr>
        <c:crossAx val="80855424"/>
        <c:crosses val="autoZero"/>
        <c:auto val="1"/>
        <c:lblAlgn val="ctr"/>
        <c:lblOffset val="100"/>
        <c:tickLblSkip val="1"/>
      </c:catAx>
      <c:valAx>
        <c:axId val="80855424"/>
        <c:scaling>
          <c:orientation val="minMax"/>
        </c:scaling>
        <c:axPos val="l"/>
        <c:numFmt formatCode="General" sourceLinked="1"/>
        <c:majorTickMark val="none"/>
        <c:tickLblPos val="none"/>
        <c:spPr>
          <a:ln>
            <a:noFill/>
          </a:ln>
        </c:spPr>
        <c:crossAx val="80837248"/>
        <c:crosses val="autoZero"/>
        <c:crossBetween val="between"/>
      </c:valAx>
      <c:valAx>
        <c:axId val="80856960"/>
        <c:scaling>
          <c:orientation val="minMax"/>
        </c:scaling>
        <c:axPos val="r"/>
        <c:numFmt formatCode="0.0%" sourceLinked="1"/>
        <c:majorTickMark val="none"/>
        <c:tickLblPos val="none"/>
        <c:spPr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c:spPr>
        <c:crossAx val="80858496"/>
        <c:crosses val="max"/>
        <c:crossBetween val="between"/>
      </c:valAx>
      <c:catAx>
        <c:axId val="80858496"/>
        <c:scaling>
          <c:orientation val="minMax"/>
        </c:scaling>
        <c:delete val="1"/>
        <c:axPos val="b"/>
        <c:tickLblPos val="none"/>
        <c:crossAx val="80856960"/>
        <c:crosses val="autoZero"/>
        <c:auto val="1"/>
        <c:lblAlgn val="ctr"/>
        <c:lblOffset val="100"/>
      </c:catAx>
      <c:spPr>
        <a:ln>
          <a:noFill/>
        </a:ln>
        <a:scene3d>
          <a:camera prst="orthographicFront"/>
          <a:lightRig rig="threePt" dir="t"/>
        </a:scene3d>
        <a:sp3d prstMaterial="dkEdge"/>
      </c:spPr>
    </c:plotArea>
    <c:legend>
      <c:legendPos val="t"/>
      <c:layout>
        <c:manualLayout>
          <c:xMode val="edge"/>
          <c:yMode val="edge"/>
          <c:x val="0.22477228540876854"/>
          <c:y val="0"/>
          <c:w val="0.77113432001555349"/>
          <c:h val="0.2115639703301867"/>
        </c:manualLayout>
      </c:layout>
      <c:spPr>
        <a:effectLst>
          <a:outerShdw blurRad="584200" dist="50800" dir="5400000" algn="ctr" rotWithShape="0">
            <a:srgbClr val="000000">
              <a:alpha val="82000"/>
            </a:srgbClr>
          </a:outerShdw>
        </a:effectLst>
      </c:spPr>
      <c:txPr>
        <a:bodyPr/>
        <a:lstStyle/>
        <a:p>
          <a:pPr>
            <a:defRPr sz="1400" b="1" i="1" baseline="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rotY val="10"/>
      <c:depthPercent val="100"/>
      <c:rAngAx val="1"/>
    </c:view3D>
    <c:floor>
      <c:spPr>
        <a:solidFill>
          <a:srgbClr val="EEECE1">
            <a:lumMod val="90000"/>
            <a:alpha val="24000"/>
          </a:srgbClr>
        </a:solidFill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Первоначально утверждено, млрд.руб.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60000"/>
                  <a:lumOff val="40000"/>
                </a:schemeClr>
              </a:solidFill>
            </a:ln>
            <a:effectLst>
              <a:innerShdw blurRad="63500" dist="50800" dir="13500000">
                <a:schemeClr val="accent3">
                  <a:lumMod val="75000"/>
                  <a:alpha val="50000"/>
                </a:schemeClr>
              </a:innerShdw>
            </a:effectLst>
            <a:scene3d>
              <a:camera prst="orthographicFront"/>
              <a:lightRig rig="threePt" dir="t"/>
            </a:scene3d>
            <a:sp3d prstMaterial="plastic">
              <a:bevelT w="101600" h="95250"/>
              <a:bevelB w="114300"/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6.1728395061728392E-3"/>
                  <c:y val="9.2562416634352843E-2"/>
                </c:manualLayout>
              </c:layout>
              <c:showVal val="1"/>
            </c:dLbl>
            <c:dLbl>
              <c:idx val="1"/>
              <c:layout>
                <c:manualLayout>
                  <c:x val="7.7159278701273452E-3"/>
                  <c:y val="0.14469138821803065"/>
                </c:manualLayout>
              </c:layout>
              <c:showVal val="1"/>
            </c:dLbl>
            <c:dLbl>
              <c:idx val="2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2000" b="1"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57.6</c:v>
                </c:pt>
                <c:pt idx="1">
                  <c:v>60.7</c:v>
                </c:pt>
                <c:pt idx="2">
                  <c:v>3.1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Корректировка бюджета, млрд.руб.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 w="22225">
              <a:solidFill>
                <a:schemeClr val="accent3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3350" h="107950"/>
              <a:bevelB w="69850" h="114300"/>
            </a:sp3d>
          </c:spPr>
          <c:dLbls>
            <c:dLbl>
              <c:idx val="0"/>
              <c:layout>
                <c:manualLayout>
                  <c:x val="1.0802469135802522E-2"/>
                  <c:y val="0.12907750240114638"/>
                </c:manualLayout>
              </c:layout>
              <c:showVal val="1"/>
            </c:dLbl>
            <c:dLbl>
              <c:idx val="1"/>
              <c:layout>
                <c:manualLayout>
                  <c:x val="4.6296296296296302E-3"/>
                  <c:y val="0.10529714774846385"/>
                </c:manualLayout>
              </c:layout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2000" b="1">
                        <a:solidFill>
                          <a:schemeClr val="tx1"/>
                        </a:solidFill>
                      </a:defRPr>
                    </a:pPr>
                    <a:r>
                      <a:rPr lang="ru-RU" sz="2000" smtClean="0"/>
                      <a:t>5</a:t>
                    </a:r>
                    <a:r>
                      <a:rPr lang="en-US" sz="2000" smtClean="0"/>
                      <a:t>,</a:t>
                    </a:r>
                    <a:r>
                      <a:rPr lang="ru-RU" sz="2000" smtClean="0"/>
                      <a:t>4</a:t>
                    </a:r>
                    <a:endParaRPr lang="en-US" sz="2000"/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2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55.4</c:v>
                </c:pt>
                <c:pt idx="1">
                  <c:v>60.8</c:v>
                </c:pt>
                <c:pt idx="2">
                  <c:v>5.4</c:v>
                </c:pt>
              </c:numCache>
            </c:numRef>
          </c:val>
        </c:ser>
        <c:gapWidth val="143"/>
        <c:gapDepth val="197"/>
        <c:shape val="cylinder"/>
        <c:axId val="80951552"/>
        <c:axId val="80957440"/>
        <c:axId val="0"/>
      </c:bar3DChart>
      <c:catAx>
        <c:axId val="80951552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0957440"/>
        <c:crosses val="autoZero"/>
        <c:auto val="1"/>
        <c:lblAlgn val="ctr"/>
        <c:lblOffset val="100"/>
      </c:catAx>
      <c:valAx>
        <c:axId val="80957440"/>
        <c:scaling>
          <c:orientation val="minMax"/>
        </c:scaling>
        <c:axPos val="l"/>
        <c:numFmt formatCode="General" sourceLinked="1"/>
        <c:majorTickMark val="none"/>
        <c:tickLblPos val="none"/>
        <c:spPr>
          <a:ln>
            <a:noFill/>
          </a:ln>
        </c:spPr>
        <c:crossAx val="809515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7756513074754552E-2"/>
          <c:y val="0.83160887528245375"/>
          <c:w val="0.69004240789345772"/>
          <c:h val="0.1683911247175463"/>
        </c:manualLayout>
      </c:layout>
      <c:spPr>
        <a:ln>
          <a:noFill/>
        </a:ln>
      </c:sp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8BE645-7A8E-4F62-8BFA-E88DFE0CCE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2EC491-AF9A-44C3-AD41-2AD2209C2209}">
      <dgm:prSet phldrT="[Текст]" custT="1"/>
      <dgm:spPr>
        <a:solidFill>
          <a:srgbClr val="FAFAA8">
            <a:alpha val="56000"/>
          </a:srgbClr>
        </a:solidFill>
        <a:ln>
          <a:solidFill>
            <a:schemeClr val="accent3">
              <a:lumMod val="75000"/>
            </a:schemeClr>
          </a:solidFill>
        </a:ln>
        <a:effectLst/>
        <a:scene3d>
          <a:camera prst="orthographicFront"/>
          <a:lightRig rig="threePt" dir="t"/>
        </a:scene3d>
        <a:sp3d prstMaterial="dkEdge">
          <a:bevelT w="0"/>
        </a:sp3d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Отношение предельного  размера долга к утвержденному объему доходов без учета безвозмездных поступлений</a:t>
          </a:r>
          <a:endParaRPr lang="ru-RU" sz="1800" b="1" dirty="0">
            <a:solidFill>
              <a:schemeClr val="tx1"/>
            </a:solidFill>
          </a:endParaRPr>
        </a:p>
      </dgm:t>
    </dgm:pt>
    <dgm:pt modelId="{059A0C3E-B386-4A52-8F5C-26EDDB9012CD}" type="parTrans" cxnId="{BD26A43E-C137-4997-BC68-B21B3F5ADF8B}">
      <dgm:prSet/>
      <dgm:spPr/>
      <dgm:t>
        <a:bodyPr/>
        <a:lstStyle/>
        <a:p>
          <a:endParaRPr lang="ru-RU"/>
        </a:p>
      </dgm:t>
    </dgm:pt>
    <dgm:pt modelId="{15550877-3B53-462E-9E05-2E720D4EE202}" type="sibTrans" cxnId="{BD26A43E-C137-4997-BC68-B21B3F5ADF8B}">
      <dgm:prSet/>
      <dgm:spPr/>
      <dgm:t>
        <a:bodyPr/>
        <a:lstStyle/>
        <a:p>
          <a:endParaRPr lang="ru-RU"/>
        </a:p>
      </dgm:t>
    </dgm:pt>
    <dgm:pt modelId="{73712452-9171-49D8-AF9A-E92AFDF4CF07}">
      <dgm:prSet phldrT="[Текст]"/>
      <dgm:spPr>
        <a:solidFill>
          <a:srgbClr val="FAFAA8">
            <a:alpha val="56000"/>
          </a:srgbClr>
        </a:solidFill>
        <a:ln>
          <a:solidFill>
            <a:schemeClr val="accent3">
              <a:lumMod val="75000"/>
            </a:schemeClr>
          </a:solidFill>
        </a:ln>
        <a:scene3d>
          <a:camera prst="orthographicFront"/>
          <a:lightRig rig="threePt" dir="t"/>
        </a:scene3d>
        <a:sp3d prstMaterial="dkEdge"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Отношение расходов на обслуживание к расходам бюджета за исключением  расходов, осуществляемых за счет субвенций</a:t>
          </a:r>
          <a:endParaRPr lang="ru-RU" b="1" dirty="0">
            <a:solidFill>
              <a:schemeClr val="tx1"/>
            </a:solidFill>
          </a:endParaRPr>
        </a:p>
      </dgm:t>
    </dgm:pt>
    <dgm:pt modelId="{72BD6A60-E034-4791-9D16-613012777B7D}" type="parTrans" cxnId="{6E061189-0D35-4B19-BAAD-012F6D26C7CF}">
      <dgm:prSet/>
      <dgm:spPr/>
      <dgm:t>
        <a:bodyPr/>
        <a:lstStyle/>
        <a:p>
          <a:endParaRPr lang="ru-RU"/>
        </a:p>
      </dgm:t>
    </dgm:pt>
    <dgm:pt modelId="{F756732A-9025-40B3-BB14-B576AEFF35BF}" type="sibTrans" cxnId="{6E061189-0D35-4B19-BAAD-012F6D26C7CF}">
      <dgm:prSet/>
      <dgm:spPr/>
      <dgm:t>
        <a:bodyPr/>
        <a:lstStyle/>
        <a:p>
          <a:endParaRPr lang="ru-RU"/>
        </a:p>
      </dgm:t>
    </dgm:pt>
    <dgm:pt modelId="{0CBCB6CD-A59E-4EDB-9863-C14E4DAB88CA}">
      <dgm:prSet phldrT="[Текст]"/>
      <dgm:spPr>
        <a:solidFill>
          <a:srgbClr val="FAFAA8">
            <a:alpha val="56000"/>
          </a:srgbClr>
        </a:solidFill>
        <a:ln>
          <a:solidFill>
            <a:schemeClr val="accent3">
              <a:lumMod val="75000"/>
            </a:schemeClr>
          </a:solidFill>
        </a:ln>
        <a:scene3d>
          <a:camera prst="orthographicFront"/>
          <a:lightRig rig="threePt" dir="t"/>
        </a:scene3d>
        <a:sp3d prstMaterial="dkEdge"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Отношение объема краткосрочного  прямого долга к утвержденному объему доходов без учета безвозмездных поступлений</a:t>
          </a:r>
          <a:endParaRPr lang="ru-RU" b="1" dirty="0">
            <a:solidFill>
              <a:schemeClr val="tx1"/>
            </a:solidFill>
          </a:endParaRPr>
        </a:p>
      </dgm:t>
    </dgm:pt>
    <dgm:pt modelId="{5743C6EE-4AD8-4E4E-BF73-8E5FD0261FEC}" type="parTrans" cxnId="{CB085795-87BD-42D7-92AD-F91B4FDA28D1}">
      <dgm:prSet/>
      <dgm:spPr/>
      <dgm:t>
        <a:bodyPr/>
        <a:lstStyle/>
        <a:p>
          <a:endParaRPr lang="ru-RU"/>
        </a:p>
      </dgm:t>
    </dgm:pt>
    <dgm:pt modelId="{71CB23F9-1577-488D-ADEA-A6B17BBB0866}" type="sibTrans" cxnId="{CB085795-87BD-42D7-92AD-F91B4FDA28D1}">
      <dgm:prSet/>
      <dgm:spPr/>
      <dgm:t>
        <a:bodyPr/>
        <a:lstStyle/>
        <a:p>
          <a:endParaRPr lang="ru-RU"/>
        </a:p>
      </dgm:t>
    </dgm:pt>
    <dgm:pt modelId="{54D4B484-2553-480A-9066-B2C461367761}">
      <dgm:prSet phldrT="[Текст]"/>
      <dgm:spPr>
        <a:solidFill>
          <a:srgbClr val="FAFAA8">
            <a:alpha val="56000"/>
          </a:srgbClr>
        </a:solidFill>
        <a:ln>
          <a:solidFill>
            <a:schemeClr val="accent3">
              <a:lumMod val="75000"/>
            </a:schemeClr>
          </a:solidFill>
        </a:ln>
        <a:scene3d>
          <a:camera prst="orthographicFront"/>
          <a:lightRig rig="threePt" dir="t"/>
        </a:scene3d>
        <a:sp3d prstMaterial="dkEdge"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Отношение долга по гарантиям к утвержденному объему доходов без учета безвозмездных поступлений</a:t>
          </a:r>
          <a:endParaRPr lang="ru-RU" b="1" dirty="0">
            <a:solidFill>
              <a:schemeClr val="tx1"/>
            </a:solidFill>
          </a:endParaRPr>
        </a:p>
      </dgm:t>
    </dgm:pt>
    <dgm:pt modelId="{014242D1-ED7D-4B7B-84E5-328AA8DC099F}" type="parTrans" cxnId="{E61BD2F4-E682-4A1B-B06B-B597A8F4AC8C}">
      <dgm:prSet/>
      <dgm:spPr/>
      <dgm:t>
        <a:bodyPr/>
        <a:lstStyle/>
        <a:p>
          <a:endParaRPr lang="ru-RU"/>
        </a:p>
      </dgm:t>
    </dgm:pt>
    <dgm:pt modelId="{78D247A9-988F-43E4-BF42-CEC825A926E7}" type="sibTrans" cxnId="{E61BD2F4-E682-4A1B-B06B-B597A8F4AC8C}">
      <dgm:prSet/>
      <dgm:spPr/>
      <dgm:t>
        <a:bodyPr/>
        <a:lstStyle/>
        <a:p>
          <a:endParaRPr lang="ru-RU"/>
        </a:p>
      </dgm:t>
    </dgm:pt>
    <dgm:pt modelId="{2C48996F-00DB-421F-8B00-7B57421CAD54}" type="pres">
      <dgm:prSet presAssocID="{5D8BE645-7A8E-4F62-8BFA-E88DFE0CCE5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5DBAAD-C794-43EA-BFAA-D7984EC56B8C}" type="pres">
      <dgm:prSet presAssocID="{112EC491-AF9A-44C3-AD41-2AD2209C220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D8319-F147-4F38-A54F-AEE371B63F83}" type="pres">
      <dgm:prSet presAssocID="{15550877-3B53-462E-9E05-2E720D4EE202}" presName="spacer" presStyleCnt="0"/>
      <dgm:spPr/>
      <dgm:t>
        <a:bodyPr/>
        <a:lstStyle/>
        <a:p>
          <a:endParaRPr lang="ru-RU"/>
        </a:p>
      </dgm:t>
    </dgm:pt>
    <dgm:pt modelId="{420A3907-4C69-48A8-AC66-0A77803FDBD3}" type="pres">
      <dgm:prSet presAssocID="{73712452-9171-49D8-AF9A-E92AFDF4CF0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7291BE-7DC6-47D8-8B56-8DB01142F31B}" type="pres">
      <dgm:prSet presAssocID="{F756732A-9025-40B3-BB14-B576AEFF35BF}" presName="spacer" presStyleCnt="0"/>
      <dgm:spPr/>
      <dgm:t>
        <a:bodyPr/>
        <a:lstStyle/>
        <a:p>
          <a:endParaRPr lang="ru-RU"/>
        </a:p>
      </dgm:t>
    </dgm:pt>
    <dgm:pt modelId="{80DA36ED-6F7F-4FC1-B27E-EC838E3711D8}" type="pres">
      <dgm:prSet presAssocID="{0CBCB6CD-A59E-4EDB-9863-C14E4DAB88CA}" presName="parentText" presStyleLbl="node1" presStyleIdx="2" presStyleCnt="4" custLinFactNeighborX="1538" custLinFactNeighborY="189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6F30B5-EBC8-455C-BD95-9A32FBD20577}" type="pres">
      <dgm:prSet presAssocID="{71CB23F9-1577-488D-ADEA-A6B17BBB0866}" presName="spacer" presStyleCnt="0"/>
      <dgm:spPr/>
      <dgm:t>
        <a:bodyPr/>
        <a:lstStyle/>
        <a:p>
          <a:endParaRPr lang="ru-RU"/>
        </a:p>
      </dgm:t>
    </dgm:pt>
    <dgm:pt modelId="{2D1BA117-3497-4E05-B580-831C3FF029D0}" type="pres">
      <dgm:prSet presAssocID="{54D4B484-2553-480A-9066-B2C46136776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DB0B05-FBFF-415E-9AAE-8AA678E987CF}" type="presOf" srcId="{54D4B484-2553-480A-9066-B2C461367761}" destId="{2D1BA117-3497-4E05-B580-831C3FF029D0}" srcOrd="0" destOrd="0" presId="urn:microsoft.com/office/officeart/2005/8/layout/vList2"/>
    <dgm:cxn modelId="{A676DDD2-FE16-4A75-B3C8-F65DC8CBCC81}" type="presOf" srcId="{0CBCB6CD-A59E-4EDB-9863-C14E4DAB88CA}" destId="{80DA36ED-6F7F-4FC1-B27E-EC838E3711D8}" srcOrd="0" destOrd="0" presId="urn:microsoft.com/office/officeart/2005/8/layout/vList2"/>
    <dgm:cxn modelId="{35361AA8-11D1-4BAD-8246-6134D5CBB9F9}" type="presOf" srcId="{5D8BE645-7A8E-4F62-8BFA-E88DFE0CCE55}" destId="{2C48996F-00DB-421F-8B00-7B57421CAD54}" srcOrd="0" destOrd="0" presId="urn:microsoft.com/office/officeart/2005/8/layout/vList2"/>
    <dgm:cxn modelId="{CB085795-87BD-42D7-92AD-F91B4FDA28D1}" srcId="{5D8BE645-7A8E-4F62-8BFA-E88DFE0CCE55}" destId="{0CBCB6CD-A59E-4EDB-9863-C14E4DAB88CA}" srcOrd="2" destOrd="0" parTransId="{5743C6EE-4AD8-4E4E-BF73-8E5FD0261FEC}" sibTransId="{71CB23F9-1577-488D-ADEA-A6B17BBB0866}"/>
    <dgm:cxn modelId="{E61BD2F4-E682-4A1B-B06B-B597A8F4AC8C}" srcId="{5D8BE645-7A8E-4F62-8BFA-E88DFE0CCE55}" destId="{54D4B484-2553-480A-9066-B2C461367761}" srcOrd="3" destOrd="0" parTransId="{014242D1-ED7D-4B7B-84E5-328AA8DC099F}" sibTransId="{78D247A9-988F-43E4-BF42-CEC825A926E7}"/>
    <dgm:cxn modelId="{6E061189-0D35-4B19-BAAD-012F6D26C7CF}" srcId="{5D8BE645-7A8E-4F62-8BFA-E88DFE0CCE55}" destId="{73712452-9171-49D8-AF9A-E92AFDF4CF07}" srcOrd="1" destOrd="0" parTransId="{72BD6A60-E034-4791-9D16-613012777B7D}" sibTransId="{F756732A-9025-40B3-BB14-B576AEFF35BF}"/>
    <dgm:cxn modelId="{C3488E1B-A8C7-4A74-9C4E-85E9DC867894}" type="presOf" srcId="{112EC491-AF9A-44C3-AD41-2AD2209C2209}" destId="{D45DBAAD-C794-43EA-BFAA-D7984EC56B8C}" srcOrd="0" destOrd="0" presId="urn:microsoft.com/office/officeart/2005/8/layout/vList2"/>
    <dgm:cxn modelId="{BD26A43E-C137-4997-BC68-B21B3F5ADF8B}" srcId="{5D8BE645-7A8E-4F62-8BFA-E88DFE0CCE55}" destId="{112EC491-AF9A-44C3-AD41-2AD2209C2209}" srcOrd="0" destOrd="0" parTransId="{059A0C3E-B386-4A52-8F5C-26EDDB9012CD}" sibTransId="{15550877-3B53-462E-9E05-2E720D4EE202}"/>
    <dgm:cxn modelId="{8E40D05E-AA8D-4EF4-BAA6-88301BEC2C7C}" type="presOf" srcId="{73712452-9171-49D8-AF9A-E92AFDF4CF07}" destId="{420A3907-4C69-48A8-AC66-0A77803FDBD3}" srcOrd="0" destOrd="0" presId="urn:microsoft.com/office/officeart/2005/8/layout/vList2"/>
    <dgm:cxn modelId="{FFEFEF8F-0F36-40FE-8EB1-BC0442495D89}" type="presParOf" srcId="{2C48996F-00DB-421F-8B00-7B57421CAD54}" destId="{D45DBAAD-C794-43EA-BFAA-D7984EC56B8C}" srcOrd="0" destOrd="0" presId="urn:microsoft.com/office/officeart/2005/8/layout/vList2"/>
    <dgm:cxn modelId="{22701F94-DF7B-49A5-872A-370D1E9DFE37}" type="presParOf" srcId="{2C48996F-00DB-421F-8B00-7B57421CAD54}" destId="{356D8319-F147-4F38-A54F-AEE371B63F83}" srcOrd="1" destOrd="0" presId="urn:microsoft.com/office/officeart/2005/8/layout/vList2"/>
    <dgm:cxn modelId="{79EEC27F-8AA8-4AB7-BBC5-7E71D59C42BE}" type="presParOf" srcId="{2C48996F-00DB-421F-8B00-7B57421CAD54}" destId="{420A3907-4C69-48A8-AC66-0A77803FDBD3}" srcOrd="2" destOrd="0" presId="urn:microsoft.com/office/officeart/2005/8/layout/vList2"/>
    <dgm:cxn modelId="{0DF161B1-707C-464C-8785-C33C1A6E021D}" type="presParOf" srcId="{2C48996F-00DB-421F-8B00-7B57421CAD54}" destId="{657291BE-7DC6-47D8-8B56-8DB01142F31B}" srcOrd="3" destOrd="0" presId="urn:microsoft.com/office/officeart/2005/8/layout/vList2"/>
    <dgm:cxn modelId="{DEF332B2-87B7-4FE8-AAAC-174C51CEFC4C}" type="presParOf" srcId="{2C48996F-00DB-421F-8B00-7B57421CAD54}" destId="{80DA36ED-6F7F-4FC1-B27E-EC838E3711D8}" srcOrd="4" destOrd="0" presId="urn:microsoft.com/office/officeart/2005/8/layout/vList2"/>
    <dgm:cxn modelId="{2A37289C-7C20-4C25-AE25-16B81ECE986D}" type="presParOf" srcId="{2C48996F-00DB-421F-8B00-7B57421CAD54}" destId="{516F30B5-EBC8-455C-BD95-9A32FBD20577}" srcOrd="5" destOrd="0" presId="urn:microsoft.com/office/officeart/2005/8/layout/vList2"/>
    <dgm:cxn modelId="{D9387132-8438-42D5-9564-F4D64E1EF2C8}" type="presParOf" srcId="{2C48996F-00DB-421F-8B00-7B57421CAD54}" destId="{2D1BA117-3497-4E05-B580-831C3FF029D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5DBAAD-C794-43EA-BFAA-D7984EC56B8C}">
      <dsp:nvSpPr>
        <dsp:cNvPr id="0" name=""/>
        <dsp:cNvSpPr/>
      </dsp:nvSpPr>
      <dsp:spPr>
        <a:xfrm>
          <a:off x="0" y="136177"/>
          <a:ext cx="4643470" cy="1268206"/>
        </a:xfrm>
        <a:prstGeom prst="roundRect">
          <a:avLst/>
        </a:prstGeom>
        <a:solidFill>
          <a:srgbClr val="FAFAA8">
            <a:alpha val="56000"/>
          </a:srgb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Отношение предельного  размера долга к утвержденному объему доходов без учета безвозмездных поступлений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0" y="136177"/>
        <a:ext cx="4643470" cy="1268206"/>
      </dsp:txXfrm>
    </dsp:sp>
    <dsp:sp modelId="{420A3907-4C69-48A8-AC66-0A77803FDBD3}">
      <dsp:nvSpPr>
        <dsp:cNvPr id="0" name=""/>
        <dsp:cNvSpPr/>
      </dsp:nvSpPr>
      <dsp:spPr>
        <a:xfrm>
          <a:off x="0" y="1456224"/>
          <a:ext cx="4643470" cy="1268206"/>
        </a:xfrm>
        <a:prstGeom prst="roundRect">
          <a:avLst/>
        </a:prstGeom>
        <a:solidFill>
          <a:srgbClr val="FAFAA8">
            <a:alpha val="56000"/>
          </a:srgb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Отношение расходов на обслуживание к расходам бюджета за исключением  расходов, осуществляемых за счет субвенций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0" y="1456224"/>
        <a:ext cx="4643470" cy="1268206"/>
      </dsp:txXfrm>
    </dsp:sp>
    <dsp:sp modelId="{80DA36ED-6F7F-4FC1-B27E-EC838E3711D8}">
      <dsp:nvSpPr>
        <dsp:cNvPr id="0" name=""/>
        <dsp:cNvSpPr/>
      </dsp:nvSpPr>
      <dsp:spPr>
        <a:xfrm>
          <a:off x="0" y="2786082"/>
          <a:ext cx="4643470" cy="1268206"/>
        </a:xfrm>
        <a:prstGeom prst="roundRect">
          <a:avLst/>
        </a:prstGeom>
        <a:solidFill>
          <a:srgbClr val="FAFAA8">
            <a:alpha val="56000"/>
          </a:srgb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Отношение объема краткосрочного  прямого долга к утвержденному объему доходов без учета безвозмездных поступлений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0" y="2786082"/>
        <a:ext cx="4643470" cy="1268206"/>
      </dsp:txXfrm>
    </dsp:sp>
    <dsp:sp modelId="{2D1BA117-3497-4E05-B580-831C3FF029D0}">
      <dsp:nvSpPr>
        <dsp:cNvPr id="0" name=""/>
        <dsp:cNvSpPr/>
      </dsp:nvSpPr>
      <dsp:spPr>
        <a:xfrm>
          <a:off x="0" y="4096317"/>
          <a:ext cx="4643470" cy="1268206"/>
        </a:xfrm>
        <a:prstGeom prst="roundRect">
          <a:avLst/>
        </a:prstGeom>
        <a:solidFill>
          <a:srgbClr val="FAFAA8">
            <a:alpha val="56000"/>
          </a:srgbClr>
        </a:solidFill>
        <a:ln w="25400" cap="flat" cmpd="sng" algn="ctr">
          <a:solidFill>
            <a:schemeClr val="accent3">
              <a:lumMod val="7500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Отношение долга по гарантиям к утвержденному объему доходов без учета безвозмездных поступлений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0" y="4096317"/>
        <a:ext cx="4643470" cy="1268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0.0434</cdr:x>
      <cdr:y>0.60435</cdr:y>
    </cdr:from>
    <cdr:to>
      <cdr:x>0.08681</cdr:x>
      <cdr:y>0.7932</cdr:y>
    </cdr:to>
    <cdr:sp macro="" textlink="">
      <cdr:nvSpPr>
        <cdr:cNvPr id="2" name="TextBox 1"/>
        <cdr:cNvSpPr txBox="1">
          <a:spLocks xmlns:a="http://schemas.openxmlformats.org/drawingml/2006/main" noChangeAspect="1"/>
        </cdr:cNvSpPr>
      </cdr:nvSpPr>
      <cdr:spPr>
        <a:xfrm xmlns:a="http://schemas.openxmlformats.org/drawingml/2006/main">
          <a:off x="357190" y="3048023"/>
          <a:ext cx="357190" cy="9525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3425,4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0.19097</cdr:x>
      <cdr:y>0.60907</cdr:y>
    </cdr:from>
    <cdr:to>
      <cdr:x>0.24306</cdr:x>
      <cdr:y>0.7932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71636" y="3071834"/>
          <a:ext cx="428628" cy="928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3943,4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0.35591</cdr:x>
      <cdr:y>0.5949</cdr:y>
    </cdr:from>
    <cdr:to>
      <cdr:x>0.39931</cdr:x>
      <cdr:y>0.7932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928958" y="3000396"/>
          <a:ext cx="357190" cy="1000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4175,4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0.50348</cdr:x>
      <cdr:y>0.5949</cdr:y>
    </cdr:from>
    <cdr:to>
      <cdr:x>0.54688</cdr:x>
      <cdr:y>0.7932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143404" y="3000396"/>
          <a:ext cx="357190" cy="1000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5042,0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0.66841</cdr:x>
      <cdr:y>0.6374</cdr:y>
    </cdr:from>
    <cdr:to>
      <cdr:x>0.71181</cdr:x>
      <cdr:y>0.7932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500726" y="3214710"/>
          <a:ext cx="357190" cy="785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4286,</a:t>
          </a:r>
          <a:r>
            <a:rPr lang="en-US" sz="1800" b="1" dirty="0" smtClean="0"/>
            <a:t>5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0.81598</cdr:x>
      <cdr:y>0.6374</cdr:y>
    </cdr:from>
    <cdr:to>
      <cdr:x>0.87674</cdr:x>
      <cdr:y>0.80737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715172" y="3214710"/>
          <a:ext cx="500066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9099,6</a:t>
          </a:r>
          <a:endParaRPr lang="ru-RU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0.83854</cdr:x>
      <cdr:y>0.38218</cdr:y>
    </cdr:from>
    <cdr:to>
      <cdr:x>1</cdr:x>
      <cdr:y>0.54023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900882" y="1900238"/>
          <a:ext cx="1328718" cy="785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0.69417</cdr:x>
      <cdr:y>0.29598</cdr:y>
    </cdr:from>
    <cdr:to>
      <cdr:x>1</cdr:x>
      <cdr:y>0.5866</cdr:y>
    </cdr:to>
    <cdr:grpSp>
      <cdr:nvGrpSpPr>
        <cdr:cNvPr id="12" name="Группа 11"/>
        <cdr:cNvGrpSpPr/>
      </cdr:nvGrpSpPr>
      <cdr:grpSpPr>
        <a:xfrm xmlns:a="http://schemas.openxmlformats.org/drawingml/2006/main">
          <a:off x="5831778" y="1471611"/>
          <a:ext cx="2569302" cy="1445005"/>
          <a:chOff x="5712766" y="1971677"/>
          <a:chExt cx="2516834" cy="944938"/>
        </a:xfrm>
      </cdr:grpSpPr>
      <cdr:sp macro="" textlink="">
        <cdr:nvSpPr>
          <cdr:cNvPr id="9" name="Выгнутая вниз стрелка 8"/>
          <cdr:cNvSpPr/>
        </cdr:nvSpPr>
        <cdr:spPr>
          <a:xfrm xmlns:a="http://schemas.openxmlformats.org/drawingml/2006/main" rot="20472530">
            <a:off x="5712766" y="2551239"/>
            <a:ext cx="1220153" cy="365376"/>
          </a:xfrm>
          <a:prstGeom xmlns:a="http://schemas.openxmlformats.org/drawingml/2006/main" prst="curvedUpArrow">
            <a:avLst/>
          </a:prstGeom>
          <a:solidFill xmlns:a="http://schemas.openxmlformats.org/drawingml/2006/main">
            <a:schemeClr val="accent3">
              <a:lumMod val="60000"/>
              <a:lumOff val="40000"/>
            </a:schemeClr>
          </a:solidFill>
          <a:ln xmlns:a="http://schemas.openxmlformats.org/drawingml/2006/main">
            <a:solidFill>
              <a:schemeClr val="accent3">
                <a:lumMod val="75000"/>
              </a:schemeClr>
            </a:solidFill>
          </a:ln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11" name="TextBox 10"/>
          <cdr:cNvSpPr txBox="1"/>
        </cdr:nvSpPr>
        <cdr:spPr>
          <a:xfrm xmlns:a="http://schemas.openxmlformats.org/drawingml/2006/main">
            <a:off x="6620079" y="1971677"/>
            <a:ext cx="1609521" cy="467157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r>
              <a:rPr lang="ru-RU" sz="2000" b="1" dirty="0" smtClean="0"/>
              <a:t>Увеличение на 2,3</a:t>
            </a:r>
            <a:endParaRPr lang="ru-RU" sz="2000" b="1" dirty="0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0031F-AE06-4CEF-A715-14922009E1A8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20255-F0D6-4A29-B16B-23281155BB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  <p:sp useBgFill="1">
        <p:nvSpPr>
          <p:cNvPr id="5" name="Скругленный прямоугольник 4"/>
          <p:cNvSpPr/>
          <p:nvPr userDrawn="1"/>
        </p:nvSpPr>
        <p:spPr>
          <a:xfrm>
            <a:off x="1142976" y="2857496"/>
            <a:ext cx="7358114" cy="1428760"/>
          </a:xfrm>
          <a:prstGeom prst="roundRect">
            <a:avLst/>
          </a:prstGeom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8C8C8E"/>
              </a:clrFrom>
              <a:clrTo>
                <a:srgbClr val="8C8C8E">
                  <a:alpha val="0"/>
                </a:srgbClr>
              </a:clrTo>
            </a:clrChange>
            <a:lum bright="59000" contrast="-56000"/>
          </a:blip>
          <a:stretch>
            <a:fillRect/>
          </a:stretch>
        </p:blipFill>
        <p:spPr bwMode="auto">
          <a:xfrm>
            <a:off x="214282" y="0"/>
            <a:ext cx="8715436" cy="6643709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  <a:softEdge rad="63500"/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500034" y="4429132"/>
            <a:ext cx="8143932" cy="1928826"/>
          </a:xfrm>
          <a:prstGeom prst="rect">
            <a:avLst/>
          </a:prstGeom>
          <a:noFill/>
          <a:effectLst>
            <a:innerShdw blurRad="63500" dist="50800" dir="2700000">
              <a:schemeClr val="accent3">
                <a:alpha val="50000"/>
              </a:schemeClr>
            </a:innerShdw>
          </a:effectLst>
        </p:spPr>
        <p:txBody>
          <a:bodyPr wrap="square" rtlCol="0">
            <a:normAutofit fontScale="92500" lnSpcReduction="10000"/>
          </a:bodyPr>
          <a:lstStyle/>
          <a:p>
            <a:pPr algn="ctr"/>
            <a:r>
              <a:rPr lang="ru-RU" sz="2800" b="1" cap="none" spc="0" baseline="0" dirty="0" smtClean="0">
                <a:ln w="63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7F9E4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Заместитель председателя Комитета бюджетно-финансовой политики и казначейства Администрации Волгоградской области- начальник управления государственного долга</a:t>
            </a:r>
          </a:p>
          <a:p>
            <a:pPr algn="ctr"/>
            <a:r>
              <a:rPr lang="ru-RU" sz="2800" b="1" cap="none" spc="0" baseline="0" dirty="0" smtClean="0">
                <a:ln w="635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7F9E4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Копанева М.В.</a:t>
            </a:r>
            <a:endParaRPr lang="ru-RU" sz="2800" b="1" cap="none" spc="0" baseline="0" dirty="0">
              <a:ln w="635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7F9E4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 userDrawn="1"/>
        </p:nvSpPr>
        <p:spPr>
          <a:xfrm>
            <a:off x="142844" y="142852"/>
            <a:ext cx="8643998" cy="714380"/>
          </a:xfrm>
          <a:prstGeom prst="roundRect">
            <a:avLst/>
          </a:prstGeom>
          <a:ln>
            <a:noFill/>
          </a:ln>
          <a:effectLst>
            <a:innerShdw blurRad="63500" dist="50800" dir="13500000">
              <a:schemeClr val="accent3">
                <a:lumMod val="75000"/>
                <a:alpha val="50000"/>
              </a:schemeClr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lvl="2" algn="ctr">
              <a:buFont typeface="Arial" pitchFamily="34" charset="0"/>
              <a:buNone/>
            </a:pPr>
            <a:endParaRPr lang="ru-RU" sz="4000" b="1" cap="none" spc="0" dirty="0">
              <a:ln w="1905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285729"/>
            <a:ext cx="9144000" cy="3875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900"/>
              </a:lnSpc>
            </a:pPr>
            <a:r>
              <a:rPr lang="ru-RU" sz="5400" dirty="0" smtClean="0">
                <a:ln w="12700">
                  <a:solidFill>
                    <a:schemeClr val="accent3">
                      <a:lumMod val="50000"/>
                      <a:alpha val="2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Управление</a:t>
            </a:r>
            <a:r>
              <a:rPr lang="ru-RU" sz="5400" baseline="0" dirty="0" smtClean="0">
                <a:ln w="12700">
                  <a:solidFill>
                    <a:schemeClr val="accent3">
                      <a:lumMod val="50000"/>
                      <a:alpha val="2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государственным региональным долгом в условиях экономического кризиса</a:t>
            </a:r>
            <a:endParaRPr lang="ru-RU" sz="5400" dirty="0">
              <a:ln w="12700">
                <a:solidFill>
                  <a:schemeClr val="accent3">
                    <a:lumMod val="50000"/>
                    <a:alpha val="2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3">
                <a:lumMod val="75000"/>
                <a:alpha val="62000"/>
              </a:schemeClr>
            </a:gs>
            <a:gs pos="24000">
              <a:schemeClr val="accent3">
                <a:lumMod val="60000"/>
                <a:lumOff val="40000"/>
              </a:schemeClr>
            </a:gs>
            <a:gs pos="50000">
              <a:schemeClr val="bg1"/>
            </a:gs>
            <a:gs pos="100000">
              <a:srgbClr val="00B050">
                <a:alpha val="67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F87E8-12B5-44F4-84AA-5C2C5E09C2EE}" type="datetimeFigureOut">
              <a:rPr lang="ru-RU" smtClean="0"/>
              <a:pPr/>
              <a:t>07.12.2009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CDE01-8F09-4AF1-ADF9-E989D003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kmv@volgafin.ru" TargetMode="External"/><Relationship Id="rId2" Type="http://schemas.openxmlformats.org/officeDocument/2006/relationships/hyperlink" Target="http://www.volganet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  <a:sp3d prstMaterial="dkEdge"/>
          </a:bodyPr>
          <a:lstStyle/>
          <a:p>
            <a:r>
              <a:rPr lang="ru-RU" b="1" dirty="0" smtClean="0">
                <a:ln w="1905"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Дополнительные критерии при реализации заемной политики:</a:t>
            </a:r>
            <a:endParaRPr lang="ru-RU" b="1" dirty="0">
              <a:ln w="1905"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464347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5357818" y="1643050"/>
            <a:ext cx="3357586" cy="571504"/>
            <a:chOff x="5357818" y="1643050"/>
            <a:chExt cx="3357586" cy="571504"/>
          </a:xfrm>
        </p:grpSpPr>
        <p:sp>
          <p:nvSpPr>
            <p:cNvPr id="7" name="Стрелка вправо 6"/>
            <p:cNvSpPr/>
            <p:nvPr/>
          </p:nvSpPr>
          <p:spPr>
            <a:xfrm>
              <a:off x="5357818" y="1928802"/>
              <a:ext cx="1571636" cy="21431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429256" y="1643050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эффективно</a:t>
              </a:r>
              <a:endParaRPr lang="ru-RU" b="1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7500958" y="1643050"/>
              <a:ext cx="1214446" cy="571504"/>
            </a:xfrm>
            <a:prstGeom prst="ellipse">
              <a:avLst/>
            </a:prstGeom>
            <a:solidFill>
              <a:srgbClr val="FAFAA8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30%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5429256" y="2214554"/>
            <a:ext cx="3286148" cy="642942"/>
            <a:chOff x="5429256" y="2214554"/>
            <a:chExt cx="3286148" cy="642942"/>
          </a:xfrm>
        </p:grpSpPr>
        <p:sp>
          <p:nvSpPr>
            <p:cNvPr id="8" name="Стрелка вправо 7"/>
            <p:cNvSpPr/>
            <p:nvPr/>
          </p:nvSpPr>
          <p:spPr>
            <a:xfrm>
              <a:off x="5429256" y="2500306"/>
              <a:ext cx="1500198" cy="21431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429256" y="2214554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безопасно</a:t>
              </a:r>
              <a:endParaRPr lang="ru-RU" b="1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572396" y="2285992"/>
              <a:ext cx="1143008" cy="571504"/>
            </a:xfrm>
            <a:prstGeom prst="ellipse">
              <a:avLst/>
            </a:prstGeom>
            <a:solidFill>
              <a:srgbClr val="FAFAA8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50%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357818" y="3000372"/>
            <a:ext cx="3429024" cy="642942"/>
            <a:chOff x="5357818" y="3000372"/>
            <a:chExt cx="3429024" cy="642942"/>
          </a:xfrm>
        </p:grpSpPr>
        <p:sp>
          <p:nvSpPr>
            <p:cNvPr id="9" name="Стрелка вправо 8"/>
            <p:cNvSpPr/>
            <p:nvPr/>
          </p:nvSpPr>
          <p:spPr>
            <a:xfrm>
              <a:off x="5357818" y="3286124"/>
              <a:ext cx="1571636" cy="21431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7643834" y="3071810"/>
              <a:ext cx="1143008" cy="571504"/>
            </a:xfrm>
            <a:prstGeom prst="ellipse">
              <a:avLst/>
            </a:prstGeom>
            <a:solidFill>
              <a:srgbClr val="FAFAA8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5%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72132" y="3000372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не выше</a:t>
              </a:r>
              <a:endParaRPr lang="ru-RU" b="1" dirty="0"/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357818" y="4143377"/>
            <a:ext cx="3429024" cy="785818"/>
            <a:chOff x="5357818" y="3929066"/>
            <a:chExt cx="3429024" cy="505169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5357818" y="4214818"/>
              <a:ext cx="1571636" cy="21431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572396" y="4000504"/>
              <a:ext cx="1214446" cy="433731"/>
            </a:xfrm>
            <a:prstGeom prst="ellipse">
              <a:avLst/>
            </a:prstGeom>
            <a:solidFill>
              <a:srgbClr val="FAFAA8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10%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29256" y="3929066"/>
              <a:ext cx="1285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 пределах</a:t>
              </a:r>
              <a:endParaRPr lang="ru-RU" b="1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357818" y="5643578"/>
            <a:ext cx="3500462" cy="714380"/>
            <a:chOff x="5286380" y="5000636"/>
            <a:chExt cx="3500462" cy="714380"/>
          </a:xfrm>
        </p:grpSpPr>
        <p:sp>
          <p:nvSpPr>
            <p:cNvPr id="11" name="Стрелка вправо 10"/>
            <p:cNvSpPr/>
            <p:nvPr/>
          </p:nvSpPr>
          <p:spPr>
            <a:xfrm>
              <a:off x="5286380" y="5357826"/>
              <a:ext cx="1571636" cy="214314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7643834" y="5072074"/>
              <a:ext cx="1143008" cy="642942"/>
            </a:xfrm>
            <a:prstGeom prst="ellipse">
              <a:avLst/>
            </a:prstGeom>
            <a:solidFill>
              <a:srgbClr val="FAFAA8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5%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00694" y="5000636"/>
              <a:ext cx="1285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 пределах</a:t>
              </a:r>
              <a:endParaRPr lang="ru-RU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45DBAAD-C794-43EA-BFAA-D7984EC56B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>
                                            <p:graphicEl>
                                              <a:dgm id="{D45DBAAD-C794-43EA-BFAA-D7984EC56B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graphicEl>
                                              <a:dgm id="{D45DBAAD-C794-43EA-BFAA-D7984EC56B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20A3907-4C69-48A8-AC66-0A77803FD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>
                                            <p:graphicEl>
                                              <a:dgm id="{420A3907-4C69-48A8-AC66-0A77803FD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graphicEl>
                                              <a:dgm id="{420A3907-4C69-48A8-AC66-0A77803FD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0DA36ED-6F7F-4FC1-B27E-EC838E371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>
                                            <p:graphicEl>
                                              <a:dgm id="{80DA36ED-6F7F-4FC1-B27E-EC838E371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graphicEl>
                                              <a:dgm id="{80DA36ED-6F7F-4FC1-B27E-EC838E371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D1BA117-3497-4E05-B580-831C3FF02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>
                                            <p:graphicEl>
                                              <a:dgm id="{2D1BA117-3497-4E05-B580-831C3FF02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graphicEl>
                                              <a:dgm id="{2D1BA117-3497-4E05-B580-831C3FF02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10000"/>
            <a:scene3d>
              <a:camera prst="orthographicFront">
                <a:rot lat="0" lon="600000" rev="0"/>
              </a:camera>
              <a:lightRig rig="threePt" dir="t"/>
            </a:scene3d>
            <a:sp3d>
              <a:bevelT w="44450"/>
              <a:bevelB w="38100"/>
            </a:sp3d>
          </a:bodyPr>
          <a:lstStyle/>
          <a:p>
            <a:pPr algn="ctr">
              <a:buNone/>
            </a:pPr>
            <a:r>
              <a:rPr lang="ru-RU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Доклад окончен,</a:t>
            </a:r>
          </a:p>
          <a:p>
            <a:pPr algn="ctr">
              <a:buNone/>
            </a:pPr>
            <a:r>
              <a:rPr lang="ru-RU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благодарю за внимание</a:t>
            </a:r>
          </a:p>
          <a:p>
            <a:pPr algn="ctr">
              <a:buNone/>
            </a:pPr>
            <a:endParaRPr lang="ru-RU" sz="4400" b="1" dirty="0" smtClean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buNone/>
            </a:pPr>
            <a:r>
              <a:rPr lang="ru-RU" sz="39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Волгоградская область в сети интернет: </a:t>
            </a:r>
            <a:r>
              <a:rPr lang="en-US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www.volganet.ru</a:t>
            </a:r>
            <a:endParaRPr lang="ru-RU" sz="4400" b="1" dirty="0" smtClean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buNone/>
            </a:pPr>
            <a:r>
              <a:rPr lang="ru-RU" sz="39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Комитет бюджетно-финансовой политики и казначейства:</a:t>
            </a:r>
            <a:r>
              <a:rPr lang="en-US" sz="39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 </a:t>
            </a:r>
          </a:p>
          <a:p>
            <a:pPr algn="ctr">
              <a:buNone/>
            </a:pPr>
            <a:r>
              <a:rPr lang="en-US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Email</a:t>
            </a:r>
            <a:r>
              <a:rPr lang="ru-RU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:</a:t>
            </a:r>
            <a:r>
              <a:rPr lang="en-US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 </a:t>
            </a:r>
            <a:r>
              <a:rPr lang="en-US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kmv@volgafin.ru</a:t>
            </a:r>
            <a:endParaRPr lang="en-US" sz="4400" b="1" dirty="0" smtClean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>
              <a:buNone/>
            </a:pPr>
            <a:r>
              <a:rPr lang="ru-RU" sz="4400" b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тел.(8442)30 92 45</a:t>
            </a:r>
          </a:p>
          <a:p>
            <a:pPr algn="ctr">
              <a:buNone/>
            </a:pPr>
            <a:endParaRPr lang="ru-RU" sz="4400" b="1" dirty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2000"/>
          </a:blip>
          <a:srcRect/>
          <a:stretch>
            <a:fillRect/>
          </a:stretch>
        </p:blipFill>
        <p:spPr bwMode="auto">
          <a:xfrm>
            <a:off x="285720" y="42092"/>
            <a:ext cx="8643998" cy="6815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858280" cy="1143000"/>
          </a:xfrm>
          <a:scene3d>
            <a:camera prst="orthographicFront"/>
            <a:lightRig rig="threePt" dir="t"/>
          </a:scene3d>
          <a:sp3d>
            <a:bevelT w="146050"/>
            <a:bevelB w="146050"/>
          </a:sp3d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Государственный долг Волгоградской области и его структура, </a:t>
            </a:r>
            <a:r>
              <a:rPr lang="ru-RU" sz="27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млн.руб.</a:t>
            </a:r>
            <a:endParaRPr lang="ru-RU" sz="27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71612"/>
          <a:ext cx="8229600" cy="5043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 uiExpand="1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2000"/>
          </a:blip>
          <a:srcRect/>
          <a:stretch>
            <a:fillRect/>
          </a:stretch>
        </p:blipFill>
        <p:spPr bwMode="auto">
          <a:xfrm>
            <a:off x="285720" y="42092"/>
            <a:ext cx="8643998" cy="6815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Корректировка параметров бюджета в 2009 году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4972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642910" y="1643050"/>
            <a:ext cx="2213001" cy="857255"/>
            <a:chOff x="642910" y="2285992"/>
            <a:chExt cx="2213001" cy="829549"/>
          </a:xfrm>
        </p:grpSpPr>
        <p:sp>
          <p:nvSpPr>
            <p:cNvPr id="8" name="Выгнутая вверх стрелка 7"/>
            <p:cNvSpPr/>
            <p:nvPr/>
          </p:nvSpPr>
          <p:spPr>
            <a:xfrm rot="247797">
              <a:off x="1663714" y="2498475"/>
              <a:ext cx="1192197" cy="617066"/>
            </a:xfrm>
            <a:prstGeom prst="curvedDownArrow">
              <a:avLst>
                <a:gd name="adj1" fmla="val 25000"/>
                <a:gd name="adj2" fmla="val 48320"/>
                <a:gd name="adj3" fmla="val 25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42910" y="2285992"/>
              <a:ext cx="1714512" cy="685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Сокращение на 2,2</a:t>
              </a:r>
              <a:endParaRPr lang="ru-RU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3" presetClass="entr" presetSubtype="5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2000"/>
          </a:blip>
          <a:srcRect/>
          <a:stretch>
            <a:fillRect/>
          </a:stretch>
        </p:blipFill>
        <p:spPr bwMode="auto">
          <a:xfrm>
            <a:off x="500002" y="-214338"/>
            <a:ext cx="8643998" cy="6815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1621640"/>
            <a:ext cx="5929354" cy="1292662"/>
          </a:xfrm>
          <a:prstGeom prst="rect">
            <a:avLst/>
          </a:prstGeom>
          <a:solidFill>
            <a:schemeClr val="accent3">
              <a:lumMod val="50000"/>
              <a:alpha val="37000"/>
            </a:schemeClr>
          </a:solidFill>
          <a:ln w="12700" cap="sq">
            <a:noFill/>
          </a:ln>
          <a:effectLst>
            <a:innerShdw blurRad="355600" dist="50800" dir="13500000">
              <a:schemeClr val="bg1">
                <a:lumMod val="85000"/>
                <a:alpha val="95000"/>
              </a:schemeClr>
            </a:innerShdw>
          </a:effectLst>
          <a:scene3d>
            <a:camera prst="perspectiveRelaxedModerately" fov="3300000">
              <a:rot lat="19800000" lon="0" rev="0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tx1"/>
                </a:solidFill>
              </a:rPr>
              <a:t>•Сокращение численности госслужащих и расходов на содержание;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1260000"/>
          </a:xfrm>
          <a:prstGeom prst="rect">
            <a:avLst/>
          </a:prstGeom>
          <a:solidFill>
            <a:schemeClr val="accent3">
              <a:lumMod val="20000"/>
              <a:lumOff val="80000"/>
              <a:alpha val="46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22000"/>
              </a:prstClr>
            </a:innerShdw>
          </a:effectLst>
          <a:scene3d>
            <a:camera prst="orthographicFront">
              <a:rot lat="18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prstMaterial="metal"/>
          </a:bodyPr>
          <a:lstStyle/>
          <a:p>
            <a:pPr algn="ctr"/>
            <a:r>
              <a:rPr lang="ru-RU" sz="4400" b="1" dirty="0" smtClean="0">
                <a:ln w="12700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chemeClr val="tx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Антикризисные мероприятия:</a:t>
            </a:r>
            <a:endParaRPr lang="ru-RU" sz="4400" b="1" dirty="0">
              <a:ln w="12700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chemeClr val="tx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14414" y="3011376"/>
            <a:ext cx="5786478" cy="892552"/>
          </a:xfrm>
          <a:prstGeom prst="rect">
            <a:avLst/>
          </a:prstGeom>
          <a:solidFill>
            <a:schemeClr val="accent3">
              <a:lumMod val="50000"/>
              <a:alpha val="37000"/>
            </a:schemeClr>
          </a:solidFill>
          <a:ln w="12700" cap="sq">
            <a:noFill/>
          </a:ln>
          <a:effectLst>
            <a:innerShdw blurRad="355600" dist="50800" dir="13500000">
              <a:schemeClr val="bg1">
                <a:lumMod val="85000"/>
                <a:alpha val="95000"/>
              </a:schemeClr>
            </a:innerShdw>
          </a:effectLst>
          <a:scene3d>
            <a:camera prst="perspectiveRelaxedModerately" fov="3300000">
              <a:rot lat="19800000" lon="0" rev="0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tx1"/>
                </a:solidFill>
              </a:rPr>
              <a:t>•Оптимизация расходов бюджетных учреждений;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00232" y="3997116"/>
            <a:ext cx="5786478" cy="1292662"/>
          </a:xfrm>
          <a:prstGeom prst="rect">
            <a:avLst/>
          </a:prstGeom>
          <a:solidFill>
            <a:schemeClr val="accent3">
              <a:lumMod val="50000"/>
              <a:alpha val="37000"/>
            </a:schemeClr>
          </a:solidFill>
          <a:ln w="12700" cap="sq">
            <a:noFill/>
          </a:ln>
          <a:effectLst>
            <a:innerShdw blurRad="355600" dist="50800" dir="13500000">
              <a:schemeClr val="bg1">
                <a:lumMod val="85000"/>
                <a:alpha val="95000"/>
              </a:schemeClr>
            </a:innerShdw>
          </a:effectLst>
          <a:scene3d>
            <a:camera prst="perspectiveRelaxedModerately" fov="3300000">
              <a:rot lat="19800000" lon="0" rev="0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/>
            <a:r>
              <a:rPr lang="ru-RU" sz="2600" b="1" dirty="0" smtClean="0">
                <a:solidFill>
                  <a:schemeClr val="tx1"/>
                </a:solidFill>
              </a:rPr>
              <a:t>•Финансирование объектов капитального строительства с высокой степенью готовности;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00298" y="5590914"/>
            <a:ext cx="6000792" cy="909920"/>
          </a:xfrm>
          <a:prstGeom prst="rect">
            <a:avLst/>
          </a:prstGeom>
          <a:solidFill>
            <a:schemeClr val="accent3">
              <a:lumMod val="50000"/>
              <a:alpha val="37000"/>
            </a:schemeClr>
          </a:solidFill>
          <a:ln w="12700" cap="sq">
            <a:noFill/>
          </a:ln>
          <a:effectLst>
            <a:innerShdw blurRad="355600" dist="50800" dir="13500000">
              <a:schemeClr val="bg1">
                <a:lumMod val="85000"/>
                <a:alpha val="95000"/>
              </a:schemeClr>
            </a:innerShdw>
          </a:effectLst>
          <a:scene3d>
            <a:camera prst="perspectiveRelaxedModerately" fov="3300000">
              <a:rot lat="19800000" lon="0" rev="0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just">
              <a:tabLst>
                <a:tab pos="2508250" algn="l"/>
              </a:tabLst>
            </a:pPr>
            <a:r>
              <a:rPr lang="ru-RU" sz="2600" b="1" dirty="0" smtClean="0">
                <a:solidFill>
                  <a:schemeClr val="tx1"/>
                </a:solidFill>
              </a:rPr>
              <a:t>•Сокращение расходов областных целевых </a:t>
            </a:r>
            <a:r>
              <a:rPr lang="ru-RU" sz="2600" b="1" dirty="0" smtClean="0">
                <a:solidFill>
                  <a:schemeClr val="tx1"/>
                </a:solidFill>
              </a:rPr>
              <a:t>программ</a:t>
            </a:r>
            <a:r>
              <a:rPr lang="en-US" sz="2600" b="1" dirty="0" smtClean="0">
                <a:solidFill>
                  <a:schemeClr val="tx1"/>
                </a:solidFill>
              </a:rPr>
              <a:t>.</a:t>
            </a:r>
            <a:endParaRPr lang="ru-RU" sz="2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4" grpId="1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428596" y="214290"/>
            <a:ext cx="8215370" cy="1214446"/>
          </a:xfrm>
          <a:prstGeom prst="downArrowCallout">
            <a:avLst>
              <a:gd name="adj1" fmla="val 48065"/>
              <a:gd name="adj2" fmla="val 241719"/>
              <a:gd name="adj3" fmla="val 39512"/>
              <a:gd name="adj4" fmla="val 54081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задачи при управлении государственным долгом:</a:t>
            </a:r>
            <a:endParaRPr lang="ru-RU" sz="2400" b="1" dirty="0">
              <a:ln/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42844" y="1704869"/>
            <a:ext cx="8786874" cy="1969770"/>
            <a:chOff x="142844" y="1704869"/>
            <a:chExt cx="8786874" cy="196977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714480" y="1704869"/>
              <a:ext cx="7215238" cy="1969770"/>
            </a:xfrm>
            <a:prstGeom prst="rect">
              <a:avLst/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scene3d>
              <a:camera prst="orthographicFront"/>
              <a:lightRig rig="twoPt" dir="t"/>
            </a:scene3d>
            <a:sp3d extrusionH="76200" contourW="69850" prstMaterial="dkEdge">
              <a:bevelT w="196850" h="95250" prst="relaxedInset"/>
              <a:bevelB w="165100"/>
              <a:extrusionClr>
                <a:schemeClr val="accent3">
                  <a:lumMod val="40000"/>
                  <a:lumOff val="60000"/>
                </a:schemeClr>
              </a:extrusionClr>
              <a:contourClr>
                <a:schemeClr val="accent3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r>
                <a:rPr lang="ru-RU" sz="26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Обеспечение решения социально-значимых задач при недопущении неконтролируемого роста долга и увеличения рисков исполнения долговых обязательств</a:t>
              </a:r>
            </a:p>
            <a:p>
              <a:pPr algn="ctr"/>
              <a:endParaRPr lang="ru-RU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42844" y="1928802"/>
              <a:ext cx="1500198" cy="1214446"/>
            </a:xfrm>
            <a:prstGeom prst="ellipse">
              <a:avLst/>
            </a:prstGeom>
            <a:blipFill rotWithShape="0">
              <a:blip r:embed="rId2" cstate="print">
                <a:lum bright="2000" contrast="38000"/>
              </a:blip>
              <a:stretch>
                <a:fillRect/>
              </a:stretch>
            </a:blipFill>
            <a:effectLst>
              <a:innerShdw blurRad="63500" dist="50800" dir="13500000">
                <a:prstClr val="black">
                  <a:alpha val="50000"/>
                </a:prstClr>
              </a:innerShdw>
              <a:softEdge rad="31750"/>
            </a:effectLst>
            <a:scene3d>
              <a:camera prst="orthographicFront"/>
              <a:lightRig rig="chilly" dir="t"/>
            </a:scene3d>
            <a:sp3d z="12700" extrusionH="12700" prstMaterial="translucentPowder">
              <a:bevelT w="25400" h="6350" prst="softRound"/>
              <a:bevelB w="0" h="0" prst="convex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tint val="5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9" name="Группа 18"/>
          <p:cNvGrpSpPr/>
          <p:nvPr/>
        </p:nvGrpSpPr>
        <p:grpSpPr>
          <a:xfrm>
            <a:off x="0" y="3643314"/>
            <a:ext cx="9001156" cy="1369800"/>
            <a:chOff x="0" y="3643314"/>
            <a:chExt cx="9001156" cy="13698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643042" y="3720452"/>
              <a:ext cx="7358114" cy="1292662"/>
            </a:xfrm>
            <a:prstGeom prst="rect">
              <a:avLst/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scene3d>
              <a:camera prst="orthographicFront"/>
              <a:lightRig rig="twoPt" dir="t"/>
            </a:scene3d>
            <a:sp3d extrusionH="76200" contourW="69850" prstMaterial="dkEdge">
              <a:bevelT w="196850" h="95250" prst="relaxedInset"/>
              <a:bevelB w="165100"/>
              <a:extrusionClr>
                <a:schemeClr val="accent3">
                  <a:lumMod val="40000"/>
                  <a:lumOff val="60000"/>
                </a:schemeClr>
              </a:extrusionClr>
              <a:contourClr>
                <a:schemeClr val="accent3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r>
                <a:rPr lang="ru-RU" sz="26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Снижение влияния платежей по погашению и обслуживанию долга на финансирование иных статей расходов</a:t>
              </a:r>
              <a:endParaRPr lang="ru-RU" sz="2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pic>
          <p:nvPicPr>
            <p:cNvPr id="16" name="Picture 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643314"/>
              <a:ext cx="1571637" cy="1363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0"/>
            </a:effectLst>
          </p:spPr>
        </p:pic>
      </p:grpSp>
      <p:grpSp>
        <p:nvGrpSpPr>
          <p:cNvPr id="20" name="Группа 19"/>
          <p:cNvGrpSpPr/>
          <p:nvPr/>
        </p:nvGrpSpPr>
        <p:grpSpPr>
          <a:xfrm>
            <a:off x="0" y="5118364"/>
            <a:ext cx="9001156" cy="1692771"/>
            <a:chOff x="0" y="5118364"/>
            <a:chExt cx="9001156" cy="1692771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1714480" y="5118364"/>
              <a:ext cx="7286676" cy="1692771"/>
            </a:xfrm>
            <a:prstGeom prst="rect">
              <a:avLst/>
            </a:prstGeom>
            <a:gradFill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scene3d>
              <a:camera prst="orthographicFront"/>
              <a:lightRig rig="twoPt" dir="t"/>
            </a:scene3d>
            <a:sp3d extrusionH="76200" contourW="69850" prstMaterial="dkEdge">
              <a:bevelT w="196850" h="95250" prst="relaxedInset"/>
              <a:bevelB w="165100"/>
              <a:extrusionClr>
                <a:schemeClr val="accent3">
                  <a:lumMod val="40000"/>
                  <a:lumOff val="60000"/>
                </a:schemeClr>
              </a:extrusionClr>
              <a:contourClr>
                <a:schemeClr val="accent3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r>
                <a:rPr lang="ru-RU" sz="26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Недопущение единовременного отвлечения значительного объема средств областного бюджета на погашение и обслуживание государственного долга</a:t>
              </a:r>
              <a:endParaRPr lang="ru-RU" sz="2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5500702"/>
              <a:ext cx="1714480" cy="1214446"/>
            </a:xfrm>
            <a:prstGeom prst="rect">
              <a:avLst/>
            </a:prstGeom>
            <a:blipFill rotWithShape="0">
              <a:blip r:embed="rId4" cstate="print"/>
              <a:stretch>
                <a:fillRect/>
              </a:stretch>
            </a:blipFill>
            <a:scene3d>
              <a:camera prst="orthographicFront"/>
              <a:lightRig rig="chilly" dir="t"/>
            </a:scene3d>
            <a:sp3d z="12700" extrusionH="12700" prstMaterial="translucentPowder">
              <a:bevelT w="25400" h="6350" prst="softRound"/>
              <a:bevelB w="0" h="0" prst="convex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tint val="50000"/>
                <a:alpha val="90000"/>
                <a:hueOff val="-46240"/>
                <a:satOff val="-621"/>
                <a:lumOff val="4165"/>
                <a:alphaOff val="-2000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5286412"/>
          </a:xfrm>
          <a:noFill/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buClr>
                <a:srgbClr val="C00000"/>
              </a:buClr>
              <a:buSzPct val="103000"/>
              <a:buFont typeface="Wingdings" pitchFamily="2" charset="2"/>
              <a:buChar char="Ø"/>
            </a:pPr>
            <a:r>
              <a:rPr lang="ru-RU" sz="3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Соблюдение ограничений, установленных БК РФ и региональным законодательством;</a:t>
            </a:r>
          </a:p>
          <a:p>
            <a:pPr>
              <a:buClr>
                <a:srgbClr val="C00000"/>
              </a:buClr>
              <a:buSzPct val="103000"/>
              <a:buFont typeface="Wingdings" pitchFamily="2" charset="2"/>
              <a:buChar char="Ø"/>
            </a:pPr>
            <a:r>
              <a:rPr lang="ru-RU" sz="3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Сохранение объема долга на экономически безопасном уровне;</a:t>
            </a:r>
          </a:p>
          <a:p>
            <a:pPr>
              <a:buClr>
                <a:srgbClr val="C00000"/>
              </a:buClr>
              <a:buSzPct val="103000"/>
              <a:buFont typeface="Wingdings" pitchFamily="2" charset="2"/>
              <a:buChar char="Ø"/>
            </a:pPr>
            <a:r>
              <a:rPr lang="ru-RU" sz="3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Полнота и своевременность исполнения обязательств;</a:t>
            </a:r>
          </a:p>
          <a:p>
            <a:pPr>
              <a:buClr>
                <a:srgbClr val="C00000"/>
              </a:buClr>
              <a:buSzPct val="103000"/>
              <a:buFont typeface="Wingdings" pitchFamily="2" charset="2"/>
              <a:buChar char="Ø"/>
            </a:pPr>
            <a:r>
              <a:rPr lang="ru-RU" sz="3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Минимизация стоимости обслуживания долга;</a:t>
            </a:r>
          </a:p>
          <a:p>
            <a:pPr>
              <a:buClr>
                <a:srgbClr val="C00000"/>
              </a:buClr>
              <a:buSzPct val="103000"/>
              <a:buFont typeface="Wingdings" pitchFamily="2" charset="2"/>
              <a:buChar char="Ø"/>
            </a:pPr>
            <a:r>
              <a:rPr lang="ru-RU" sz="3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Эффективность использования заемных средств;</a:t>
            </a:r>
          </a:p>
          <a:p>
            <a:pPr>
              <a:buClr>
                <a:srgbClr val="C00000"/>
              </a:buClr>
              <a:buSzPct val="103000"/>
              <a:buFont typeface="Wingdings" pitchFamily="2" charset="2"/>
              <a:buChar char="Ø"/>
            </a:pPr>
            <a:r>
              <a:rPr lang="ru-RU" sz="3000" b="1" i="1" dirty="0" smtClean="0">
                <a:ln w="1905"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Прозрачность управления долгом.</a:t>
            </a:r>
            <a:endParaRPr lang="ru-RU" sz="3000" b="1" i="1" dirty="0">
              <a:ln w="1905">
                <a:solidFill>
                  <a:schemeClr val="accent3">
                    <a:lumMod val="50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Принципы политики управления государственным долгом:</a:t>
            </a:r>
            <a:endParaRPr lang="ru-RU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2000"/>
          </a:blip>
          <a:stretch>
            <a:fillRect/>
          </a:stretch>
        </p:blipFill>
        <p:spPr bwMode="auto">
          <a:xfrm>
            <a:off x="571472" y="137302"/>
            <a:ext cx="8215370" cy="6720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0" y="-122783"/>
            <a:ext cx="9144000" cy="2123658"/>
          </a:xfr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12700" prstMaterial="dkEdge">
              <a:bevelT w="50800" h="95250"/>
              <a:bevelB w="12700" h="88900"/>
              <a:extrusionClr>
                <a:schemeClr val="accent3">
                  <a:lumMod val="40000"/>
                  <a:lumOff val="60000"/>
                </a:schemeClr>
              </a:extrusionClr>
              <a:contourClr>
                <a:schemeClr val="accent3">
                  <a:lumMod val="40000"/>
                  <a:lumOff val="60000"/>
                </a:schemeClr>
              </a:contourClr>
            </a:sp3d>
          </a:bodyPr>
          <a:lstStyle/>
          <a:p>
            <a:r>
              <a:rPr lang="ru-RU" sz="33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изменения кредитных рейтингов Волгоградской области, присвоенных международным рейтинговым агентством Standard</a:t>
            </a:r>
            <a:r>
              <a:rPr lang="en-US" sz="33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&amp;</a:t>
            </a:r>
            <a:r>
              <a:rPr lang="ru-RU" sz="33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Poor’s </a:t>
            </a:r>
            <a:endParaRPr lang="ru-RU" sz="33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428596" y="2285992"/>
          <a:ext cx="8358246" cy="408625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6082"/>
                <a:gridCol w="2786082"/>
                <a:gridCol w="2786082"/>
              </a:tblGrid>
              <a:tr h="871544">
                <a:tc>
                  <a:txBody>
                    <a:bodyPr/>
                    <a:lstStyle/>
                    <a:p>
                      <a:pPr algn="ctr"/>
                      <a:r>
                        <a:rPr lang="ru-RU" sz="4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21.12.2006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21.12.2007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cap="none" spc="0" dirty="0" smtClean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17.12.2008</a:t>
                      </a:r>
                      <a:endParaRPr lang="ru-RU" sz="4000" b="1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62865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Кредитные рейтинги по международной шкале</a:t>
                      </a:r>
                      <a:endParaRPr lang="ru-RU" sz="28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 Cyr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143008"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B+/</a:t>
                      </a:r>
                      <a:r>
                        <a:rPr lang="ru-RU" sz="28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Стабильный/</a:t>
                      </a:r>
                      <a:endParaRPr lang="ru-RU" sz="28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BB-/</a:t>
                      </a:r>
                      <a:r>
                        <a:rPr lang="ru-RU" sz="28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Стабильный/</a:t>
                      </a:r>
                      <a:endParaRPr lang="ru-RU" sz="28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BB-/</a:t>
                      </a:r>
                      <a:r>
                        <a:rPr lang="ru-RU" sz="28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Стабильный/</a:t>
                      </a:r>
                      <a:endParaRPr lang="ru-RU" sz="28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/>
                      </a:endParaRPr>
                    </a:p>
                  </a:txBody>
                  <a:tcPr marL="0" marR="0" marT="0" marB="0"/>
                </a:tc>
              </a:tr>
              <a:tr h="57150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Кредитные рейтинги по национальной шкале</a:t>
                      </a:r>
                      <a:endParaRPr lang="ru-RU" sz="28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 Cyr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1544">
                <a:tc>
                  <a:txBody>
                    <a:bodyPr/>
                    <a:lstStyle/>
                    <a:p>
                      <a:pPr algn="ctr" fontAlgn="t"/>
                      <a:r>
                        <a:rPr lang="en-US" sz="30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ruA+</a:t>
                      </a:r>
                      <a:endParaRPr lang="en-US" sz="30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3000" b="1" u="none" strike="noStrike" cap="none" spc="0" dirty="0" err="1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ruAA</a:t>
                      </a:r>
                      <a:r>
                        <a:rPr lang="en-US" sz="30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-</a:t>
                      </a:r>
                      <a:endParaRPr lang="en-US" sz="30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3000" b="1" u="none" strike="noStrike" cap="none" spc="0" dirty="0" err="1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ruAA</a:t>
                      </a:r>
                      <a:r>
                        <a:rPr lang="en-US" sz="3000" b="1" u="none" strike="noStrike" cap="none" spc="0" dirty="0">
                          <a:ln w="1905"/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-</a:t>
                      </a:r>
                      <a:endParaRPr lang="en-US" sz="3000" b="1" i="0" u="none" strike="noStrike" cap="none" spc="0" dirty="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Arial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2000"/>
          </a:blip>
          <a:srcRect/>
          <a:stretch>
            <a:fillRect/>
          </a:stretch>
        </p:blipFill>
        <p:spPr bwMode="auto">
          <a:xfrm>
            <a:off x="857224" y="0"/>
            <a:ext cx="72152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Государственные ценные бумаги Волгоградской области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785786" y="1500174"/>
          <a:ext cx="7358115" cy="5240655"/>
        </p:xfrm>
        <a:graphic>
          <a:graphicData uri="http://schemas.openxmlformats.org/drawingml/2006/table">
            <a:tbl>
              <a:tblPr firstRow="1" lastRow="1" bandRow="1">
                <a:tableStyleId>{0505E3EF-67EA-436B-97B2-0124C06EBD24}</a:tableStyleId>
              </a:tblPr>
              <a:tblGrid>
                <a:gridCol w="2452705"/>
                <a:gridCol w="2452705"/>
                <a:gridCol w="2452705"/>
              </a:tblGrid>
              <a:tr h="3557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Сумма, млн.рублей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Срок погашения</a:t>
                      </a:r>
                      <a:endParaRPr lang="ru-RU" dirty="0"/>
                    </a:p>
                  </a:txBody>
                  <a:tcPr/>
                </a:tc>
              </a:tr>
              <a:tr h="80052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VLO - 015/00256  RU35001VLO0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69,1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17.06.2010г.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800524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VLO - 017/00312 RU25003VLO0 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543, 9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19.05.2010г.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365054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VLO - 021/00363 RU34001VLO0 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500,0 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17.05.2011г.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4354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300,0 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15.05.2012г.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365054">
                <a:tc rowSpan="3">
                  <a:txBody>
                    <a:bodyPr/>
                    <a:lstStyle/>
                    <a:p>
                      <a:r>
                        <a:rPr lang="en-US" sz="2400" dirty="0" smtClean="0"/>
                        <a:t>VLO - 022/00411 RU34002VLO1 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300,0 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15.06.2010г.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36505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300,0  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14.06.2011г.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36505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400,0 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12.06.2012г.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365054">
                <a:tc rowSpan="2">
                  <a:txBody>
                    <a:bodyPr/>
                    <a:lstStyle/>
                    <a:p>
                      <a:r>
                        <a:rPr lang="en-US" sz="2400" dirty="0" smtClean="0"/>
                        <a:t>VLO - 024/00451 RU34003VLO1 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500,0 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07.09.2010г.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4354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400" u="none" strike="noStrike" dirty="0"/>
                        <a:t>             </a:t>
                      </a:r>
                      <a:r>
                        <a:rPr lang="ru-RU" sz="2400" u="none" strike="noStrike" dirty="0" smtClean="0"/>
                        <a:t>500,0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/>
                        <a:t>06.09.2011г.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  <a:tr h="44473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ИТОГО</a:t>
                      </a:r>
                      <a:endParaRPr lang="ru-RU" sz="2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400" u="none" strike="noStrike" dirty="0" smtClean="0"/>
                        <a:t>3413,0</a:t>
                      </a:r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ru-RU" sz="2400" b="1" i="0" u="none" strike="noStrike" dirty="0">
                        <a:latin typeface="+mj-lt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lum bright="2000"/>
          </a:blip>
          <a:srcRect/>
          <a:stretch>
            <a:fillRect/>
          </a:stretch>
        </p:blipFill>
        <p:spPr bwMode="auto">
          <a:xfrm>
            <a:off x="1000100" y="0"/>
            <a:ext cx="750099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14290"/>
            <a:ext cx="8686800" cy="1428760"/>
          </a:xfrm>
        </p:spPr>
        <p:txBody>
          <a:bodyPr>
            <a:noAutofit/>
          </a:bodyPr>
          <a:lstStyle/>
          <a:p>
            <a:r>
              <a:rPr lang="ru-RU" sz="3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Правовые акты, разработанные в рамках совершенствования долговой политики: </a:t>
            </a:r>
            <a:endParaRPr lang="ru-RU" sz="38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643470"/>
          </a:xfrm>
        </p:spPr>
        <p:txBody>
          <a:bodyPr>
            <a:no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3100" b="1" i="1" dirty="0" smtClean="0"/>
              <a:t>Утверждено положение о прозрачности информации;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3100" b="1" i="1" dirty="0" smtClean="0"/>
              <a:t>Разработана Стратегия управления государственным долгом Волгоградской области в условиях мирового финансового кризиса;</a:t>
            </a:r>
          </a:p>
          <a:p>
            <a:pPr>
              <a:buClr>
                <a:srgbClr val="C00000"/>
              </a:buClr>
              <a:buFont typeface="Wingdings" pitchFamily="2" charset="2"/>
              <a:buChar char="§"/>
            </a:pPr>
            <a:r>
              <a:rPr lang="ru-RU" sz="3100" b="1" i="1" dirty="0" smtClean="0"/>
              <a:t>Разработаны  Методики расчета долговой емкости и платежеспособности областного бюджета.</a:t>
            </a:r>
            <a:endParaRPr lang="ru-RU" sz="31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heme/theme1.xml><?xml version="1.0" encoding="utf-8"?>
<a:theme xmlns:a="http://schemas.openxmlformats.org/drawingml/2006/main" name="Тема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Тема8</Template>
  <TotalTime>1335</TotalTime>
  <Words>429</Words>
  <Application>Microsoft Office PowerPoint</Application>
  <PresentationFormat>Экран (4:3)</PresentationFormat>
  <Paragraphs>102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Тема8</vt:lpstr>
      <vt:lpstr>Слайд 1</vt:lpstr>
      <vt:lpstr>Государственный долг Волгоградской области и его структура, млн.руб.</vt:lpstr>
      <vt:lpstr>Корректировка параметров бюджета в 2009 году</vt:lpstr>
      <vt:lpstr>Антикризисные мероприятия:</vt:lpstr>
      <vt:lpstr>Слайд 5</vt:lpstr>
      <vt:lpstr>Принципы политики управления государственным долгом:</vt:lpstr>
      <vt:lpstr>История изменения кредитных рейтингов Волгоградской области, присвоенных международным рейтинговым агентством Standard&amp;Poor’s </vt:lpstr>
      <vt:lpstr>Государственные ценные бумаги Волгоградской области</vt:lpstr>
      <vt:lpstr>Правовые акты, разработанные в рамках совершенствования долговой политики: </vt:lpstr>
      <vt:lpstr>Дополнительные критерии при реализации заемной политики: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boritco</dc:creator>
  <cp:lastModifiedBy>boritco</cp:lastModifiedBy>
  <cp:revision>158</cp:revision>
  <dcterms:created xsi:type="dcterms:W3CDTF">2009-11-27T05:27:48Z</dcterms:created>
  <dcterms:modified xsi:type="dcterms:W3CDTF">2009-12-07T06:04:32Z</dcterms:modified>
</cp:coreProperties>
</file>