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ls" ContentType="application/vnd.ms-exce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7559675" cy="106918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5pPr>
    <a:lvl6pPr marL="2286000" algn="l" defTabSz="914400" rtl="0" eaLnBrk="1" latinLnBrk="0" hangingPunct="1">
      <a:defRPr kern="1200">
        <a:solidFill>
          <a:schemeClr val="bg1"/>
        </a:solidFill>
        <a:latin typeface="Arial" charset="0"/>
        <a:ea typeface="MS Gothic" charset="-128"/>
        <a:cs typeface="+mn-cs"/>
      </a:defRPr>
    </a:lvl6pPr>
    <a:lvl7pPr marL="2743200" algn="l" defTabSz="914400" rtl="0" eaLnBrk="1" latinLnBrk="0" hangingPunct="1">
      <a:defRPr kern="1200">
        <a:solidFill>
          <a:schemeClr val="bg1"/>
        </a:solidFill>
        <a:latin typeface="Arial" charset="0"/>
        <a:ea typeface="MS Gothic" charset="-128"/>
        <a:cs typeface="+mn-cs"/>
      </a:defRPr>
    </a:lvl7pPr>
    <a:lvl8pPr marL="3200400" algn="l" defTabSz="914400" rtl="0" eaLnBrk="1" latinLnBrk="0" hangingPunct="1">
      <a:defRPr kern="1200">
        <a:solidFill>
          <a:schemeClr val="bg1"/>
        </a:solidFill>
        <a:latin typeface="Arial" charset="0"/>
        <a:ea typeface="MS Gothic" charset="-128"/>
        <a:cs typeface="+mn-cs"/>
      </a:defRPr>
    </a:lvl8pPr>
    <a:lvl9pPr marL="3657600" algn="l" defTabSz="914400" rtl="0" eaLnBrk="1" latinLnBrk="0" hangingPunct="1">
      <a:defRPr kern="1200">
        <a:solidFill>
          <a:schemeClr val="bg1"/>
        </a:solidFill>
        <a:latin typeface="Arial" charset="0"/>
        <a:ea typeface="MS Gothic"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7559675" cy="10691813"/>
          </a:xfrm>
          <a:prstGeom prst="roundRect">
            <a:avLst>
              <a:gd name="adj" fmla="val 19"/>
            </a:avLst>
          </a:prstGeom>
          <a:solidFill>
            <a:srgbClr val="FFFFFF"/>
          </a:solidFill>
          <a:ln w="9360">
            <a:noFill/>
            <a:miter lim="800000"/>
            <a:headEnd/>
            <a:tailEnd/>
          </a:ln>
          <a:effectLst/>
        </p:spPr>
        <p:txBody>
          <a:bodyPr wrap="none" anchor="ctr"/>
          <a:lstStyle/>
          <a:p>
            <a:endParaRPr lang="ru-RU"/>
          </a:p>
        </p:txBody>
      </p:sp>
      <p:sp>
        <p:nvSpPr>
          <p:cNvPr id="3074" name="Rectangle 2"/>
          <p:cNvSpPr>
            <a:spLocks noGrp="1" noChangeArrowheads="1"/>
          </p:cNvSpPr>
          <p:nvPr>
            <p:ph type="sldImg"/>
          </p:nvPr>
        </p:nvSpPr>
        <p:spPr bwMode="auto">
          <a:xfrm>
            <a:off x="1106488" y="812800"/>
            <a:ext cx="5341937" cy="4005263"/>
          </a:xfrm>
          <a:prstGeom prst="rect">
            <a:avLst/>
          </a:prstGeom>
          <a:noFill/>
          <a:ln w="9525">
            <a:noFill/>
            <a:round/>
            <a:headEnd/>
            <a:tailEnd/>
          </a:ln>
          <a:effectLst/>
        </p:spPr>
      </p:sp>
      <p:sp>
        <p:nvSpPr>
          <p:cNvPr id="3075" name="Rectangle 3"/>
          <p:cNvSpPr>
            <a:spLocks noGrp="1" noChangeArrowheads="1"/>
          </p:cNvSpPr>
          <p:nvPr>
            <p:ph type="body"/>
          </p:nvPr>
        </p:nvSpPr>
        <p:spPr bwMode="auto">
          <a:xfrm>
            <a:off x="755650" y="5078413"/>
            <a:ext cx="6045200" cy="480853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smtClean="0"/>
          </a:p>
        </p:txBody>
      </p:sp>
      <p:sp>
        <p:nvSpPr>
          <p:cNvPr id="3076" name="Rectangle 4"/>
          <p:cNvSpPr>
            <a:spLocks noGrp="1" noChangeArrowheads="1"/>
          </p:cNvSpPr>
          <p:nvPr>
            <p:ph type="hdr"/>
          </p:nvPr>
        </p:nvSpPr>
        <p:spPr bwMode="auto">
          <a:xfrm>
            <a:off x="0" y="0"/>
            <a:ext cx="3278188" cy="5318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000000"/>
                </a:solidFill>
                <a:latin typeface="Times New Roman" pitchFamily="16" charset="0"/>
                <a:cs typeface="Arial Unicode MS" charset="0"/>
              </a:defRPr>
            </a:lvl1pPr>
          </a:lstStyle>
          <a:p>
            <a:endParaRPr lang="ru-RU"/>
          </a:p>
        </p:txBody>
      </p:sp>
      <p:sp>
        <p:nvSpPr>
          <p:cNvPr id="3077" name="Rectangle 5"/>
          <p:cNvSpPr>
            <a:spLocks noGrp="1" noChangeArrowheads="1"/>
          </p:cNvSpPr>
          <p:nvPr>
            <p:ph type="dt"/>
          </p:nvPr>
        </p:nvSpPr>
        <p:spPr bwMode="auto">
          <a:xfrm>
            <a:off x="4278313" y="0"/>
            <a:ext cx="3278187" cy="5318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000000"/>
                </a:solidFill>
                <a:latin typeface="Times New Roman" pitchFamily="16" charset="0"/>
                <a:cs typeface="Arial Unicode MS" charset="0"/>
              </a:defRPr>
            </a:lvl1pPr>
          </a:lstStyle>
          <a:p>
            <a:endParaRPr lang="ru-RU"/>
          </a:p>
        </p:txBody>
      </p:sp>
      <p:sp>
        <p:nvSpPr>
          <p:cNvPr id="3078" name="Rectangle 6"/>
          <p:cNvSpPr>
            <a:spLocks noGrp="1" noChangeArrowheads="1"/>
          </p:cNvSpPr>
          <p:nvPr>
            <p:ph type="ftr"/>
          </p:nvPr>
        </p:nvSpPr>
        <p:spPr bwMode="auto">
          <a:xfrm>
            <a:off x="0" y="10156825"/>
            <a:ext cx="3278188" cy="531813"/>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000000"/>
                </a:solidFill>
                <a:latin typeface="Times New Roman" pitchFamily="16" charset="0"/>
                <a:cs typeface="Arial Unicode MS" charset="0"/>
              </a:defRPr>
            </a:lvl1pPr>
          </a:lstStyle>
          <a:p>
            <a:endParaRPr lang="ru-RU"/>
          </a:p>
        </p:txBody>
      </p:sp>
      <p:sp>
        <p:nvSpPr>
          <p:cNvPr id="3079" name="Rectangle 7"/>
          <p:cNvSpPr>
            <a:spLocks noGrp="1" noChangeArrowheads="1"/>
          </p:cNvSpPr>
          <p:nvPr>
            <p:ph type="sldNum"/>
          </p:nvPr>
        </p:nvSpPr>
        <p:spPr bwMode="auto">
          <a:xfrm>
            <a:off x="4278313" y="10156825"/>
            <a:ext cx="3278187" cy="531813"/>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000000"/>
                </a:solidFill>
                <a:latin typeface="Times New Roman" pitchFamily="16" charset="0"/>
                <a:cs typeface="Arial Unicode MS" charset="0"/>
              </a:defRPr>
            </a:lvl1pPr>
          </a:lstStyle>
          <a:p>
            <a:fld id="{FB42C9E3-5A4C-4194-9D77-AB05B506836B}" type="slidenum">
              <a:rPr lang="ru-RU"/>
              <a:pPr/>
              <a:t>‹#›</a:t>
            </a:fld>
            <a:endParaRPr lang="ru-RU"/>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160431E2-9690-4910-ABC7-EF3CF1669E28}" type="slidenum">
              <a:rPr lang="ru-RU"/>
              <a:pPr/>
              <a:t>1</a:t>
            </a:fld>
            <a:endParaRPr lang="ru-RU"/>
          </a:p>
        </p:txBody>
      </p:sp>
      <p:sp>
        <p:nvSpPr>
          <p:cNvPr id="16385"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16386"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47CC2DE-F59D-43D2-83BB-0BF29D2C2ADA}" type="slidenum">
              <a:rPr lang="ru-RU"/>
              <a:pPr/>
              <a:t>10</a:t>
            </a:fld>
            <a:endParaRPr lang="ru-RU"/>
          </a:p>
        </p:txBody>
      </p:sp>
      <p:sp>
        <p:nvSpPr>
          <p:cNvPr id="25601"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5602"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E0A7709-08CF-4C32-BEEF-1175A85C89A8}" type="slidenum">
              <a:rPr lang="ru-RU"/>
              <a:pPr/>
              <a:t>11</a:t>
            </a:fld>
            <a:endParaRPr lang="ru-RU"/>
          </a:p>
        </p:txBody>
      </p:sp>
      <p:sp>
        <p:nvSpPr>
          <p:cNvPr id="26625"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6626"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B37068D0-4F9A-4375-B065-49E93A501D38}" type="slidenum">
              <a:rPr lang="ru-RU"/>
              <a:pPr/>
              <a:t>12</a:t>
            </a:fld>
            <a:endParaRPr lang="ru-RU"/>
          </a:p>
        </p:txBody>
      </p:sp>
      <p:sp>
        <p:nvSpPr>
          <p:cNvPr id="27649"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7650"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CFF58F1E-AAF2-4C16-AE52-5FDA654156D1}" type="slidenum">
              <a:rPr lang="ru-RU"/>
              <a:pPr/>
              <a:t>2</a:t>
            </a:fld>
            <a:endParaRPr lang="ru-RU"/>
          </a:p>
        </p:txBody>
      </p:sp>
      <p:sp>
        <p:nvSpPr>
          <p:cNvPr id="17409"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17410"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E26EE97-9E29-423E-A892-796D2C63103D}" type="slidenum">
              <a:rPr lang="ru-RU"/>
              <a:pPr/>
              <a:t>3</a:t>
            </a:fld>
            <a:endParaRPr lang="ru-RU"/>
          </a:p>
        </p:txBody>
      </p:sp>
      <p:sp>
        <p:nvSpPr>
          <p:cNvPr id="18433"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18434"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19FF287-7615-4BEB-B8A0-56533348E3CE}" type="slidenum">
              <a:rPr lang="ru-RU"/>
              <a:pPr/>
              <a:t>4</a:t>
            </a:fld>
            <a:endParaRPr lang="ru-RU"/>
          </a:p>
        </p:txBody>
      </p:sp>
      <p:sp>
        <p:nvSpPr>
          <p:cNvPr id="19457"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19458"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8AAE1EC1-5405-488F-A55A-A0C8B6D28A5B}" type="slidenum">
              <a:rPr lang="ru-RU"/>
              <a:pPr/>
              <a:t>5</a:t>
            </a:fld>
            <a:endParaRPr lang="ru-RU"/>
          </a:p>
        </p:txBody>
      </p:sp>
      <p:sp>
        <p:nvSpPr>
          <p:cNvPr id="20481"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0482"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B921A35-3B79-40B1-8C75-42FCE0A19D8F}" type="slidenum">
              <a:rPr lang="ru-RU"/>
              <a:pPr/>
              <a:t>6</a:t>
            </a:fld>
            <a:endParaRPr lang="ru-RU"/>
          </a:p>
        </p:txBody>
      </p:sp>
      <p:sp>
        <p:nvSpPr>
          <p:cNvPr id="21505"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1506"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B22DDBB2-7C46-4978-8C86-8F012AE73BA5}" type="slidenum">
              <a:rPr lang="ru-RU"/>
              <a:pPr/>
              <a:t>7</a:t>
            </a:fld>
            <a:endParaRPr lang="ru-RU"/>
          </a:p>
        </p:txBody>
      </p:sp>
      <p:sp>
        <p:nvSpPr>
          <p:cNvPr id="22529"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2530"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590D9F99-63EB-4F5E-8CCF-4ECD23A1F7AC}" type="slidenum">
              <a:rPr lang="ru-RU"/>
              <a:pPr/>
              <a:t>8</a:t>
            </a:fld>
            <a:endParaRPr lang="ru-RU"/>
          </a:p>
        </p:txBody>
      </p:sp>
      <p:sp>
        <p:nvSpPr>
          <p:cNvPr id="23553"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3554"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B3C936A-B35B-41FB-9A03-89534471E87A}" type="slidenum">
              <a:rPr lang="ru-RU"/>
              <a:pPr/>
              <a:t>9</a:t>
            </a:fld>
            <a:endParaRPr lang="ru-RU"/>
          </a:p>
        </p:txBody>
      </p:sp>
      <p:sp>
        <p:nvSpPr>
          <p:cNvPr id="24577" name="Text Box 1"/>
          <p:cNvSpPr txBox="1">
            <a:spLocks noChangeArrowheads="1"/>
          </p:cNvSpPr>
          <p:nvPr/>
        </p:nvSpPr>
        <p:spPr bwMode="auto">
          <a:xfrm>
            <a:off x="1106488" y="812800"/>
            <a:ext cx="5345112" cy="4008438"/>
          </a:xfrm>
          <a:prstGeom prst="rect">
            <a:avLst/>
          </a:prstGeom>
          <a:solidFill>
            <a:srgbClr val="FFFFFF"/>
          </a:solidFill>
          <a:ln w="9525">
            <a:solidFill>
              <a:srgbClr val="000000"/>
            </a:solidFill>
            <a:miter lim="800000"/>
            <a:headEnd/>
            <a:tailEnd/>
          </a:ln>
          <a:effectLst/>
        </p:spPr>
        <p:txBody>
          <a:bodyPr wrap="none" anchor="ctr"/>
          <a:lstStyle/>
          <a:p>
            <a:endParaRPr lang="ru-RU"/>
          </a:p>
        </p:txBody>
      </p:sp>
      <p:sp>
        <p:nvSpPr>
          <p:cNvPr id="24578" name="Rectangle 2"/>
          <p:cNvSpPr txBox="1">
            <a:spLocks noChangeArrowheads="1"/>
          </p:cNvSpPr>
          <p:nvPr>
            <p:ph type="body"/>
          </p:nvPr>
        </p:nvSpPr>
        <p:spPr bwMode="auto">
          <a:xfrm>
            <a:off x="755650" y="5078413"/>
            <a:ext cx="6046788" cy="4810125"/>
          </a:xfrm>
          <a:prstGeom prst="rect">
            <a:avLst/>
          </a:prstGeom>
          <a:noFill/>
          <a:ln>
            <a:round/>
            <a:headEnd/>
            <a:tailEnd/>
          </a:ln>
        </p:spPr>
        <p:txBody>
          <a:bodyPr wrap="none" anchor="ct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7813" y="273050"/>
            <a:ext cx="2055812" cy="5854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3050"/>
            <a:ext cx="6018213" cy="5854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idx="10"/>
          </p:nvPr>
        </p:nvSpPr>
        <p:spPr/>
        <p:txBody>
          <a:bodyPr/>
          <a:lstStyle>
            <a:lvl1pPr>
              <a:defRPr/>
            </a:lvl1pPr>
          </a:lstStyle>
          <a:p>
            <a:r>
              <a:rPr lang="ru-RU"/>
              <a:t>10.12.09</a:t>
            </a:r>
          </a:p>
        </p:txBody>
      </p:sp>
      <p:sp>
        <p:nvSpPr>
          <p:cNvPr id="5" name="Нижний колонтитул 4"/>
          <p:cNvSpPr>
            <a:spLocks noGrp="1"/>
          </p:cNvSpPr>
          <p:nvPr>
            <p:ph type="ftr" idx="11"/>
          </p:nvPr>
        </p:nvSpPr>
        <p:spPr/>
        <p:txBody>
          <a:bodyPr/>
          <a:lstStyle>
            <a:lvl1pPr>
              <a:defRPr/>
            </a:lvl1pPr>
          </a:lstStyle>
          <a:p>
            <a:r>
              <a:rPr lang="ru-RU"/>
              <a:t>нижний колонтитул</a:t>
            </a:r>
          </a:p>
        </p:txBody>
      </p:sp>
      <p:sp>
        <p:nvSpPr>
          <p:cNvPr id="6" name="Номер слайда 5"/>
          <p:cNvSpPr>
            <a:spLocks noGrp="1"/>
          </p:cNvSpPr>
          <p:nvPr>
            <p:ph type="sldNum" idx="12"/>
          </p:nvPr>
        </p:nvSpPr>
        <p:spPr/>
        <p:txBody>
          <a:bodyPr/>
          <a:lstStyle>
            <a:lvl1pPr>
              <a:defRPr/>
            </a:lvl1pPr>
          </a:lstStyle>
          <a:p>
            <a:fld id="{8081B789-E746-4628-B29E-AFF4BC799CB1}" type="slidenum">
              <a:rPr lang="ru-RU"/>
              <a:pPr/>
              <a:t>‹#›</a:t>
            </a:fld>
            <a:fld id="{036D0711-6355-47EB-8116-173D3C0D495F}"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r>
              <a:rPr lang="ru-RU"/>
              <a:t>10.12.09</a:t>
            </a:r>
          </a:p>
        </p:txBody>
      </p:sp>
      <p:sp>
        <p:nvSpPr>
          <p:cNvPr id="5" name="Нижний колонтитул 4"/>
          <p:cNvSpPr>
            <a:spLocks noGrp="1"/>
          </p:cNvSpPr>
          <p:nvPr>
            <p:ph type="ftr" idx="11"/>
          </p:nvPr>
        </p:nvSpPr>
        <p:spPr/>
        <p:txBody>
          <a:bodyPr/>
          <a:lstStyle>
            <a:lvl1pPr>
              <a:defRPr/>
            </a:lvl1pPr>
          </a:lstStyle>
          <a:p>
            <a:r>
              <a:rPr lang="ru-RU"/>
              <a:t>нижний колонтитул</a:t>
            </a:r>
          </a:p>
        </p:txBody>
      </p:sp>
      <p:sp>
        <p:nvSpPr>
          <p:cNvPr id="6" name="Номер слайда 5"/>
          <p:cNvSpPr>
            <a:spLocks noGrp="1"/>
          </p:cNvSpPr>
          <p:nvPr>
            <p:ph type="sldNum" idx="12"/>
          </p:nvPr>
        </p:nvSpPr>
        <p:spPr/>
        <p:txBody>
          <a:bodyPr/>
          <a:lstStyle>
            <a:lvl1pPr>
              <a:defRPr/>
            </a:lvl1pPr>
          </a:lstStyle>
          <a:p>
            <a:fld id="{EE0E0093-959A-4DF0-8B47-C418F500E561}" type="slidenum">
              <a:rPr lang="ru-RU"/>
              <a:pPr/>
              <a:t>‹#›</a:t>
            </a:fld>
            <a:fld id="{59B49165-0D5E-4675-9C41-49BE91FE3BC2}" type="slidenum">
              <a:rPr lang="ru-RU"/>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idx="10"/>
          </p:nvPr>
        </p:nvSpPr>
        <p:spPr/>
        <p:txBody>
          <a:bodyPr/>
          <a:lstStyle>
            <a:lvl1pPr>
              <a:defRPr/>
            </a:lvl1pPr>
          </a:lstStyle>
          <a:p>
            <a:r>
              <a:rPr lang="ru-RU"/>
              <a:t>10.12.09</a:t>
            </a:r>
          </a:p>
        </p:txBody>
      </p:sp>
      <p:sp>
        <p:nvSpPr>
          <p:cNvPr id="5" name="Нижний колонтитул 4"/>
          <p:cNvSpPr>
            <a:spLocks noGrp="1"/>
          </p:cNvSpPr>
          <p:nvPr>
            <p:ph type="ftr" idx="11"/>
          </p:nvPr>
        </p:nvSpPr>
        <p:spPr/>
        <p:txBody>
          <a:bodyPr/>
          <a:lstStyle>
            <a:lvl1pPr>
              <a:defRPr/>
            </a:lvl1pPr>
          </a:lstStyle>
          <a:p>
            <a:r>
              <a:rPr lang="ru-RU"/>
              <a:t>нижний колонтитул</a:t>
            </a:r>
          </a:p>
        </p:txBody>
      </p:sp>
      <p:sp>
        <p:nvSpPr>
          <p:cNvPr id="6" name="Номер слайда 5"/>
          <p:cNvSpPr>
            <a:spLocks noGrp="1"/>
          </p:cNvSpPr>
          <p:nvPr>
            <p:ph type="sldNum" idx="12"/>
          </p:nvPr>
        </p:nvSpPr>
        <p:spPr/>
        <p:txBody>
          <a:bodyPr/>
          <a:lstStyle>
            <a:lvl1pPr>
              <a:defRPr/>
            </a:lvl1pPr>
          </a:lstStyle>
          <a:p>
            <a:fld id="{4888CE07-47C2-4F74-B90E-440695C66265}" type="slidenum">
              <a:rPr lang="ru-RU"/>
              <a:pPr/>
              <a:t>‹#›</a:t>
            </a:fld>
            <a:fld id="{46FFC092-25D9-4F5B-BA5E-F46EA375B1E4}" type="slidenum">
              <a:rPr lang="ru-RU"/>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4963"/>
            <a:ext cx="4037013"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4963"/>
            <a:ext cx="4037012"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idx="10"/>
          </p:nvPr>
        </p:nvSpPr>
        <p:spPr/>
        <p:txBody>
          <a:bodyPr/>
          <a:lstStyle>
            <a:lvl1pPr>
              <a:defRPr/>
            </a:lvl1pPr>
          </a:lstStyle>
          <a:p>
            <a:r>
              <a:rPr lang="ru-RU"/>
              <a:t>10.12.09</a:t>
            </a:r>
          </a:p>
        </p:txBody>
      </p:sp>
      <p:sp>
        <p:nvSpPr>
          <p:cNvPr id="6" name="Нижний колонтитул 5"/>
          <p:cNvSpPr>
            <a:spLocks noGrp="1"/>
          </p:cNvSpPr>
          <p:nvPr>
            <p:ph type="ftr" idx="11"/>
          </p:nvPr>
        </p:nvSpPr>
        <p:spPr/>
        <p:txBody>
          <a:bodyPr/>
          <a:lstStyle>
            <a:lvl1pPr>
              <a:defRPr/>
            </a:lvl1pPr>
          </a:lstStyle>
          <a:p>
            <a:r>
              <a:rPr lang="ru-RU"/>
              <a:t>нижний колонтитул</a:t>
            </a:r>
          </a:p>
        </p:txBody>
      </p:sp>
      <p:sp>
        <p:nvSpPr>
          <p:cNvPr id="7" name="Номер слайда 6"/>
          <p:cNvSpPr>
            <a:spLocks noGrp="1"/>
          </p:cNvSpPr>
          <p:nvPr>
            <p:ph type="sldNum" idx="12"/>
          </p:nvPr>
        </p:nvSpPr>
        <p:spPr/>
        <p:txBody>
          <a:bodyPr/>
          <a:lstStyle>
            <a:lvl1pPr>
              <a:defRPr/>
            </a:lvl1pPr>
          </a:lstStyle>
          <a:p>
            <a:fld id="{2AA9E031-7185-423B-9BC9-E7A6696AEDAF}" type="slidenum">
              <a:rPr lang="ru-RU"/>
              <a:pPr/>
              <a:t>‹#›</a:t>
            </a:fld>
            <a:fld id="{FCAEFDBB-33E9-4924-AB52-A7866745380A}" type="slidenum">
              <a:rPr lang="ru-RU"/>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idx="10"/>
          </p:nvPr>
        </p:nvSpPr>
        <p:spPr/>
        <p:txBody>
          <a:bodyPr/>
          <a:lstStyle>
            <a:lvl1pPr>
              <a:defRPr/>
            </a:lvl1pPr>
          </a:lstStyle>
          <a:p>
            <a:r>
              <a:rPr lang="ru-RU"/>
              <a:t>10.12.09</a:t>
            </a:r>
          </a:p>
        </p:txBody>
      </p:sp>
      <p:sp>
        <p:nvSpPr>
          <p:cNvPr id="8" name="Нижний колонтитул 7"/>
          <p:cNvSpPr>
            <a:spLocks noGrp="1"/>
          </p:cNvSpPr>
          <p:nvPr>
            <p:ph type="ftr" idx="11"/>
          </p:nvPr>
        </p:nvSpPr>
        <p:spPr/>
        <p:txBody>
          <a:bodyPr/>
          <a:lstStyle>
            <a:lvl1pPr>
              <a:defRPr/>
            </a:lvl1pPr>
          </a:lstStyle>
          <a:p>
            <a:r>
              <a:rPr lang="ru-RU"/>
              <a:t>нижний колонтитул</a:t>
            </a:r>
          </a:p>
        </p:txBody>
      </p:sp>
      <p:sp>
        <p:nvSpPr>
          <p:cNvPr id="9" name="Номер слайда 8"/>
          <p:cNvSpPr>
            <a:spLocks noGrp="1"/>
          </p:cNvSpPr>
          <p:nvPr>
            <p:ph type="sldNum" idx="12"/>
          </p:nvPr>
        </p:nvSpPr>
        <p:spPr/>
        <p:txBody>
          <a:bodyPr/>
          <a:lstStyle>
            <a:lvl1pPr>
              <a:defRPr/>
            </a:lvl1pPr>
          </a:lstStyle>
          <a:p>
            <a:fld id="{8B23308C-3EBD-45BF-8E00-2EDE709FC054}" type="slidenum">
              <a:rPr lang="ru-RU"/>
              <a:pPr/>
              <a:t>‹#›</a:t>
            </a:fld>
            <a:fld id="{E694F5A6-B45B-4BC2-95FA-DAD4FDDF4EC3}" type="slidenum">
              <a:rPr lang="ru-RU"/>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idx="10"/>
          </p:nvPr>
        </p:nvSpPr>
        <p:spPr/>
        <p:txBody>
          <a:bodyPr/>
          <a:lstStyle>
            <a:lvl1pPr>
              <a:defRPr/>
            </a:lvl1pPr>
          </a:lstStyle>
          <a:p>
            <a:r>
              <a:rPr lang="ru-RU"/>
              <a:t>10.12.09</a:t>
            </a:r>
          </a:p>
        </p:txBody>
      </p:sp>
      <p:sp>
        <p:nvSpPr>
          <p:cNvPr id="4" name="Нижний колонтитул 3"/>
          <p:cNvSpPr>
            <a:spLocks noGrp="1"/>
          </p:cNvSpPr>
          <p:nvPr>
            <p:ph type="ftr" idx="11"/>
          </p:nvPr>
        </p:nvSpPr>
        <p:spPr/>
        <p:txBody>
          <a:bodyPr/>
          <a:lstStyle>
            <a:lvl1pPr>
              <a:defRPr/>
            </a:lvl1pPr>
          </a:lstStyle>
          <a:p>
            <a:r>
              <a:rPr lang="ru-RU"/>
              <a:t>нижний колонтитул</a:t>
            </a:r>
          </a:p>
        </p:txBody>
      </p:sp>
      <p:sp>
        <p:nvSpPr>
          <p:cNvPr id="5" name="Номер слайда 4"/>
          <p:cNvSpPr>
            <a:spLocks noGrp="1"/>
          </p:cNvSpPr>
          <p:nvPr>
            <p:ph type="sldNum" idx="12"/>
          </p:nvPr>
        </p:nvSpPr>
        <p:spPr/>
        <p:txBody>
          <a:bodyPr/>
          <a:lstStyle>
            <a:lvl1pPr>
              <a:defRPr/>
            </a:lvl1pPr>
          </a:lstStyle>
          <a:p>
            <a:fld id="{DBC4164D-948A-48EF-B19C-CEECD3698E1A}" type="slidenum">
              <a:rPr lang="ru-RU"/>
              <a:pPr/>
              <a:t>‹#›</a:t>
            </a:fld>
            <a:fld id="{5FB78C60-60FA-4C61-82D4-5BCDC3130551}" type="slidenum">
              <a:rPr lang="ru-RU"/>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idx="10"/>
          </p:nvPr>
        </p:nvSpPr>
        <p:spPr/>
        <p:txBody>
          <a:bodyPr/>
          <a:lstStyle>
            <a:lvl1pPr>
              <a:defRPr/>
            </a:lvl1pPr>
          </a:lstStyle>
          <a:p>
            <a:r>
              <a:rPr lang="ru-RU"/>
              <a:t>10.12.09</a:t>
            </a:r>
          </a:p>
        </p:txBody>
      </p:sp>
      <p:sp>
        <p:nvSpPr>
          <p:cNvPr id="3" name="Нижний колонтитул 2"/>
          <p:cNvSpPr>
            <a:spLocks noGrp="1"/>
          </p:cNvSpPr>
          <p:nvPr>
            <p:ph type="ftr" idx="11"/>
          </p:nvPr>
        </p:nvSpPr>
        <p:spPr/>
        <p:txBody>
          <a:bodyPr/>
          <a:lstStyle>
            <a:lvl1pPr>
              <a:defRPr/>
            </a:lvl1pPr>
          </a:lstStyle>
          <a:p>
            <a:r>
              <a:rPr lang="ru-RU"/>
              <a:t>нижний колонтитул</a:t>
            </a:r>
          </a:p>
        </p:txBody>
      </p:sp>
      <p:sp>
        <p:nvSpPr>
          <p:cNvPr id="4" name="Номер слайда 3"/>
          <p:cNvSpPr>
            <a:spLocks noGrp="1"/>
          </p:cNvSpPr>
          <p:nvPr>
            <p:ph type="sldNum" idx="12"/>
          </p:nvPr>
        </p:nvSpPr>
        <p:spPr/>
        <p:txBody>
          <a:bodyPr/>
          <a:lstStyle>
            <a:lvl1pPr>
              <a:defRPr/>
            </a:lvl1pPr>
          </a:lstStyle>
          <a:p>
            <a:fld id="{4BC349B5-8CFD-4B84-985D-AB8FE6D6B119}" type="slidenum">
              <a:rPr lang="ru-RU"/>
              <a:pPr/>
              <a:t>‹#›</a:t>
            </a:fld>
            <a:fld id="{6F6690DA-3F2A-4571-87DC-8D46FA197149}" type="slidenum">
              <a:rPr lang="ru-RU"/>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r>
              <a:rPr lang="ru-RU"/>
              <a:t>10.12.09</a:t>
            </a:r>
          </a:p>
        </p:txBody>
      </p:sp>
      <p:sp>
        <p:nvSpPr>
          <p:cNvPr id="6" name="Нижний колонтитул 5"/>
          <p:cNvSpPr>
            <a:spLocks noGrp="1"/>
          </p:cNvSpPr>
          <p:nvPr>
            <p:ph type="ftr" idx="11"/>
          </p:nvPr>
        </p:nvSpPr>
        <p:spPr/>
        <p:txBody>
          <a:bodyPr/>
          <a:lstStyle>
            <a:lvl1pPr>
              <a:defRPr/>
            </a:lvl1pPr>
          </a:lstStyle>
          <a:p>
            <a:r>
              <a:rPr lang="ru-RU"/>
              <a:t>нижний колонтитул</a:t>
            </a:r>
          </a:p>
        </p:txBody>
      </p:sp>
      <p:sp>
        <p:nvSpPr>
          <p:cNvPr id="7" name="Номер слайда 6"/>
          <p:cNvSpPr>
            <a:spLocks noGrp="1"/>
          </p:cNvSpPr>
          <p:nvPr>
            <p:ph type="sldNum" idx="12"/>
          </p:nvPr>
        </p:nvSpPr>
        <p:spPr/>
        <p:txBody>
          <a:bodyPr/>
          <a:lstStyle>
            <a:lvl1pPr>
              <a:defRPr/>
            </a:lvl1pPr>
          </a:lstStyle>
          <a:p>
            <a:fld id="{04CC946A-4BBA-40FE-9A62-96896167440B}" type="slidenum">
              <a:rPr lang="ru-RU"/>
              <a:pPr/>
              <a:t>‹#›</a:t>
            </a:fld>
            <a:fld id="{FAE3F667-6E65-4AF3-A0BA-1DFAD8A3A96C}"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r>
              <a:rPr lang="ru-RU"/>
              <a:t>10.12.09</a:t>
            </a:r>
          </a:p>
        </p:txBody>
      </p:sp>
      <p:sp>
        <p:nvSpPr>
          <p:cNvPr id="6" name="Нижний колонтитул 5"/>
          <p:cNvSpPr>
            <a:spLocks noGrp="1"/>
          </p:cNvSpPr>
          <p:nvPr>
            <p:ph type="ftr" idx="11"/>
          </p:nvPr>
        </p:nvSpPr>
        <p:spPr/>
        <p:txBody>
          <a:bodyPr/>
          <a:lstStyle>
            <a:lvl1pPr>
              <a:defRPr/>
            </a:lvl1pPr>
          </a:lstStyle>
          <a:p>
            <a:r>
              <a:rPr lang="ru-RU"/>
              <a:t>нижний колонтитул</a:t>
            </a:r>
          </a:p>
        </p:txBody>
      </p:sp>
      <p:sp>
        <p:nvSpPr>
          <p:cNvPr id="7" name="Номер слайда 6"/>
          <p:cNvSpPr>
            <a:spLocks noGrp="1"/>
          </p:cNvSpPr>
          <p:nvPr>
            <p:ph type="sldNum" idx="12"/>
          </p:nvPr>
        </p:nvSpPr>
        <p:spPr/>
        <p:txBody>
          <a:bodyPr/>
          <a:lstStyle>
            <a:lvl1pPr>
              <a:defRPr/>
            </a:lvl1pPr>
          </a:lstStyle>
          <a:p>
            <a:fld id="{40F63B91-FC34-4834-8563-2D659BB82F70}" type="slidenum">
              <a:rPr lang="ru-RU"/>
              <a:pPr/>
              <a:t>‹#›</a:t>
            </a:fld>
            <a:fld id="{448EAD72-F17F-4414-B250-0C5DB00CA91E}" type="slidenum">
              <a:rPr lang="ru-RU"/>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r>
              <a:rPr lang="ru-RU"/>
              <a:t>10.12.09</a:t>
            </a:r>
          </a:p>
        </p:txBody>
      </p:sp>
      <p:sp>
        <p:nvSpPr>
          <p:cNvPr id="5" name="Нижний колонтитул 4"/>
          <p:cNvSpPr>
            <a:spLocks noGrp="1"/>
          </p:cNvSpPr>
          <p:nvPr>
            <p:ph type="ftr" idx="11"/>
          </p:nvPr>
        </p:nvSpPr>
        <p:spPr/>
        <p:txBody>
          <a:bodyPr/>
          <a:lstStyle>
            <a:lvl1pPr>
              <a:defRPr/>
            </a:lvl1pPr>
          </a:lstStyle>
          <a:p>
            <a:r>
              <a:rPr lang="ru-RU"/>
              <a:t>нижний колонтитул</a:t>
            </a:r>
          </a:p>
        </p:txBody>
      </p:sp>
      <p:sp>
        <p:nvSpPr>
          <p:cNvPr id="6" name="Номер слайда 5"/>
          <p:cNvSpPr>
            <a:spLocks noGrp="1"/>
          </p:cNvSpPr>
          <p:nvPr>
            <p:ph type="sldNum" idx="12"/>
          </p:nvPr>
        </p:nvSpPr>
        <p:spPr/>
        <p:txBody>
          <a:bodyPr/>
          <a:lstStyle>
            <a:lvl1pPr>
              <a:defRPr/>
            </a:lvl1pPr>
          </a:lstStyle>
          <a:p>
            <a:fld id="{79AE5791-969F-4DD1-A5E9-1345DEA4D2D2}" type="slidenum">
              <a:rPr lang="ru-RU"/>
              <a:pPr/>
              <a:t>‹#›</a:t>
            </a:fld>
            <a:fld id="{FD7FCF5E-2347-401B-B7F4-66FFC64293D3}" type="slidenum">
              <a:rPr lang="ru-RU"/>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7813" y="273050"/>
            <a:ext cx="2055812" cy="5854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3050"/>
            <a:ext cx="6018213" cy="5854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r>
              <a:rPr lang="ru-RU"/>
              <a:t>10.12.09</a:t>
            </a:r>
          </a:p>
        </p:txBody>
      </p:sp>
      <p:sp>
        <p:nvSpPr>
          <p:cNvPr id="5" name="Нижний колонтитул 4"/>
          <p:cNvSpPr>
            <a:spLocks noGrp="1"/>
          </p:cNvSpPr>
          <p:nvPr>
            <p:ph type="ftr" idx="11"/>
          </p:nvPr>
        </p:nvSpPr>
        <p:spPr/>
        <p:txBody>
          <a:bodyPr/>
          <a:lstStyle>
            <a:lvl1pPr>
              <a:defRPr/>
            </a:lvl1pPr>
          </a:lstStyle>
          <a:p>
            <a:r>
              <a:rPr lang="ru-RU"/>
              <a:t>нижний колонтитул</a:t>
            </a:r>
          </a:p>
        </p:txBody>
      </p:sp>
      <p:sp>
        <p:nvSpPr>
          <p:cNvPr id="6" name="Номер слайда 5"/>
          <p:cNvSpPr>
            <a:spLocks noGrp="1"/>
          </p:cNvSpPr>
          <p:nvPr>
            <p:ph type="sldNum" idx="12"/>
          </p:nvPr>
        </p:nvSpPr>
        <p:spPr/>
        <p:txBody>
          <a:bodyPr/>
          <a:lstStyle>
            <a:lvl1pPr>
              <a:defRPr/>
            </a:lvl1pPr>
          </a:lstStyle>
          <a:p>
            <a:fld id="{5FB46B39-2900-48D4-B8D6-A23361E4E629}" type="slidenum">
              <a:rPr lang="ru-RU"/>
              <a:pPr/>
              <a:t>‹#›</a:t>
            </a:fld>
            <a:fld id="{3BBB887D-1421-422C-9C7D-9C116AA38D09}"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4963"/>
            <a:ext cx="4037013"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4963"/>
            <a:ext cx="4037012" cy="45227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13"/>
          <a:srcRect/>
          <a:stretch>
            <a:fillRect/>
          </a:stretch>
        </p:blipFill>
        <p:spPr bwMode="auto">
          <a:xfrm>
            <a:off x="0" y="0"/>
            <a:ext cx="9144000" cy="6872288"/>
          </a:xfrm>
          <a:prstGeom prst="rect">
            <a:avLst/>
          </a:prstGeom>
          <a:noFill/>
          <a:ln w="9525">
            <a:noFill/>
            <a:round/>
            <a:headEnd/>
            <a:tailEnd/>
          </a:ln>
          <a:effectLst/>
        </p:spPr>
      </p:pic>
      <p:grpSp>
        <p:nvGrpSpPr>
          <p:cNvPr id="1026" name="Group 2"/>
          <p:cNvGrpSpPr>
            <a:grpSpLocks/>
          </p:cNvGrpSpPr>
          <p:nvPr/>
        </p:nvGrpSpPr>
        <p:grpSpPr bwMode="auto">
          <a:xfrm>
            <a:off x="0" y="0"/>
            <a:ext cx="9142413" cy="6856413"/>
            <a:chOff x="0" y="0"/>
            <a:chExt cx="5759" cy="4319"/>
          </a:xfrm>
        </p:grpSpPr>
        <p:sp>
          <p:nvSpPr>
            <p:cNvPr id="1027" name="Rectangle 3"/>
            <p:cNvSpPr>
              <a:spLocks noChangeArrowheads="1"/>
            </p:cNvSpPr>
            <p:nvPr/>
          </p:nvSpPr>
          <p:spPr bwMode="auto">
            <a:xfrm>
              <a:off x="0" y="0"/>
              <a:ext cx="5760" cy="4320"/>
            </a:xfrm>
            <a:prstGeom prst="rect">
              <a:avLst/>
            </a:prstGeom>
            <a:solidFill>
              <a:srgbClr val="00CCFF">
                <a:alpha val="70000"/>
              </a:srgbClr>
            </a:solidFill>
            <a:ln w="9525">
              <a:noFill/>
              <a:round/>
              <a:headEnd/>
              <a:tailEnd/>
            </a:ln>
            <a:effectLst/>
          </p:spPr>
          <p:txBody>
            <a:bodyPr wrap="none" anchor="ctr"/>
            <a:lstStyle/>
            <a:p>
              <a:endParaRPr lang="ru-RU"/>
            </a:p>
          </p:txBody>
        </p:sp>
        <p:pic>
          <p:nvPicPr>
            <p:cNvPr id="1028" name="Picture 4"/>
            <p:cNvPicPr>
              <a:picLocks noChangeAspect="1" noChangeArrowheads="1"/>
            </p:cNvPicPr>
            <p:nvPr/>
          </p:nvPicPr>
          <p:blipFill>
            <a:blip r:embed="rId14"/>
            <a:srcRect/>
            <a:stretch>
              <a:fillRect/>
            </a:stretch>
          </p:blipFill>
          <p:spPr bwMode="auto">
            <a:xfrm>
              <a:off x="1746" y="1763"/>
              <a:ext cx="2268" cy="538"/>
            </a:xfrm>
            <a:prstGeom prst="rect">
              <a:avLst/>
            </a:prstGeom>
            <a:noFill/>
            <a:ln w="9525">
              <a:noFill/>
              <a:round/>
              <a:headEnd/>
              <a:tailEnd/>
            </a:ln>
            <a:effectLst/>
          </p:spPr>
        </p:pic>
      </p:grpSp>
      <p:sp>
        <p:nvSpPr>
          <p:cNvPr id="1029" name="Rectangle 5"/>
          <p:cNvSpPr>
            <a:spLocks noGrp="1" noChangeArrowheads="1"/>
          </p:cNvSpPr>
          <p:nvPr>
            <p:ph type="title"/>
          </p:nvPr>
        </p:nvSpPr>
        <p:spPr bwMode="auto">
          <a:xfrm>
            <a:off x="457200" y="273050"/>
            <a:ext cx="8226425" cy="1141413"/>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1030" name="Rectangle 6"/>
          <p:cNvSpPr>
            <a:spLocks noGrp="1" noChangeArrowheads="1"/>
          </p:cNvSpPr>
          <p:nvPr>
            <p:ph type="body" idx="1"/>
          </p:nvPr>
        </p:nvSpPr>
        <p:spPr bwMode="auto">
          <a:xfrm>
            <a:off x="457200" y="1604963"/>
            <a:ext cx="8226425" cy="45227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mj-lt"/>
          <a:ea typeface="+mj-ea"/>
          <a:cs typeface="+mj-cs"/>
        </a:defRPr>
      </a:lvl1pPr>
      <a:lvl2pPr marL="742950" indent="-28575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2pPr>
      <a:lvl3pPr marL="11430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3pPr>
      <a:lvl4pPr marL="16002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4pPr>
      <a:lvl5pPr marL="20574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5pPr>
      <a:lvl6pPr marL="25146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6pPr>
      <a:lvl7pPr marL="29718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7pPr>
      <a:lvl8pPr marL="34290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8pPr>
      <a:lvl9pPr marL="38862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9pPr>
    </p:titleStyle>
    <p:bodyStyle>
      <a:lvl1pPr marL="342900" indent="-342900" algn="l" defTabSz="449263" rtl="0" fontAlgn="base" hangingPunct="0">
        <a:lnSpc>
          <a:spcPct val="101000"/>
        </a:lnSpc>
        <a:spcBef>
          <a:spcPct val="0"/>
        </a:spcBef>
        <a:spcAft>
          <a:spcPts val="1425"/>
        </a:spcAft>
        <a:buClr>
          <a:srgbClr val="000000"/>
        </a:buClr>
        <a:buSzPct val="100000"/>
        <a:buFont typeface="Times New Roman" pitchFamily="16" charset="0"/>
        <a:defRPr sz="2000">
          <a:solidFill>
            <a:srgbClr val="000000"/>
          </a:solidFill>
          <a:latin typeface="+mn-lt"/>
          <a:ea typeface="+mn-ea"/>
          <a:cs typeface="+mn-cs"/>
        </a:defRPr>
      </a:lvl1pPr>
      <a:lvl2pPr marL="742950" indent="-285750" algn="l" defTabSz="449263" rtl="0" fontAlgn="base" hangingPunct="0">
        <a:lnSpc>
          <a:spcPct val="101000"/>
        </a:lnSpc>
        <a:spcBef>
          <a:spcPct val="0"/>
        </a:spcBef>
        <a:spcAft>
          <a:spcPts val="1138"/>
        </a:spcAft>
        <a:buClr>
          <a:srgbClr val="000000"/>
        </a:buClr>
        <a:buSzPct val="100000"/>
        <a:buFont typeface="Times New Roman" pitchFamily="16" charset="0"/>
        <a:defRPr sz="1600">
          <a:solidFill>
            <a:srgbClr val="000000"/>
          </a:solidFill>
          <a:latin typeface="+mn-lt"/>
          <a:ea typeface="+mn-ea"/>
        </a:defRPr>
      </a:lvl2pPr>
      <a:lvl3pPr marL="1143000" indent="-228600" algn="l" defTabSz="449263" rtl="0" fontAlgn="base" hangingPunct="0">
        <a:lnSpc>
          <a:spcPct val="101000"/>
        </a:lnSpc>
        <a:spcBef>
          <a:spcPct val="0"/>
        </a:spcBef>
        <a:spcAft>
          <a:spcPts val="850"/>
        </a:spcAft>
        <a:buClr>
          <a:srgbClr val="000000"/>
        </a:buClr>
        <a:buSzPct val="100000"/>
        <a:buFont typeface="Times New Roman" pitchFamily="16" charset="0"/>
        <a:defRPr sz="1400">
          <a:solidFill>
            <a:srgbClr val="000000"/>
          </a:solidFill>
          <a:latin typeface="+mn-lt"/>
          <a:ea typeface="+mn-ea"/>
        </a:defRPr>
      </a:lvl3pPr>
      <a:lvl4pPr marL="1600200" indent="-228600" algn="l" defTabSz="449263" rtl="0" fontAlgn="base" hangingPunct="0">
        <a:lnSpc>
          <a:spcPct val="101000"/>
        </a:lnSpc>
        <a:spcBef>
          <a:spcPct val="0"/>
        </a:spcBef>
        <a:spcAft>
          <a:spcPts val="575"/>
        </a:spcAft>
        <a:buClr>
          <a:srgbClr val="000000"/>
        </a:buClr>
        <a:buSzPct val="100000"/>
        <a:buFont typeface="Times New Roman" pitchFamily="16" charset="0"/>
        <a:defRPr sz="2000">
          <a:solidFill>
            <a:srgbClr val="000000"/>
          </a:solidFill>
          <a:latin typeface="+mn-lt"/>
          <a:ea typeface="+mn-ea"/>
        </a:defRPr>
      </a:lvl4pPr>
      <a:lvl5pPr marL="20574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5pPr>
      <a:lvl6pPr marL="25146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232025" y="0"/>
            <a:ext cx="6911975" cy="1144588"/>
          </a:xfrm>
          <a:prstGeom prst="rect">
            <a:avLst/>
          </a:prstGeom>
          <a:solidFill>
            <a:srgbClr val="00BAE3"/>
          </a:solidFill>
          <a:ln w="9525">
            <a:noFill/>
            <a:round/>
            <a:headEnd/>
            <a:tailEnd/>
          </a:ln>
          <a:effectLst/>
        </p:spPr>
        <p:txBody>
          <a:bodyPr wrap="none" anchor="ctr"/>
          <a:lstStyle/>
          <a:p>
            <a:endParaRPr lang="ru-RU"/>
          </a:p>
        </p:txBody>
      </p:sp>
      <p:pic>
        <p:nvPicPr>
          <p:cNvPr id="2050" name="Picture 2"/>
          <p:cNvPicPr>
            <a:picLocks noChangeAspect="1" noChangeArrowheads="1"/>
          </p:cNvPicPr>
          <p:nvPr/>
        </p:nvPicPr>
        <p:blipFill>
          <a:blip r:embed="rId13"/>
          <a:srcRect/>
          <a:stretch>
            <a:fillRect/>
          </a:stretch>
        </p:blipFill>
        <p:spPr bwMode="auto">
          <a:xfrm>
            <a:off x="0" y="0"/>
            <a:ext cx="2286000" cy="1144588"/>
          </a:xfrm>
          <a:prstGeom prst="rect">
            <a:avLst/>
          </a:prstGeom>
          <a:noFill/>
          <a:ln w="9525">
            <a:noFill/>
            <a:round/>
            <a:headEnd/>
            <a:tailEnd/>
          </a:ln>
          <a:effectLst/>
        </p:spPr>
      </p:pic>
      <p:sp>
        <p:nvSpPr>
          <p:cNvPr id="2051" name="Rectangle 3"/>
          <p:cNvSpPr>
            <a:spLocks noGrp="1" noChangeArrowheads="1"/>
          </p:cNvSpPr>
          <p:nvPr>
            <p:ph type="dt"/>
          </p:nvPr>
        </p:nvSpPr>
        <p:spPr bwMode="auto">
          <a:xfrm>
            <a:off x="457200" y="6373813"/>
            <a:ext cx="1231900" cy="644525"/>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lvl1pPr hangingPunct="1">
              <a:lnSpc>
                <a:spcPct val="101000"/>
              </a:lnSpc>
              <a:tabLst>
                <a:tab pos="723900" algn="l"/>
              </a:tabLst>
              <a:defRPr>
                <a:solidFill>
                  <a:srgbClr val="000000"/>
                </a:solidFill>
                <a:latin typeface="+mn-lt"/>
                <a:cs typeface="Arial Unicode MS" charset="0"/>
              </a:defRPr>
            </a:lvl1pPr>
          </a:lstStyle>
          <a:p>
            <a:r>
              <a:rPr lang="ru-RU"/>
              <a:t>10.12.09</a:t>
            </a:r>
          </a:p>
        </p:txBody>
      </p:sp>
      <p:sp>
        <p:nvSpPr>
          <p:cNvPr id="2052" name="Rectangle 4"/>
          <p:cNvSpPr>
            <a:spLocks noGrp="1" noChangeArrowheads="1"/>
          </p:cNvSpPr>
          <p:nvPr>
            <p:ph type="ftr"/>
          </p:nvPr>
        </p:nvSpPr>
        <p:spPr bwMode="auto">
          <a:xfrm>
            <a:off x="2320925" y="6373813"/>
            <a:ext cx="3695700" cy="644525"/>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lvl1pPr hangingPunct="1">
              <a:lnSpc>
                <a:spcPct val="101000"/>
              </a:lnSpc>
              <a:tabLst>
                <a:tab pos="723900" algn="l"/>
                <a:tab pos="1447800" algn="l"/>
                <a:tab pos="2171700" algn="l"/>
                <a:tab pos="2895600" algn="l"/>
                <a:tab pos="3619500" algn="l"/>
              </a:tabLst>
              <a:defRPr>
                <a:solidFill>
                  <a:srgbClr val="000000"/>
                </a:solidFill>
                <a:latin typeface="+mn-lt"/>
                <a:cs typeface="Arial Unicode MS" charset="0"/>
              </a:defRPr>
            </a:lvl1pPr>
          </a:lstStyle>
          <a:p>
            <a:r>
              <a:rPr lang="ru-RU"/>
              <a:t>нижний колонтитул</a:t>
            </a:r>
          </a:p>
        </p:txBody>
      </p:sp>
      <p:sp>
        <p:nvSpPr>
          <p:cNvPr id="2053" name="Rectangle 5"/>
          <p:cNvSpPr>
            <a:spLocks noGrp="1" noChangeArrowheads="1"/>
          </p:cNvSpPr>
          <p:nvPr>
            <p:ph type="sldNum"/>
          </p:nvPr>
        </p:nvSpPr>
        <p:spPr bwMode="auto">
          <a:xfrm>
            <a:off x="6553200" y="6373813"/>
            <a:ext cx="2130425" cy="646112"/>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lvl1pPr hangingPunct="1">
              <a:lnSpc>
                <a:spcPct val="101000"/>
              </a:lnSpc>
              <a:tabLst>
                <a:tab pos="723900" algn="l"/>
                <a:tab pos="1447800" algn="l"/>
              </a:tabLst>
              <a:defRPr>
                <a:solidFill>
                  <a:srgbClr val="000000"/>
                </a:solidFill>
                <a:latin typeface="+mn-lt"/>
                <a:cs typeface="Arial Unicode MS" charset="0"/>
              </a:defRPr>
            </a:lvl1pPr>
          </a:lstStyle>
          <a:p>
            <a:fld id="{A850753D-195A-482D-AFEC-C07BBDE1C9FC}" type="slidenum">
              <a:rPr lang="ru-RU"/>
              <a:pPr/>
              <a:t>‹#›</a:t>
            </a:fld>
            <a:fld id="{6BA6A46E-F47F-4726-AFB2-DC5C9F9F050B}" type="slidenum">
              <a:rPr lang="ru-RU"/>
              <a:pPr/>
              <a:t>‹#›</a:t>
            </a:fld>
            <a:endParaRPr lang="ru-RU"/>
          </a:p>
        </p:txBody>
      </p:sp>
      <p:sp>
        <p:nvSpPr>
          <p:cNvPr id="2054" name="Rectangle 6"/>
          <p:cNvSpPr>
            <a:spLocks noGrp="1" noChangeArrowheads="1"/>
          </p:cNvSpPr>
          <p:nvPr>
            <p:ph type="title"/>
          </p:nvPr>
        </p:nvSpPr>
        <p:spPr bwMode="auto">
          <a:xfrm>
            <a:off x="457200" y="273050"/>
            <a:ext cx="8226425" cy="1141413"/>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2055" name="Rectangle 7"/>
          <p:cNvSpPr>
            <a:spLocks noGrp="1" noChangeArrowheads="1"/>
          </p:cNvSpPr>
          <p:nvPr>
            <p:ph type="body" idx="1"/>
          </p:nvPr>
        </p:nvSpPr>
        <p:spPr bwMode="auto">
          <a:xfrm>
            <a:off x="457200" y="1604963"/>
            <a:ext cx="8226425" cy="45227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p:txStyles>
    <p:titleStyle>
      <a:lvl1pPr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mj-lt"/>
          <a:ea typeface="+mj-ea"/>
          <a:cs typeface="+mj-cs"/>
        </a:defRPr>
      </a:lvl1pPr>
      <a:lvl2pPr marL="742950" indent="-28575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2pPr>
      <a:lvl3pPr marL="11430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3pPr>
      <a:lvl4pPr marL="16002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4pPr>
      <a:lvl5pPr marL="20574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5pPr>
      <a:lvl6pPr marL="25146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6pPr>
      <a:lvl7pPr marL="29718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7pPr>
      <a:lvl8pPr marL="34290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8pPr>
      <a:lvl9pPr marL="3886200" indent="-228600" algn="l" defTabSz="449263" rtl="0" fontAlgn="base" hangingPunct="0">
        <a:lnSpc>
          <a:spcPct val="101000"/>
        </a:lnSpc>
        <a:spcBef>
          <a:spcPct val="0"/>
        </a:spcBef>
        <a:spcAft>
          <a:spcPct val="0"/>
        </a:spcAft>
        <a:buClr>
          <a:srgbClr val="000000"/>
        </a:buClr>
        <a:buSzPct val="100000"/>
        <a:buFont typeface="Times New Roman" pitchFamily="16" charset="0"/>
        <a:defRPr sz="1000">
          <a:solidFill>
            <a:srgbClr val="000000"/>
          </a:solidFill>
          <a:latin typeface="Tahoma" pitchFamily="32" charset="0"/>
          <a:ea typeface="MS Gothic" charset="-128"/>
        </a:defRPr>
      </a:lvl9pPr>
    </p:titleStyle>
    <p:bodyStyle>
      <a:lvl1pPr marL="342900" indent="-342900" algn="l" defTabSz="449263" rtl="0" fontAlgn="base" hangingPunct="0">
        <a:lnSpc>
          <a:spcPct val="101000"/>
        </a:lnSpc>
        <a:spcBef>
          <a:spcPct val="0"/>
        </a:spcBef>
        <a:spcAft>
          <a:spcPts val="1425"/>
        </a:spcAft>
        <a:buClr>
          <a:srgbClr val="000000"/>
        </a:buClr>
        <a:buSzPct val="100000"/>
        <a:buFont typeface="Times New Roman" pitchFamily="16" charset="0"/>
        <a:defRPr sz="2000">
          <a:solidFill>
            <a:srgbClr val="000000"/>
          </a:solidFill>
          <a:latin typeface="+mn-lt"/>
          <a:ea typeface="+mn-ea"/>
          <a:cs typeface="+mn-cs"/>
        </a:defRPr>
      </a:lvl1pPr>
      <a:lvl2pPr marL="742950" indent="-285750" algn="l" defTabSz="449263" rtl="0" fontAlgn="base" hangingPunct="0">
        <a:lnSpc>
          <a:spcPct val="101000"/>
        </a:lnSpc>
        <a:spcBef>
          <a:spcPct val="0"/>
        </a:spcBef>
        <a:spcAft>
          <a:spcPts val="1138"/>
        </a:spcAft>
        <a:buClr>
          <a:srgbClr val="000000"/>
        </a:buClr>
        <a:buSzPct val="100000"/>
        <a:buFont typeface="Times New Roman" pitchFamily="16" charset="0"/>
        <a:defRPr sz="1600">
          <a:solidFill>
            <a:srgbClr val="000000"/>
          </a:solidFill>
          <a:latin typeface="+mn-lt"/>
          <a:ea typeface="+mn-ea"/>
        </a:defRPr>
      </a:lvl2pPr>
      <a:lvl3pPr marL="1143000" indent="-228600" algn="l" defTabSz="449263" rtl="0" fontAlgn="base" hangingPunct="0">
        <a:lnSpc>
          <a:spcPct val="101000"/>
        </a:lnSpc>
        <a:spcBef>
          <a:spcPct val="0"/>
        </a:spcBef>
        <a:spcAft>
          <a:spcPts val="850"/>
        </a:spcAft>
        <a:buClr>
          <a:srgbClr val="000000"/>
        </a:buClr>
        <a:buSzPct val="100000"/>
        <a:buFont typeface="Times New Roman" pitchFamily="16" charset="0"/>
        <a:defRPr sz="1400">
          <a:solidFill>
            <a:srgbClr val="000000"/>
          </a:solidFill>
          <a:latin typeface="+mn-lt"/>
          <a:ea typeface="+mn-ea"/>
        </a:defRPr>
      </a:lvl3pPr>
      <a:lvl4pPr marL="1600200" indent="-228600" algn="l" defTabSz="449263" rtl="0" fontAlgn="base" hangingPunct="0">
        <a:lnSpc>
          <a:spcPct val="101000"/>
        </a:lnSpc>
        <a:spcBef>
          <a:spcPct val="0"/>
        </a:spcBef>
        <a:spcAft>
          <a:spcPts val="575"/>
        </a:spcAft>
        <a:buClr>
          <a:srgbClr val="000000"/>
        </a:buClr>
        <a:buSzPct val="100000"/>
        <a:buFont typeface="Times New Roman" pitchFamily="16" charset="0"/>
        <a:defRPr sz="2000">
          <a:solidFill>
            <a:srgbClr val="000000"/>
          </a:solidFill>
          <a:latin typeface="+mn-lt"/>
          <a:ea typeface="+mn-ea"/>
        </a:defRPr>
      </a:lvl4pPr>
      <a:lvl5pPr marL="20574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5pPr>
      <a:lvl6pPr marL="25146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fontAlgn="base" hangingPunct="0">
        <a:lnSpc>
          <a:spcPct val="101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oleObject" Target="../embeddings/__________Microsoft_Office_Excel1.xls"/></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mlDrawing" Target="../drawings/vmlDrawing2.vml"/><Relationship Id="rId5" Type="http://schemas.openxmlformats.org/officeDocument/2006/relationships/oleObject" Target="../embeddings/__________Microsoft_Office_Excel3.xls"/><Relationship Id="rId4" Type="http://schemas.openxmlformats.org/officeDocument/2006/relationships/oleObject" Target="../embeddings/__________Microsoft_Office_Excel2.xls"/></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oleObject" Target="../embeddings/__________Microsoft_Office_Excel5.xls"/><Relationship Id="rId4" Type="http://schemas.openxmlformats.org/officeDocument/2006/relationships/oleObject" Target="../embeddings/__________Microsoft_Office_Excel4.xls"/></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vmlDrawing" Target="../drawings/vmlDrawing4.vml"/><Relationship Id="rId4" Type="http://schemas.openxmlformats.org/officeDocument/2006/relationships/oleObject" Target="../embeddings/__________Microsoft_Office_Excel6.xls"/></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vmlDrawing" Target="../drawings/vmlDrawing5.vml"/><Relationship Id="rId4" Type="http://schemas.openxmlformats.org/officeDocument/2006/relationships/oleObject" Target="../embeddings/__________Microsoft_Office_Excel7.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vmlDrawing" Target="../drawings/vmlDrawing6.vml"/><Relationship Id="rId4" Type="http://schemas.openxmlformats.org/officeDocument/2006/relationships/oleObject" Target="../embeddings/__________Microsoft_Office_Excel8.xls"/></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vmlDrawing" Target="../drawings/vmlDrawing7.vml"/><Relationship Id="rId4" Type="http://schemas.openxmlformats.org/officeDocument/2006/relationships/oleObject" Target="../embeddings/__________Microsoft_Office_Excel9.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685800" y="2130425"/>
            <a:ext cx="7772400" cy="1470025"/>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a:solidFill>
                  <a:srgbClr val="FFFFFF"/>
                </a:solidFill>
                <a:latin typeface="Tahoma" pitchFamily="32" charset="0"/>
              </a:rPr>
              <a:t> </a:t>
            </a:r>
          </a:p>
        </p:txBody>
      </p:sp>
      <p:sp>
        <p:nvSpPr>
          <p:cNvPr id="4098" name="Rectangle 2"/>
          <p:cNvSpPr>
            <a:spLocks noChangeArrowheads="1"/>
          </p:cNvSpPr>
          <p:nvPr/>
        </p:nvSpPr>
        <p:spPr bwMode="auto">
          <a:xfrm>
            <a:off x="468313" y="4149725"/>
            <a:ext cx="8280400" cy="1079500"/>
          </a:xfrm>
          <a:prstGeom prst="rect">
            <a:avLst/>
          </a:prstGeom>
          <a:noFill/>
          <a:ln w="9525">
            <a:noFill/>
            <a:round/>
            <a:headEnd/>
            <a:tailEnd/>
          </a:ln>
          <a:effectLst/>
        </p:spPr>
        <p:txBody>
          <a:bodyPr lIns="90000" tIns="45000" rIns="90000" bIns="45000"/>
          <a:lstStyle/>
          <a:p>
            <a:pPr algn="ct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000" b="1">
                <a:solidFill>
                  <a:srgbClr val="FFFFFF"/>
                </a:solidFill>
                <a:latin typeface="Tahoma" pitchFamily="32" charset="0"/>
                <a:cs typeface="Arial Unicode MS" charset="0"/>
              </a:rPr>
              <a:t>ПАРАДОКСЫ ФИНАНСОВОГО РЫНКА</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2010 – восстановление, должен бы лучшим, однако наверняка окажется хуже 2009</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13314" name="Text Box 2"/>
          <p:cNvSpPr txBox="1">
            <a:spLocks noChangeArrowheads="1"/>
          </p:cNvSpPr>
          <p:nvPr/>
        </p:nvSpPr>
        <p:spPr bwMode="auto">
          <a:xfrm>
            <a:off x="179388" y="1268413"/>
            <a:ext cx="8497887" cy="4968875"/>
          </a:xfrm>
          <a:prstGeom prst="rect">
            <a:avLst/>
          </a:prstGeom>
          <a:noFill/>
          <a:ln w="9525">
            <a:noFill/>
            <a:round/>
            <a:headEnd/>
            <a:tailEnd/>
          </a:ln>
          <a:effectLst/>
        </p:spPr>
        <p:txBody>
          <a:bodyPr lIns="90000" tIns="45000" rIns="90000" bIns="45000"/>
          <a:lstStyle/>
          <a:p>
            <a:pPr algn="just" hangingPunct="1">
              <a:lnSpc>
                <a:spcPct val="101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000">
              <a:solidFill>
                <a:srgbClr val="000000"/>
              </a:solidFill>
              <a:latin typeface="Tahoma" pitchFamily="32" charset="0"/>
            </a:endParaRPr>
          </a:p>
          <a:p>
            <a:pPr>
              <a:lnSpc>
                <a:spcPct val="101000"/>
              </a:lnSpc>
              <a:spcAft>
                <a:spcPts val="1425"/>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Считается, что кризис в 2009 году достиг дна и в 2010 году экономика начнет восстанавливаться. Однако для облигационного рынка, на наш взгляд, прогноз не столь благоприятен. </a:t>
            </a:r>
          </a:p>
          <a:p>
            <a:pPr marL="620713" lvl="1" indent="0"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Причины:</a:t>
            </a:r>
          </a:p>
          <a:p>
            <a:pPr lvl="2" indent="-227013" algn="just">
              <a:lnSpc>
                <a:spcPct val="101000"/>
              </a:lnSpc>
              <a:spcBef>
                <a:spcPts val="325"/>
              </a:spcBef>
              <a:buSzPct val="7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Рост ставок ЦБ основных мировых держав увеличит стоимость ресурсов, а значит и требования инвесторов к доходности</a:t>
            </a:r>
          </a:p>
          <a:p>
            <a:pPr lvl="2" indent="-227013" algn="just">
              <a:lnSpc>
                <a:spcPct val="101000"/>
              </a:lnSpc>
              <a:spcBef>
                <a:spcPts val="325"/>
              </a:spcBef>
              <a:buSzPct val="7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В этом случае не исключен переток средств инвесторов с рынков развивающихся стран на более стабильные рынки ввиду ставшей более привлекательной доходности при низком риске.</a:t>
            </a:r>
          </a:p>
          <a:p>
            <a:pPr lvl="2" indent="-227013" algn="just">
              <a:lnSpc>
                <a:spcPct val="101000"/>
              </a:lnSpc>
              <a:spcBef>
                <a:spcPts val="325"/>
              </a:spcBef>
              <a:buSzPct val="7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Российский ЦБ в 2010 году сможет продолжить снижение ставок, однако значительного эффекта это вряд ли достигнет, сопоставимого влияние на доходности облигаций на внутреннем рынке не ожидаем</a:t>
            </a:r>
          </a:p>
          <a:p>
            <a:pPr lvl="2" indent="-227013" algn="just">
              <a:lnSpc>
                <a:spcPct val="101000"/>
              </a:lnSpc>
              <a:spcBef>
                <a:spcPts val="325"/>
              </a:spcBef>
              <a:buSzPct val="7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Сворачивание мер по поддержке экономики может сократить уровень свободной ликвидности и соответственно спекулятивных вложений</a:t>
            </a:r>
          </a:p>
          <a:p>
            <a:pPr lvl="2" indent="-227013" algn="just">
              <a:lnSpc>
                <a:spcPct val="101000"/>
              </a:lnSpc>
              <a:spcBef>
                <a:spcPts val="325"/>
              </a:spcBef>
              <a:buSzPct val="7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Сжатие ликвидности сдует образовавшиеся пузыри да адекватных экономической ситуации уровней</a:t>
            </a:r>
          </a:p>
          <a:p>
            <a:pPr algn="just" hangingPunct="1">
              <a:lnSpc>
                <a:spcPct val="101000"/>
              </a:lnSpc>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600">
              <a:solidFill>
                <a:srgbClr val="000000"/>
              </a:solidFill>
              <a:latin typeface="Tahoma" pitchFamily="32"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А в краткосрочной перспективе... </a:t>
            </a:r>
          </a:p>
        </p:txBody>
      </p:sp>
      <p:sp>
        <p:nvSpPr>
          <p:cNvPr id="14338" name="Text Box 2"/>
          <p:cNvSpPr txBox="1">
            <a:spLocks noChangeArrowheads="1"/>
          </p:cNvSpPr>
          <p:nvPr/>
        </p:nvSpPr>
        <p:spPr bwMode="auto">
          <a:xfrm>
            <a:off x="179388" y="1800225"/>
            <a:ext cx="8497887" cy="2879725"/>
          </a:xfrm>
          <a:prstGeom prst="rect">
            <a:avLst/>
          </a:prstGeom>
          <a:noFill/>
          <a:ln w="9525">
            <a:noFill/>
            <a:round/>
            <a:headEnd/>
            <a:tailEnd/>
          </a:ln>
          <a:effectLst/>
        </p:spPr>
        <p:txBody>
          <a:bodyPr lIns="90000" tIns="45000" rIns="90000" bIns="45000"/>
          <a:lstStyle/>
          <a:p>
            <a:pPr marL="341313" indent="-339725" algn="just" hangingPunct="1">
              <a:lnSpc>
                <a:spcPct val="101000"/>
              </a:lnSpc>
              <a:spcBef>
                <a:spcPts val="400"/>
              </a:spcBef>
              <a:buSzPct val="45000"/>
              <a:buFont typeface="Wingding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ru-RU" sz="1600">
                <a:solidFill>
                  <a:srgbClr val="000000"/>
                </a:solidFill>
                <a:latin typeface="Tahoma" pitchFamily="32" charset="0"/>
              </a:rPr>
              <a:t>До конца года стабилизация, возможно некоторое снижение котировок в условиях  фиксации прибыли перед новогодними праздниками.</a:t>
            </a:r>
          </a:p>
          <a:p>
            <a:pPr marL="341313" indent="-339725" algn="just" hangingPunct="1">
              <a:lnSpc>
                <a:spcPct val="101000"/>
              </a:lnSpc>
              <a:spcBef>
                <a:spcPts val="400"/>
              </a:spcBef>
              <a:buSzPct val="45000"/>
              <a:buFont typeface="Wingding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ru-RU" sz="1600">
                <a:solidFill>
                  <a:srgbClr val="000000"/>
                </a:solidFill>
                <a:latin typeface="Tahoma" pitchFamily="32" charset="0"/>
              </a:rPr>
              <a:t>В начале года, возможно февраль - рост цен (при отстутствии негативного внешнего фона)  при формировании портфелей как российскими, так и иностранными инвесторами, обусловлнные расширением лимитов на эмитентов. </a:t>
            </a:r>
          </a:p>
          <a:p>
            <a:pPr marL="341313" indent="-339725" algn="just" hangingPunct="1">
              <a:lnSpc>
                <a:spcPct val="101000"/>
              </a:lnSpc>
              <a:spcBef>
                <a:spcPts val="400"/>
              </a:spcBef>
              <a:buSzPct val="45000"/>
              <a:buFont typeface="Wingding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ru-RU" sz="1600">
                <a:solidFill>
                  <a:srgbClr val="000000"/>
                </a:solidFill>
                <a:latin typeface="Tahoma" pitchFamily="32" charset="0"/>
              </a:rPr>
              <a:t>Март-апрель — коррекция в ожидании роста процентных ставок и сворачивания программ помощи финансовым рынкам. </a:t>
            </a:r>
          </a:p>
          <a:p>
            <a:pPr marL="341313" indent="-339725" algn="just" hangingPunct="1">
              <a:lnSpc>
                <a:spcPct val="101000"/>
              </a:lnSpc>
              <a:spcBef>
                <a:spcPts val="400"/>
              </a:spcBef>
              <a:buSzPct val="45000"/>
              <a:buFont typeface="Wingding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ru-RU" sz="1600">
                <a:solidFill>
                  <a:srgbClr val="000000"/>
                </a:solidFill>
                <a:latin typeface="Tahoma" pitchFamily="32" charset="0"/>
              </a:rPr>
              <a:t>Рекомендуем — спекулятивные операции в еврооблигациях в начале 2010 года, сокращение портфелей и снижение дюрации находящихся в нем бумаг весной.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2501900" y="188913"/>
            <a:ext cx="6184900" cy="809625"/>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b="1">
                <a:solidFill>
                  <a:srgbClr val="FFFFFF"/>
                </a:solidFill>
                <a:latin typeface="Tahoma" pitchFamily="32" charset="0"/>
              </a:rPr>
              <a:t>КОНТАКТЫ</a:t>
            </a:r>
          </a:p>
        </p:txBody>
      </p:sp>
      <p:pic>
        <p:nvPicPr>
          <p:cNvPr id="15362" name="Picture 2"/>
          <p:cNvPicPr>
            <a:picLocks noChangeAspect="1" noChangeArrowheads="1"/>
          </p:cNvPicPr>
          <p:nvPr/>
        </p:nvPicPr>
        <p:blipFill>
          <a:blip r:embed="rId3"/>
          <a:srcRect/>
          <a:stretch>
            <a:fillRect/>
          </a:stretch>
        </p:blipFill>
        <p:spPr bwMode="auto">
          <a:xfrm>
            <a:off x="1439863" y="1619250"/>
            <a:ext cx="3554412" cy="1089025"/>
          </a:xfrm>
          <a:prstGeom prst="rect">
            <a:avLst/>
          </a:prstGeom>
          <a:noFill/>
          <a:ln w="9525">
            <a:noFill/>
            <a:round/>
            <a:headEnd/>
            <a:tailEnd/>
          </a:ln>
          <a:effectLst/>
        </p:spPr>
      </p:pic>
      <p:pic>
        <p:nvPicPr>
          <p:cNvPr id="15363" name="Picture 3"/>
          <p:cNvPicPr>
            <a:picLocks noChangeAspect="1" noChangeArrowheads="1"/>
          </p:cNvPicPr>
          <p:nvPr/>
        </p:nvPicPr>
        <p:blipFill>
          <a:blip r:embed="rId4"/>
          <a:srcRect/>
          <a:stretch>
            <a:fillRect/>
          </a:stretch>
        </p:blipFill>
        <p:spPr bwMode="auto">
          <a:xfrm>
            <a:off x="1304925" y="3060700"/>
            <a:ext cx="3375025" cy="1314450"/>
          </a:xfrm>
          <a:prstGeom prst="rect">
            <a:avLst/>
          </a:prstGeom>
          <a:noFill/>
          <a:ln w="9525">
            <a:noFill/>
            <a:round/>
            <a:headEnd/>
            <a:tailEnd/>
          </a:ln>
          <a:effectLst/>
        </p:spPr>
      </p:pic>
      <p:grpSp>
        <p:nvGrpSpPr>
          <p:cNvPr id="15364" name="Group 4"/>
          <p:cNvGrpSpPr>
            <a:grpSpLocks/>
          </p:cNvGrpSpPr>
          <p:nvPr/>
        </p:nvGrpSpPr>
        <p:grpSpPr bwMode="auto">
          <a:xfrm>
            <a:off x="1439863" y="4679950"/>
            <a:ext cx="3481387" cy="998538"/>
            <a:chOff x="907" y="2948"/>
            <a:chExt cx="2193" cy="629"/>
          </a:xfrm>
        </p:grpSpPr>
        <p:sp>
          <p:nvSpPr>
            <p:cNvPr id="15365" name="Rectangle 5"/>
            <p:cNvSpPr>
              <a:spLocks noChangeArrowheads="1"/>
            </p:cNvSpPr>
            <p:nvPr/>
          </p:nvSpPr>
          <p:spPr bwMode="auto">
            <a:xfrm>
              <a:off x="907" y="3266"/>
              <a:ext cx="1497" cy="154"/>
            </a:xfrm>
            <a:prstGeom prst="rect">
              <a:avLst/>
            </a:prstGeom>
            <a:noFill/>
            <a:ln w="9525">
              <a:noFill/>
              <a:round/>
              <a:headEnd/>
              <a:tailEnd/>
            </a:ln>
            <a:effectLst/>
          </p:spPr>
          <p:txBody>
            <a:bodyPr lIns="90000" tIns="45000" rIns="90000" bIns="45000"/>
            <a:lstStyle/>
            <a:p>
              <a:pPr>
                <a:lnSpc>
                  <a:spcPct val="112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000">
                  <a:solidFill>
                    <a:srgbClr val="666699"/>
                  </a:solidFill>
                  <a:latin typeface="Arial Unicode MS" charset="0"/>
                  <a:cs typeface="Arial Unicode MS" charset="0"/>
                </a:rPr>
                <a:t>Тел. +7-495- 777-56-56 доб. 1628</a:t>
              </a:r>
            </a:p>
          </p:txBody>
        </p:sp>
        <p:pic>
          <p:nvPicPr>
            <p:cNvPr id="15366" name="Picture 6"/>
            <p:cNvPicPr>
              <a:picLocks noChangeAspect="1" noChangeArrowheads="1"/>
            </p:cNvPicPr>
            <p:nvPr/>
          </p:nvPicPr>
          <p:blipFill>
            <a:blip r:embed="rId5"/>
            <a:srcRect/>
            <a:stretch>
              <a:fillRect/>
            </a:stretch>
          </p:blipFill>
          <p:spPr bwMode="auto">
            <a:xfrm>
              <a:off x="907" y="2948"/>
              <a:ext cx="2194" cy="329"/>
            </a:xfrm>
            <a:prstGeom prst="rect">
              <a:avLst/>
            </a:prstGeom>
            <a:noFill/>
            <a:ln w="9525">
              <a:noFill/>
              <a:round/>
              <a:headEnd/>
              <a:tailEnd/>
            </a:ln>
            <a:effectLst/>
          </p:spPr>
        </p:pic>
        <p:pic>
          <p:nvPicPr>
            <p:cNvPr id="15367" name="Picture 7"/>
            <p:cNvPicPr>
              <a:picLocks noChangeAspect="1" noChangeArrowheads="1"/>
            </p:cNvPicPr>
            <p:nvPr/>
          </p:nvPicPr>
          <p:blipFill>
            <a:blip r:embed="rId6"/>
            <a:srcRect/>
            <a:stretch>
              <a:fillRect/>
            </a:stretch>
          </p:blipFill>
          <p:spPr bwMode="auto">
            <a:xfrm>
              <a:off x="907" y="3402"/>
              <a:ext cx="1446" cy="176"/>
            </a:xfrm>
            <a:prstGeom prst="rect">
              <a:avLst/>
            </a:prstGeom>
            <a:noFill/>
            <a:ln w="9525">
              <a:noFill/>
              <a:round/>
              <a:headEnd/>
              <a:tailEnd/>
            </a:ln>
            <a:effectLst/>
          </p:spPr>
        </p:pic>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2268538" y="333375"/>
            <a:ext cx="6875462" cy="865188"/>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Облигации vs. кредиты. Пристрастия изменились</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5122" name="Text Box 2"/>
          <p:cNvSpPr txBox="1">
            <a:spLocks noChangeArrowheads="1"/>
          </p:cNvSpPr>
          <p:nvPr/>
        </p:nvSpPr>
        <p:spPr bwMode="auto">
          <a:xfrm>
            <a:off x="179388" y="1268413"/>
            <a:ext cx="8496300" cy="865187"/>
          </a:xfrm>
          <a:prstGeom prst="rect">
            <a:avLst/>
          </a:prstGeom>
          <a:noFill/>
          <a:ln w="9525">
            <a:noFill/>
            <a:round/>
            <a:headEnd/>
            <a:tailEnd/>
          </a:ln>
          <a:effectLst/>
        </p:spPr>
        <p:txBody>
          <a:bodyPr lIns="90000" tIns="45000" rIns="90000" bIns="45000"/>
          <a:lstStyle/>
          <a:p>
            <a:pPr marL="341313" indent="-339725" algn="just" hangingPunct="1">
              <a:lnSpc>
                <a:spcPct val="101000"/>
              </a:lnSpc>
              <a:spcBef>
                <a:spcPts val="400"/>
              </a:spcBef>
              <a:buSzPct val="45000"/>
              <a:buFont typeface="Wingdings" charset="2"/>
              <a:buChar cha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pPr>
            <a:r>
              <a:rPr lang="ru-RU" sz="1600">
                <a:solidFill>
                  <a:srgbClr val="000000"/>
                </a:solidFill>
                <a:latin typeface="Tahoma" pitchFamily="32" charset="0"/>
              </a:rPr>
              <a:t>Значительное падение стоимости активов и трудность реализации залогов, ограниченное число «крепких» заемщиков снижает интерес банков к прямому кредитованию реального сектора. </a:t>
            </a:r>
          </a:p>
        </p:txBody>
      </p:sp>
      <p:graphicFrame>
        <p:nvGraphicFramePr>
          <p:cNvPr id="5123" name="Object 3"/>
          <p:cNvGraphicFramePr>
            <a:graphicFrameLocks noChangeAspect="1"/>
          </p:cNvGraphicFramePr>
          <p:nvPr/>
        </p:nvGraphicFramePr>
        <p:xfrm>
          <a:off x="4329113" y="2133600"/>
          <a:ext cx="4814887" cy="2960688"/>
        </p:xfrm>
        <a:graphic>
          <a:graphicData uri="http://schemas.openxmlformats.org/presentationml/2006/ole">
            <p:oleObj spid="_x0000_s5123" r:id="rId4" imgW="5800680" imgH="3600360" progId="">
              <p:embed/>
            </p:oleObj>
          </a:graphicData>
        </a:graphic>
      </p:graphicFrame>
      <p:sp>
        <p:nvSpPr>
          <p:cNvPr id="5124" name="Rectangle 4"/>
          <p:cNvSpPr>
            <a:spLocks noChangeArrowheads="1"/>
          </p:cNvSpPr>
          <p:nvPr/>
        </p:nvSpPr>
        <p:spPr bwMode="auto">
          <a:xfrm>
            <a:off x="179388" y="3789363"/>
            <a:ext cx="4176712" cy="1584325"/>
          </a:xfrm>
          <a:prstGeom prst="rect">
            <a:avLst/>
          </a:prstGeom>
          <a:noFill/>
          <a:ln w="9525">
            <a:noFill/>
            <a:round/>
            <a:headEnd/>
            <a:tailEnd/>
          </a:ln>
          <a:effectLst/>
        </p:spPr>
        <p:txBody>
          <a:bodyPr lIns="90000" tIns="45000" rIns="90000" bIns="45000"/>
          <a:lstStyle/>
          <a:p>
            <a:pPr marL="269875" algn="just" hangingPunct="1">
              <a:lnSpc>
                <a:spcPct val="101000"/>
              </a:lnSpc>
              <a:spcBef>
                <a:spcPts val="363"/>
              </a:spcBef>
              <a:buSzPct val="45000"/>
              <a:buFont typeface="Wingdings" charset="2"/>
              <a:buChar char=""/>
              <a:tabLst>
                <a:tab pos="269875" algn="l"/>
                <a:tab pos="717550" algn="l"/>
                <a:tab pos="1166813" algn="l"/>
                <a:tab pos="1616075" algn="l"/>
                <a:tab pos="2065338" algn="l"/>
                <a:tab pos="2514600" algn="l"/>
                <a:tab pos="2963863" algn="l"/>
                <a:tab pos="3413125" algn="l"/>
                <a:tab pos="3862388" algn="l"/>
                <a:tab pos="4311650" algn="l"/>
                <a:tab pos="4760913" algn="l"/>
                <a:tab pos="5210175" algn="l"/>
                <a:tab pos="5659438" algn="l"/>
                <a:tab pos="6108700" algn="l"/>
                <a:tab pos="6557963" algn="l"/>
                <a:tab pos="7007225" algn="l"/>
                <a:tab pos="7456488" algn="l"/>
                <a:tab pos="7905750" algn="l"/>
                <a:tab pos="8355013" algn="l"/>
                <a:tab pos="8804275" algn="l"/>
                <a:tab pos="9253538" algn="l"/>
              </a:tabLst>
            </a:pPr>
            <a:r>
              <a:rPr lang="ru-RU" sz="1600">
                <a:solidFill>
                  <a:srgbClr val="000000"/>
                </a:solidFill>
                <a:latin typeface="Tahoma" pitchFamily="32" charset="0"/>
                <a:cs typeface="Arial Unicode MS" charset="0"/>
              </a:rPr>
              <a:t>   Согласно статистике ЦБ портфель   кредитов с января по ноябрь 2009 года снизился на 0,44% (ноябрь к началу года), а вложения в облигации выросли на 61,95% (доля в активах банков увеличилась до 10,2 с 6,3%)</a:t>
            </a:r>
          </a:p>
        </p:txBody>
      </p:sp>
      <p:sp>
        <p:nvSpPr>
          <p:cNvPr id="5125" name="Rectangle 5"/>
          <p:cNvSpPr>
            <a:spLocks noChangeArrowheads="1"/>
          </p:cNvSpPr>
          <p:nvPr/>
        </p:nvSpPr>
        <p:spPr bwMode="auto">
          <a:xfrm>
            <a:off x="0" y="2276475"/>
            <a:ext cx="4356100" cy="1296988"/>
          </a:xfrm>
          <a:prstGeom prst="rect">
            <a:avLst/>
          </a:prstGeom>
          <a:noFill/>
          <a:ln w="9525">
            <a:noFill/>
            <a:round/>
            <a:headEnd/>
            <a:tailEnd/>
          </a:ln>
          <a:effectLst/>
        </p:spPr>
        <p:txBody>
          <a:bodyPr lIns="90000" tIns="45000" rIns="90000" bIns="45000"/>
          <a:lstStyle/>
          <a:p>
            <a:pPr marL="520700" lvl="1" indent="-339725" algn="just" hangingPunct="1">
              <a:lnSpc>
                <a:spcPct val="101000"/>
              </a:lnSpc>
              <a:spcBef>
                <a:spcPts val="363"/>
              </a:spcBef>
              <a:buSzPct val="45000"/>
              <a:buFont typeface="Wingdings" charset="2"/>
              <a:buChar char=""/>
              <a:tabLst>
                <a:tab pos="520700" algn="l"/>
                <a:tab pos="968375" algn="l"/>
                <a:tab pos="1417638" algn="l"/>
                <a:tab pos="1866900" algn="l"/>
                <a:tab pos="2316163" algn="l"/>
                <a:tab pos="2765425" algn="l"/>
                <a:tab pos="3214688" algn="l"/>
                <a:tab pos="3663950" algn="l"/>
                <a:tab pos="4113213" algn="l"/>
                <a:tab pos="4562475" algn="l"/>
                <a:tab pos="5011738" algn="l"/>
                <a:tab pos="5461000" algn="l"/>
                <a:tab pos="5910263" algn="l"/>
                <a:tab pos="6359525" algn="l"/>
                <a:tab pos="6808788" algn="l"/>
                <a:tab pos="7258050" algn="l"/>
                <a:tab pos="7707313" algn="l"/>
                <a:tab pos="8156575" algn="l"/>
                <a:tab pos="8605838" algn="l"/>
                <a:tab pos="9055100" algn="l"/>
                <a:tab pos="9504363" algn="l"/>
              </a:tabLst>
            </a:pPr>
            <a:r>
              <a:rPr lang="ru-RU" sz="1600">
                <a:solidFill>
                  <a:srgbClr val="000000"/>
                </a:solidFill>
                <a:latin typeface="Tahoma" pitchFamily="32" charset="0"/>
                <a:cs typeface="Arial Unicode MS" charset="0"/>
              </a:rPr>
              <a:t>Лучшие компании и возможность получить рефинансирование в ЦБ под залог облигаций привлекли к публичному долговому рынку практически весь спектр банков. </a:t>
            </a:r>
          </a:p>
        </p:txBody>
      </p:sp>
      <p:sp>
        <p:nvSpPr>
          <p:cNvPr id="5126" name="Rectangle 6"/>
          <p:cNvSpPr>
            <a:spLocks noChangeArrowheads="1"/>
          </p:cNvSpPr>
          <p:nvPr/>
        </p:nvSpPr>
        <p:spPr bwMode="auto">
          <a:xfrm>
            <a:off x="323850" y="5589588"/>
            <a:ext cx="8351838" cy="581025"/>
          </a:xfrm>
          <a:prstGeom prst="rect">
            <a:avLst/>
          </a:prstGeom>
          <a:noFill/>
          <a:ln w="9525">
            <a:noFill/>
            <a:round/>
            <a:headEnd/>
            <a:tailEnd/>
          </a:ln>
          <a:effectLst/>
        </p:spPr>
        <p:txBody>
          <a:bodyPr lIns="90000" tIns="45000" rIns="90000" bIns="45000"/>
          <a:lstStyle/>
          <a:p>
            <a:pPr marL="887413" lvl="1" indent="-215900" algn="just" hangingPunct="1">
              <a:lnSpc>
                <a:spcPct val="101000"/>
              </a:lnSpc>
              <a:buSzPct val="45000"/>
              <a:buFont typeface="Wingdings" charset="2"/>
              <a:buChar char=""/>
              <a:tabLst>
                <a:tab pos="887413" algn="l"/>
                <a:tab pos="1335088" algn="l"/>
                <a:tab pos="1784350" algn="l"/>
                <a:tab pos="2233613" algn="l"/>
                <a:tab pos="2682875" algn="l"/>
                <a:tab pos="3132138" algn="l"/>
                <a:tab pos="3581400" algn="l"/>
                <a:tab pos="4030663" algn="l"/>
                <a:tab pos="4479925" algn="l"/>
                <a:tab pos="4929188" algn="l"/>
                <a:tab pos="5378450" algn="l"/>
                <a:tab pos="5827713" algn="l"/>
                <a:tab pos="6276975" algn="l"/>
                <a:tab pos="6726238" algn="l"/>
                <a:tab pos="7175500" algn="l"/>
                <a:tab pos="7624763" algn="l"/>
                <a:tab pos="8074025" algn="l"/>
                <a:tab pos="8523288" algn="l"/>
                <a:tab pos="8972550" algn="l"/>
                <a:tab pos="9421813" algn="l"/>
                <a:tab pos="9871075" algn="l"/>
              </a:tabLst>
            </a:pPr>
            <a:r>
              <a:rPr lang="ru-RU" sz="1600">
                <a:solidFill>
                  <a:srgbClr val="000000"/>
                </a:solidFill>
                <a:latin typeface="Tahoma" pitchFamily="32" charset="0"/>
                <a:cs typeface="Arial Unicode MS" charset="0"/>
              </a:rPr>
              <a:t>   Очевидно такая ситуация продлится до тех пор пока банки не заставят начать кредитования реального сектора.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a:spLocks noChangeArrowheads="1"/>
          </p:cNvSpPr>
          <p:nvPr/>
        </p:nvSpPr>
        <p:spPr bwMode="auto">
          <a:xfrm>
            <a:off x="2339975" y="260350"/>
            <a:ext cx="6313488" cy="576263"/>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Условия разные – доходность такая же</a:t>
            </a:r>
          </a:p>
        </p:txBody>
      </p:sp>
      <p:sp>
        <p:nvSpPr>
          <p:cNvPr id="6146" name="Text Box 2"/>
          <p:cNvSpPr txBox="1">
            <a:spLocks noChangeArrowheads="1"/>
          </p:cNvSpPr>
          <p:nvPr/>
        </p:nvSpPr>
        <p:spPr bwMode="auto">
          <a:xfrm>
            <a:off x="179388" y="1268413"/>
            <a:ext cx="8497887" cy="1584325"/>
          </a:xfrm>
          <a:prstGeom prst="rect">
            <a:avLst/>
          </a:prstGeom>
          <a:noFill/>
          <a:ln w="9525">
            <a:noFill/>
            <a:round/>
            <a:headEnd/>
            <a:tailEnd/>
          </a:ln>
          <a:effectLst/>
        </p:spPr>
        <p:txBody>
          <a:bodyPr lIns="90000" tIns="45000" rIns="90000" bIns="45000"/>
          <a:lstStyle/>
          <a:p>
            <a:pPr algn="just" hangingPunct="1">
              <a:lnSpc>
                <a:spcPct val="101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000">
              <a:solidFill>
                <a:srgbClr val="000000"/>
              </a:solidFill>
              <a:latin typeface="Tahoma" pitchFamily="32" charset="0"/>
            </a:endParaRP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Доходность на рынке еврооблигаций достигла, а порой даже опустилась ниже уровней, зафиксированных в докризисный период, по рублевым облигациям – приближается к ним. </a:t>
            </a: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При этом стоит отметить, что экономические условия абсолютно несопоставимы. </a:t>
            </a:r>
          </a:p>
        </p:txBody>
      </p:sp>
      <p:graphicFrame>
        <p:nvGraphicFramePr>
          <p:cNvPr id="6147" name="Object 3"/>
          <p:cNvGraphicFramePr>
            <a:graphicFrameLocks noChangeAspect="1"/>
          </p:cNvGraphicFramePr>
          <p:nvPr/>
        </p:nvGraphicFramePr>
        <p:xfrm>
          <a:off x="179388" y="3284538"/>
          <a:ext cx="4248150" cy="2616200"/>
        </p:xfrm>
        <a:graphic>
          <a:graphicData uri="http://schemas.openxmlformats.org/presentationml/2006/ole">
            <p:oleObj spid="_x0000_s6147" r:id="rId4" imgW="5829480" imgH="3619440" progId="">
              <p:embed/>
            </p:oleObj>
          </a:graphicData>
        </a:graphic>
      </p:graphicFrame>
      <p:graphicFrame>
        <p:nvGraphicFramePr>
          <p:cNvPr id="6148" name="Object 4"/>
          <p:cNvGraphicFramePr>
            <a:graphicFrameLocks noChangeAspect="1"/>
          </p:cNvGraphicFramePr>
          <p:nvPr/>
        </p:nvGraphicFramePr>
        <p:xfrm>
          <a:off x="4356100" y="3068638"/>
          <a:ext cx="4591050" cy="2822575"/>
        </p:xfrm>
        <a:graphic>
          <a:graphicData uri="http://schemas.openxmlformats.org/presentationml/2006/ole">
            <p:oleObj spid="_x0000_s6148" r:id="rId5" imgW="5791320" imgH="359100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1"/>
          <p:cNvSpPr txBox="1">
            <a:spLocks noChangeArrowheads="1"/>
          </p:cNvSpPr>
          <p:nvPr/>
        </p:nvSpPr>
        <p:spPr bwMode="auto">
          <a:xfrm>
            <a:off x="2268538" y="404813"/>
            <a:ext cx="6313487" cy="433387"/>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Занимаем внутри, а не снаружи</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7170" name="Text Box 2"/>
          <p:cNvSpPr txBox="1">
            <a:spLocks noChangeArrowheads="1"/>
          </p:cNvSpPr>
          <p:nvPr/>
        </p:nvSpPr>
        <p:spPr bwMode="auto">
          <a:xfrm>
            <a:off x="179388" y="1268413"/>
            <a:ext cx="8497887" cy="2376487"/>
          </a:xfrm>
          <a:prstGeom prst="rect">
            <a:avLst/>
          </a:prstGeom>
          <a:noFill/>
          <a:ln w="9525">
            <a:noFill/>
            <a:round/>
            <a:headEnd/>
            <a:tailEnd/>
          </a:ln>
          <a:effectLst/>
        </p:spPr>
        <p:txBody>
          <a:bodyPr lIns="90000" tIns="45000" rIns="90000" bIns="45000"/>
          <a:lstStyle/>
          <a:p>
            <a:pPr algn="just" hangingPunct="1">
              <a:lnSpc>
                <a:spcPct val="101000"/>
              </a:lnSpc>
              <a:spcBef>
                <a:spcPts val="900"/>
              </a:spcBef>
              <a:buSzPct val="45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В 2009 году Минфин активно занимал средства на внутреннем рынке (в последние месяцы аукционы проводились практически каждую неделю) посредством выпуска ОФЗ. Тем самым он, по сути, стерилизовал часть средств, которые сам же выделил банкам в рамках помощи.</a:t>
            </a:r>
          </a:p>
          <a:p>
            <a:pPr algn="just" hangingPunct="1">
              <a:lnSpc>
                <a:spcPct val="101000"/>
              </a:lnSpc>
              <a:spcBef>
                <a:spcPts val="900"/>
              </a:spcBef>
              <a:buSzPct val="45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Между тем, в четвертом квартале 2009 года сложились, на наш взгляд крайне благоприятные условия для размещения внешних займов, когда могли быть привлечены не внутренние ресурсы, а средства внешних инвесторов.</a:t>
            </a:r>
            <a:r>
              <a:rPr lang="ru-RU" sz="2000">
                <a:solidFill>
                  <a:srgbClr val="000000"/>
                </a:solidFill>
                <a:latin typeface="Tahoma" pitchFamily="32" charset="0"/>
              </a:rPr>
              <a:t> </a:t>
            </a:r>
          </a:p>
          <a:p>
            <a:pPr algn="just" hangingPunct="1">
              <a:lnSpc>
                <a:spcPct val="101000"/>
              </a:lnSpc>
              <a:spcBef>
                <a:spcPts val="900"/>
              </a:spcBef>
              <a:buSzPct val="45000"/>
              <a:buFont typeface="Wingdings"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Возможно не исключается очередной этап девальвации?</a:t>
            </a:r>
          </a:p>
        </p:txBody>
      </p:sp>
      <p:graphicFrame>
        <p:nvGraphicFramePr>
          <p:cNvPr id="7171" name="Object 3"/>
          <p:cNvGraphicFramePr>
            <a:graphicFrameLocks noChangeAspect="1"/>
          </p:cNvGraphicFramePr>
          <p:nvPr/>
        </p:nvGraphicFramePr>
        <p:xfrm>
          <a:off x="4572000" y="3716338"/>
          <a:ext cx="4373563" cy="2689225"/>
        </p:xfrm>
        <a:graphic>
          <a:graphicData uri="http://schemas.openxmlformats.org/presentationml/2006/ole">
            <p:oleObj spid="_x0000_s7171" r:id="rId4" imgW="5810400" imgH="3600360" progId="">
              <p:embed/>
            </p:oleObj>
          </a:graphicData>
        </a:graphic>
      </p:graphicFrame>
      <p:graphicFrame>
        <p:nvGraphicFramePr>
          <p:cNvPr id="7172" name="Object 4"/>
          <p:cNvGraphicFramePr>
            <a:graphicFrameLocks noChangeAspect="1"/>
          </p:cNvGraphicFramePr>
          <p:nvPr/>
        </p:nvGraphicFramePr>
        <p:xfrm>
          <a:off x="250825" y="3716338"/>
          <a:ext cx="4465638" cy="2746375"/>
        </p:xfrm>
        <a:graphic>
          <a:graphicData uri="http://schemas.openxmlformats.org/presentationml/2006/ole">
            <p:oleObj spid="_x0000_s7172" r:id="rId5" imgW="5810400" imgH="360036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Гос участие, масштаб, статус – не панацея</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8194" name="Text Box 2"/>
          <p:cNvSpPr txBox="1">
            <a:spLocks noChangeArrowheads="1"/>
          </p:cNvSpPr>
          <p:nvPr/>
        </p:nvSpPr>
        <p:spPr bwMode="auto">
          <a:xfrm>
            <a:off x="179388" y="1700213"/>
            <a:ext cx="8497887" cy="3457575"/>
          </a:xfrm>
          <a:prstGeom prst="rect">
            <a:avLst/>
          </a:prstGeom>
          <a:noFill/>
          <a:ln w="9525">
            <a:noFill/>
            <a:round/>
            <a:headEnd/>
            <a:tailEnd/>
          </a:ln>
          <a:effectLst/>
        </p:spPr>
        <p:txBody>
          <a:bodyPr lIns="90000" tIns="45000" rIns="90000" bIns="45000"/>
          <a:lstStyle/>
          <a:p>
            <a:pPr marL="357188" indent="-180975" algn="just" hangingPunct="1">
              <a:lnSpc>
                <a:spcPct val="101000"/>
              </a:lnSpc>
              <a:spcBef>
                <a:spcPts val="900"/>
              </a:spcBef>
              <a:buSzPct val="45000"/>
              <a:buFont typeface="Wingdings" charset="2"/>
              <a:buChar char=""/>
              <a:tabLst>
                <a:tab pos="357188"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4538" algn="l"/>
                <a:tab pos="7543800" algn="l"/>
                <a:tab pos="7993063" algn="l"/>
                <a:tab pos="8442325" algn="l"/>
                <a:tab pos="8891588" algn="l"/>
                <a:tab pos="9340850" algn="l"/>
              </a:tabLst>
            </a:pPr>
            <a:r>
              <a:rPr lang="ru-RU" sz="1600">
                <a:solidFill>
                  <a:srgbClr val="000000"/>
                </a:solidFill>
                <a:latin typeface="Tahoma" pitchFamily="32" charset="0"/>
              </a:rPr>
              <a:t>Кризис показал, что ни участие государства в капитале компании, либо  положение, которая она может занимать в экономической или финансовой системе страны, ее размеры  (Lehman, Dubai World, Газ, Миг, МОИТК) не является гарантией от объявления дефолта и/или реструктуризации долгов компании</a:t>
            </a:r>
          </a:p>
          <a:p>
            <a:pPr marL="357188" indent="-180975" algn="just" hangingPunct="1">
              <a:lnSpc>
                <a:spcPct val="101000"/>
              </a:lnSpc>
              <a:spcBef>
                <a:spcPts val="900"/>
              </a:spcBef>
              <a:buSzPct val="45000"/>
              <a:buFont typeface="Wingdings" charset="2"/>
              <a:buChar char=""/>
              <a:tabLst>
                <a:tab pos="357188"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4538" algn="l"/>
                <a:tab pos="7543800" algn="l"/>
                <a:tab pos="7993063" algn="l"/>
                <a:tab pos="8442325" algn="l"/>
                <a:tab pos="8891588" algn="l"/>
                <a:tab pos="9340850" algn="l"/>
              </a:tabLst>
            </a:pPr>
            <a:r>
              <a:rPr lang="ru-RU" sz="1600">
                <a:solidFill>
                  <a:srgbClr val="000000"/>
                </a:solidFill>
                <a:latin typeface="Tahoma" pitchFamily="32" charset="0"/>
              </a:rPr>
              <a:t>В условиях тяжелой экономической ситуации помощь государства носит или социальный характер или связана с недопущением полной остановки производства. Расчет же с кредиторами за счет государства в пакет поддержки  включается не обязательно.</a:t>
            </a:r>
          </a:p>
          <a:p>
            <a:pPr marL="357188" indent="-180975" algn="just" hangingPunct="1">
              <a:lnSpc>
                <a:spcPct val="101000"/>
              </a:lnSpc>
              <a:spcBef>
                <a:spcPts val="900"/>
              </a:spcBef>
              <a:buSzPct val="45000"/>
              <a:buFont typeface="Wingdings" charset="2"/>
              <a:buChar char=""/>
              <a:tabLst>
                <a:tab pos="357188" algn="l"/>
                <a:tab pos="804863" algn="l"/>
                <a:tab pos="1254125" algn="l"/>
                <a:tab pos="1703388" algn="l"/>
                <a:tab pos="2152650" algn="l"/>
                <a:tab pos="2601913" algn="l"/>
                <a:tab pos="3051175" algn="l"/>
                <a:tab pos="3500438" algn="l"/>
                <a:tab pos="3949700" algn="l"/>
                <a:tab pos="4398963" algn="l"/>
                <a:tab pos="4848225" algn="l"/>
                <a:tab pos="5297488" algn="l"/>
                <a:tab pos="5746750" algn="l"/>
                <a:tab pos="6196013" algn="l"/>
                <a:tab pos="6645275" algn="l"/>
                <a:tab pos="7094538" algn="l"/>
                <a:tab pos="7543800" algn="l"/>
                <a:tab pos="7993063" algn="l"/>
                <a:tab pos="8442325" algn="l"/>
                <a:tab pos="8891588" algn="l"/>
                <a:tab pos="9340850" algn="l"/>
              </a:tabLst>
            </a:pPr>
            <a:r>
              <a:rPr lang="ru-RU" sz="1600">
                <a:solidFill>
                  <a:srgbClr val="000000"/>
                </a:solidFill>
                <a:latin typeface="Tahoma" pitchFamily="32" charset="0"/>
              </a:rPr>
              <a:t>Впрочем существуют и исключения – на поддержку российского автопрома в виде АвтоВАЗа направлены десятки миллиардов рублей. Тоже парадокс</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Затушили кризис деньгами, а восстанавливать собираются деньги забирая</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9218" name="Text Box 2"/>
          <p:cNvSpPr txBox="1">
            <a:spLocks noChangeArrowheads="1"/>
          </p:cNvSpPr>
          <p:nvPr/>
        </p:nvSpPr>
        <p:spPr bwMode="auto">
          <a:xfrm>
            <a:off x="179388" y="1268413"/>
            <a:ext cx="8497887" cy="2232025"/>
          </a:xfrm>
          <a:prstGeom prst="rect">
            <a:avLst/>
          </a:prstGeom>
          <a:noFill/>
          <a:ln w="9525">
            <a:noFill/>
            <a:round/>
            <a:headEnd/>
            <a:tailEnd/>
          </a:ln>
          <a:effectLst/>
        </p:spPr>
        <p:txBody>
          <a:bodyPr lIns="90000" tIns="45000" rIns="90000" bIns="45000"/>
          <a:lstStyle/>
          <a:p>
            <a:pPr algn="just" hangingPunct="1">
              <a:lnSpc>
                <a:spcPct val="101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000">
              <a:solidFill>
                <a:srgbClr val="000000"/>
              </a:solidFill>
              <a:latin typeface="Tahoma" pitchFamily="32" charset="0"/>
            </a:endParaRP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Стабилизировать ситуацию на финансовых рынков стало возможным во многом благодаря той колоссальной денежной помощи, которая была оказана банкам со стороны финансовых властей практически всех без исключения государств. </a:t>
            </a: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Выходить же из кризиса придется, скорее всего, стерилизуя избыточную ликвидность, которой оказалось явно недостаточно для того чтобы направить экономику на путь развития.</a:t>
            </a:r>
          </a:p>
        </p:txBody>
      </p:sp>
      <p:graphicFrame>
        <p:nvGraphicFramePr>
          <p:cNvPr id="9219" name="Object 3"/>
          <p:cNvGraphicFramePr>
            <a:graphicFrameLocks noChangeAspect="1"/>
          </p:cNvGraphicFramePr>
          <p:nvPr/>
        </p:nvGraphicFramePr>
        <p:xfrm>
          <a:off x="1979613" y="3429000"/>
          <a:ext cx="5021262" cy="3086100"/>
        </p:xfrm>
        <a:graphic>
          <a:graphicData uri="http://schemas.openxmlformats.org/presentationml/2006/ole">
            <p:oleObj spid="_x0000_s9219" r:id="rId4" imgW="5810400" imgH="360036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Золото наше все</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10242" name="Text Box 2"/>
          <p:cNvSpPr txBox="1">
            <a:spLocks noChangeArrowheads="1"/>
          </p:cNvSpPr>
          <p:nvPr/>
        </p:nvSpPr>
        <p:spPr bwMode="auto">
          <a:xfrm>
            <a:off x="179388" y="1268413"/>
            <a:ext cx="8497887" cy="2447925"/>
          </a:xfrm>
          <a:prstGeom prst="rect">
            <a:avLst/>
          </a:prstGeom>
          <a:noFill/>
          <a:ln w="9525">
            <a:noFill/>
            <a:round/>
            <a:headEnd/>
            <a:tailEnd/>
          </a:ln>
          <a:effectLst/>
        </p:spPr>
        <p:txBody>
          <a:bodyPr lIns="90000" tIns="45000" rIns="90000" bIns="45000"/>
          <a:lstStyle/>
          <a:p>
            <a:pPr algn="just" hangingPunct="1">
              <a:lnSpc>
                <a:spcPct val="101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000">
              <a:solidFill>
                <a:srgbClr val="000000"/>
              </a:solidFill>
              <a:latin typeface="Tahoma" pitchFamily="32" charset="0"/>
            </a:endParaRP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Золото традиционно используется как защитный инструмент в период неопределенной ситуации. </a:t>
            </a: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Повышенный спрос наблюдался в период последнего кризиса, в условиях поиска безрисковой валюты. </a:t>
            </a: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Золото в качестве «тихой гавани» стали выбирать не только инвесторы, но и центральные банки. Наличие столь масштабного спроса позволило включиться в игру спекулянтам (как в свое время с нефтью), что еще с большей силой подтолкнуло котировки золота вверх. </a:t>
            </a:r>
          </a:p>
          <a:p>
            <a:pPr algn="just" hangingPunct="1">
              <a:lnSpc>
                <a:spcPct val="101000"/>
              </a:lnSpc>
              <a:spcBef>
                <a:spcPts val="400"/>
              </a:spcBef>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1600">
              <a:solidFill>
                <a:srgbClr val="000000"/>
              </a:solidFill>
              <a:latin typeface="Tahoma" pitchFamily="32" charset="0"/>
            </a:endParaRPr>
          </a:p>
        </p:txBody>
      </p:sp>
      <p:sp>
        <p:nvSpPr>
          <p:cNvPr id="10243" name="Rectangle 3"/>
          <p:cNvSpPr>
            <a:spLocks noChangeArrowheads="1"/>
          </p:cNvSpPr>
          <p:nvPr/>
        </p:nvSpPr>
        <p:spPr bwMode="auto">
          <a:xfrm>
            <a:off x="107950" y="4005263"/>
            <a:ext cx="3887788" cy="1558925"/>
          </a:xfrm>
          <a:prstGeom prst="rect">
            <a:avLst/>
          </a:prstGeom>
          <a:noFill/>
          <a:ln w="9525">
            <a:noFill/>
            <a:round/>
            <a:headEnd/>
            <a:tailEnd/>
          </a:ln>
          <a:effectLst/>
        </p:spPr>
        <p:txBody>
          <a:bodyPr lIns="90000" tIns="45000" rIns="90000" bIns="45000"/>
          <a:lstStyle/>
          <a:p>
            <a:pPr marL="803275" lvl="1" indent="-355600" algn="just">
              <a:lnSpc>
                <a:spcPct val="101000"/>
              </a:lnSpc>
              <a:spcBef>
                <a:spcPts val="363"/>
              </a:spcBef>
              <a:buSzPct val="45000"/>
              <a:buFont typeface="Symbol" charset="2"/>
              <a:buChar char=""/>
              <a:tabLst>
                <a:tab pos="803275" algn="l"/>
                <a:tab pos="1250950" algn="l"/>
                <a:tab pos="1700213" algn="l"/>
                <a:tab pos="2149475" algn="l"/>
                <a:tab pos="2598738" algn="l"/>
                <a:tab pos="3048000" algn="l"/>
                <a:tab pos="3497263" algn="l"/>
                <a:tab pos="3946525" algn="l"/>
                <a:tab pos="4395788" algn="l"/>
                <a:tab pos="4845050" algn="l"/>
                <a:tab pos="5294313" algn="l"/>
                <a:tab pos="5743575" algn="l"/>
                <a:tab pos="6192838" algn="l"/>
                <a:tab pos="6642100" algn="l"/>
                <a:tab pos="7091363" algn="l"/>
                <a:tab pos="7540625" algn="l"/>
                <a:tab pos="7989888" algn="l"/>
                <a:tab pos="8439150" algn="l"/>
                <a:tab pos="8888413" algn="l"/>
                <a:tab pos="9337675" algn="l"/>
                <a:tab pos="9786938" algn="l"/>
              </a:tabLst>
            </a:pPr>
            <a:r>
              <a:rPr lang="ru-RU" sz="1600">
                <a:solidFill>
                  <a:srgbClr val="000000"/>
                </a:solidFill>
                <a:latin typeface="Tahoma" pitchFamily="32" charset="0"/>
                <a:cs typeface="Arial Unicode MS" charset="0"/>
              </a:rPr>
              <a:t>В целом мы не исключаем, что уже проведенная параллель с нефтью, может повториться с золотом и в сценарии сильной коррекции котировок.</a:t>
            </a:r>
          </a:p>
        </p:txBody>
      </p:sp>
      <p:graphicFrame>
        <p:nvGraphicFramePr>
          <p:cNvPr id="10244" name="Object 4"/>
          <p:cNvGraphicFramePr>
            <a:graphicFrameLocks noChangeAspect="1"/>
          </p:cNvGraphicFramePr>
          <p:nvPr/>
        </p:nvGraphicFramePr>
        <p:xfrm>
          <a:off x="4140200" y="3573463"/>
          <a:ext cx="4662488" cy="2867025"/>
        </p:xfrm>
        <a:graphic>
          <a:graphicData uri="http://schemas.openxmlformats.org/presentationml/2006/ole">
            <p:oleObj spid="_x0000_s10244" r:id="rId4" imgW="5810400" imgH="360036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Рубль  ослабляли, чтоб потом отпустить</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11266" name="Text Box 2"/>
          <p:cNvSpPr txBox="1">
            <a:spLocks noChangeArrowheads="1"/>
          </p:cNvSpPr>
          <p:nvPr/>
        </p:nvSpPr>
        <p:spPr bwMode="auto">
          <a:xfrm>
            <a:off x="179388" y="1268413"/>
            <a:ext cx="8497887" cy="1655762"/>
          </a:xfrm>
          <a:prstGeom prst="rect">
            <a:avLst/>
          </a:prstGeom>
          <a:noFill/>
          <a:ln w="9525">
            <a:noFill/>
            <a:round/>
            <a:headEnd/>
            <a:tailEnd/>
          </a:ln>
          <a:effectLst/>
        </p:spPr>
        <p:txBody>
          <a:bodyPr lIns="90000" tIns="45000" rIns="90000" bIns="45000"/>
          <a:lstStyle/>
          <a:p>
            <a:pPr marL="717550" indent="-357188" algn="just" hangingPunct="1">
              <a:lnSpc>
                <a:spcPct val="101000"/>
              </a:lnSpc>
              <a:spcBef>
                <a:spcPts val="400"/>
              </a:spcBef>
              <a:buSzPct val="45000"/>
              <a:buFont typeface="Wingdings" charset="2"/>
              <a:buChar char=""/>
              <a:tabLst>
                <a:tab pos="717550" algn="l"/>
                <a:tab pos="1165225" algn="l"/>
                <a:tab pos="1614488" algn="l"/>
                <a:tab pos="2063750" algn="l"/>
                <a:tab pos="2513013" algn="l"/>
                <a:tab pos="2962275" algn="l"/>
                <a:tab pos="3411538" algn="l"/>
                <a:tab pos="3860800" algn="l"/>
                <a:tab pos="4310063" algn="l"/>
                <a:tab pos="4759325" algn="l"/>
                <a:tab pos="5208588" algn="l"/>
                <a:tab pos="5657850" algn="l"/>
                <a:tab pos="6107113" algn="l"/>
                <a:tab pos="6556375" algn="l"/>
                <a:tab pos="7005638" algn="l"/>
                <a:tab pos="7454900" algn="l"/>
                <a:tab pos="7904163" algn="l"/>
                <a:tab pos="8353425" algn="l"/>
                <a:tab pos="8802688" algn="l"/>
                <a:tab pos="9251950" algn="l"/>
                <a:tab pos="9701213" algn="l"/>
              </a:tabLst>
            </a:pPr>
            <a:r>
              <a:rPr lang="ru-RU" sz="1600">
                <a:solidFill>
                  <a:srgbClr val="000000"/>
                </a:solidFill>
                <a:latin typeface="Tahoma" pitchFamily="32" charset="0"/>
              </a:rPr>
              <a:t>Укрепление рубля не соответствует задачам, стоящим перед финансовыми властями в период кризиса. Между тем, отпустив его в ограниченно свободное плавание, национальной валюте позволили вырасти по отношению к корзине из доллара и евро на 12% от февральских максимумов. Вряд ли это будет способствовать повышению конкурентоспособности российских товаров и наполнению бюджета нефтегазовыми доходами.</a:t>
            </a:r>
          </a:p>
        </p:txBody>
      </p:sp>
      <p:graphicFrame>
        <p:nvGraphicFramePr>
          <p:cNvPr id="11267" name="Object 3"/>
          <p:cNvGraphicFramePr>
            <a:graphicFrameLocks noChangeAspect="1"/>
          </p:cNvGraphicFramePr>
          <p:nvPr/>
        </p:nvGraphicFramePr>
        <p:xfrm>
          <a:off x="1476375" y="2924175"/>
          <a:ext cx="5886450" cy="3619500"/>
        </p:xfrm>
        <a:graphic>
          <a:graphicData uri="http://schemas.openxmlformats.org/presentationml/2006/ole">
            <p:oleObj spid="_x0000_s11267" r:id="rId4" imgW="5810400" imgH="360036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2268538" y="115888"/>
            <a:ext cx="6313487" cy="863600"/>
          </a:xfrm>
          <a:prstGeom prst="rect">
            <a:avLst/>
          </a:prstGeom>
          <a:noFill/>
          <a:ln w="9525">
            <a:noFill/>
            <a:round/>
            <a:headEnd/>
            <a:tailEnd/>
          </a:ln>
          <a:effectLst/>
        </p:spPr>
        <p:txBody>
          <a:bodyPr lIns="90000" tIns="45000" rIns="90000" bIns="45000" anchor="ctr"/>
          <a:lstStyle/>
          <a:p>
            <a:pPr algn="r"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000" b="1" i="1">
                <a:solidFill>
                  <a:srgbClr val="FFFFFF"/>
                </a:solidFill>
                <a:latin typeface="Tahoma" pitchFamily="32" charset="0"/>
              </a:rPr>
              <a:t>2009 -  Ожидали худший год, для некоторых оказался одним из лучших</a:t>
            </a:r>
            <a:br>
              <a:rPr lang="ru-RU" sz="2000" b="1" i="1">
                <a:solidFill>
                  <a:srgbClr val="FFFFFF"/>
                </a:solidFill>
                <a:latin typeface="Tahoma" pitchFamily="32" charset="0"/>
              </a:rPr>
            </a:br>
            <a:endParaRPr lang="ru-RU" sz="2000" b="1" i="1">
              <a:solidFill>
                <a:srgbClr val="FFFFFF"/>
              </a:solidFill>
              <a:latin typeface="Tahoma" pitchFamily="32" charset="0"/>
            </a:endParaRPr>
          </a:p>
        </p:txBody>
      </p:sp>
      <p:sp>
        <p:nvSpPr>
          <p:cNvPr id="12290" name="Text Box 2"/>
          <p:cNvSpPr txBox="1">
            <a:spLocks noChangeArrowheads="1"/>
          </p:cNvSpPr>
          <p:nvPr/>
        </p:nvSpPr>
        <p:spPr bwMode="auto">
          <a:xfrm>
            <a:off x="142875" y="900113"/>
            <a:ext cx="8497888" cy="1439862"/>
          </a:xfrm>
          <a:prstGeom prst="rect">
            <a:avLst/>
          </a:prstGeom>
          <a:noFill/>
          <a:ln w="9525">
            <a:noFill/>
            <a:round/>
            <a:headEnd/>
            <a:tailEnd/>
          </a:ln>
          <a:effectLst/>
        </p:spPr>
        <p:txBody>
          <a:bodyPr lIns="90000" tIns="45000" rIns="90000" bIns="45000"/>
          <a:lstStyle/>
          <a:p>
            <a:pPr algn="just" hangingPunct="1">
              <a:lnSpc>
                <a:spcPct val="101000"/>
              </a:lnSpc>
              <a:spcBef>
                <a:spcPts val="4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000">
              <a:solidFill>
                <a:srgbClr val="000000"/>
              </a:solidFill>
              <a:latin typeface="Tahoma" pitchFamily="32" charset="0"/>
            </a:endParaRPr>
          </a:p>
          <a:p>
            <a:pPr marL="741363" lvl="1" indent="-282575" algn="just">
              <a:lnSpc>
                <a:spcPct val="101000"/>
              </a:lnSpc>
              <a:spcBef>
                <a:spcPts val="563"/>
              </a:spcBef>
              <a:buSzPct val="45000"/>
              <a:buFont typeface="Symbol"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1600">
                <a:solidFill>
                  <a:srgbClr val="000000"/>
                </a:solidFill>
                <a:latin typeface="Tahoma" pitchFamily="32" charset="0"/>
              </a:rPr>
              <a:t>Прогнозы на 2009 год, в том числе и наши, были крайне пессимистические – ожидали кардинального сокращения, практически схлопывания рынка при глобальном количестве дефолтов и отсутствии новых размещений, роста доходости.</a:t>
            </a:r>
          </a:p>
        </p:txBody>
      </p:sp>
      <p:sp>
        <p:nvSpPr>
          <p:cNvPr id="12291" name="Rectangle 3"/>
          <p:cNvSpPr>
            <a:spLocks noChangeArrowheads="1"/>
          </p:cNvSpPr>
          <p:nvPr/>
        </p:nvSpPr>
        <p:spPr bwMode="auto">
          <a:xfrm>
            <a:off x="250825" y="2492375"/>
            <a:ext cx="3673475" cy="3759200"/>
          </a:xfrm>
          <a:prstGeom prst="rect">
            <a:avLst/>
          </a:prstGeom>
          <a:noFill/>
          <a:ln w="9525">
            <a:noFill/>
            <a:round/>
            <a:headEnd/>
            <a:tailEnd/>
          </a:ln>
          <a:effectLst/>
        </p:spPr>
        <p:txBody>
          <a:bodyPr lIns="90000" tIns="45000" rIns="90000" bIns="45000"/>
          <a:lstStyle/>
          <a:p>
            <a:pPr marL="887413" lvl="1" indent="-215900" algn="just">
              <a:lnSpc>
                <a:spcPct val="101000"/>
              </a:lnSpc>
              <a:spcBef>
                <a:spcPts val="363"/>
              </a:spcBef>
              <a:buSzPct val="45000"/>
              <a:buFont typeface="Symbol" charset="2"/>
              <a:buChar char=""/>
              <a:tabLst>
                <a:tab pos="887413" algn="l"/>
                <a:tab pos="1335088" algn="l"/>
                <a:tab pos="1784350" algn="l"/>
                <a:tab pos="2233613" algn="l"/>
                <a:tab pos="2682875" algn="l"/>
                <a:tab pos="3132138" algn="l"/>
                <a:tab pos="3581400" algn="l"/>
                <a:tab pos="4030663" algn="l"/>
                <a:tab pos="4479925" algn="l"/>
                <a:tab pos="4929188" algn="l"/>
                <a:tab pos="5378450" algn="l"/>
                <a:tab pos="5827713" algn="l"/>
                <a:tab pos="6276975" algn="l"/>
                <a:tab pos="6726238" algn="l"/>
                <a:tab pos="7175500" algn="l"/>
                <a:tab pos="7624763" algn="l"/>
                <a:tab pos="8074025" algn="l"/>
                <a:tab pos="8523288" algn="l"/>
                <a:tab pos="8972550" algn="l"/>
                <a:tab pos="9421813" algn="l"/>
                <a:tab pos="9871075" algn="l"/>
              </a:tabLst>
            </a:pPr>
            <a:r>
              <a:rPr lang="ru-RU" sz="1600">
                <a:solidFill>
                  <a:srgbClr val="000000"/>
                </a:solidFill>
                <a:latin typeface="Tahoma" pitchFamily="32" charset="0"/>
                <a:cs typeface="Arial Unicode MS" charset="0"/>
              </a:rPr>
              <a:t>Оказалось (не считая действительно большого количества дефолтов), что 2009 год, тем, кто вложил свои средства в оставшиеся на плаву бумаги, дал заработать баснословные барыши. Вложения в еврооблигации принесли до 100% годовых даже без учета купонного дохода.</a:t>
            </a:r>
          </a:p>
        </p:txBody>
      </p:sp>
      <p:graphicFrame>
        <p:nvGraphicFramePr>
          <p:cNvPr id="12292" name="Object 4"/>
          <p:cNvGraphicFramePr>
            <a:graphicFrameLocks noChangeAspect="1"/>
          </p:cNvGraphicFramePr>
          <p:nvPr/>
        </p:nvGraphicFramePr>
        <p:xfrm>
          <a:off x="3924300" y="2636838"/>
          <a:ext cx="5022850" cy="3354387"/>
        </p:xfrm>
        <a:graphic>
          <a:graphicData uri="http://schemas.openxmlformats.org/presentationml/2006/ole">
            <p:oleObj spid="_x0000_s12292" r:id="rId4" imgW="5810400" imgH="3600360" progId="">
              <p:embed/>
            </p:oleObj>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MS Gothic"/>
        <a:cs typeface=""/>
      </a:majorFont>
      <a:minorFont>
        <a:latin typeface="Tahoma"/>
        <a:ea typeface="MS Gothic"/>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ahoma"/>
        <a:ea typeface="MS Gothic"/>
        <a:cs typeface=""/>
      </a:majorFont>
      <a:minorFont>
        <a:latin typeface="Tahoma"/>
        <a:ea typeface="MS Gothic"/>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34452</TotalTime>
  <Words>926</Words>
  <PresentationFormat>Экран (4:3)</PresentationFormat>
  <Paragraphs>63</Paragraphs>
  <Slides>12</Slides>
  <Notes>12</Notes>
  <HiddenSlides>0</HiddenSlides>
  <MMClips>0</MMClips>
  <ScaleCrop>false</ScaleCrop>
  <HeadingPairs>
    <vt:vector size="8" baseType="variant">
      <vt:variant>
        <vt:lpstr>Использованные шрифты</vt:lpstr>
      </vt:variant>
      <vt:variant>
        <vt:i4>7</vt:i4>
      </vt:variant>
      <vt:variant>
        <vt:lpstr>Тема</vt:lpstr>
      </vt:variant>
      <vt:variant>
        <vt:i4>2</vt:i4>
      </vt:variant>
      <vt:variant>
        <vt:lpstr>Внедренные серверы OLE</vt:lpstr>
      </vt:variant>
      <vt:variant>
        <vt:i4>0</vt:i4>
      </vt:variant>
      <vt:variant>
        <vt:lpstr>Заголовки слайдов</vt:lpstr>
      </vt:variant>
      <vt:variant>
        <vt:i4>12</vt:i4>
      </vt:variant>
    </vt:vector>
  </HeadingPairs>
  <TitlesOfParts>
    <vt:vector size="21" baseType="lpstr">
      <vt:lpstr>Times New Roman</vt:lpstr>
      <vt:lpstr>Tahoma</vt:lpstr>
      <vt:lpstr>MS Gothic</vt:lpstr>
      <vt:lpstr>Arial</vt:lpstr>
      <vt:lpstr>Arial Unicode MS</vt:lpstr>
      <vt:lpstr>Wingdings</vt:lpstr>
      <vt:lpstr>Symbol</vt:lpstr>
      <vt:lpstr>Тема Office</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cp:revision>
  <cp:lastPrinted>1601-01-01T00:00:00Z</cp:lastPrinted>
  <dcterms:created xsi:type="dcterms:W3CDTF">1601-01-01T00:00:00Z</dcterms:created>
  <dcterms:modified xsi:type="dcterms:W3CDTF">2009-12-11T05:24:34Z</dcterms:modified>
</cp:coreProperties>
</file>