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slideLayouts/slideLayout10.xml" ContentType="application/vnd.openxmlformats-officedocument.presentationml.slideLayout+xml"/>
  <Default Extension="gif" ContentType="image/gif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2" r:id="rId2"/>
  </p:sldMasterIdLst>
  <p:notesMasterIdLst>
    <p:notesMasterId r:id="rId18"/>
  </p:notesMasterIdLst>
  <p:handoutMasterIdLst>
    <p:handoutMasterId r:id="rId19"/>
  </p:handoutMasterIdLst>
  <p:sldIdLst>
    <p:sldId id="410" r:id="rId3"/>
    <p:sldId id="430" r:id="rId4"/>
    <p:sldId id="369" r:id="rId5"/>
    <p:sldId id="425" r:id="rId6"/>
    <p:sldId id="379" r:id="rId7"/>
    <p:sldId id="432" r:id="rId8"/>
    <p:sldId id="390" r:id="rId9"/>
    <p:sldId id="431" r:id="rId10"/>
    <p:sldId id="422" r:id="rId11"/>
    <p:sldId id="429" r:id="rId12"/>
    <p:sldId id="421" r:id="rId13"/>
    <p:sldId id="427" r:id="rId14"/>
    <p:sldId id="420" r:id="rId15"/>
    <p:sldId id="423" r:id="rId16"/>
    <p:sldId id="354" r:id="rId17"/>
  </p:sldIdLst>
  <p:sldSz cx="9144000" cy="6858000" type="screen4x3"/>
  <p:notesSz cx="6815138" cy="99314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6450"/>
    <a:srgbClr val="00602B"/>
    <a:srgbClr val="3399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322" autoAdjust="0"/>
    <p:restoredTop sz="98901" autoAdjust="0"/>
  </p:normalViewPr>
  <p:slideViewPr>
    <p:cSldViewPr>
      <p:cViewPr>
        <p:scale>
          <a:sx n="100" d="100"/>
          <a:sy n="100" d="100"/>
        </p:scale>
        <p:origin x="-600" y="3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66" d="100"/>
        <a:sy n="66" d="100"/>
      </p:scale>
      <p:origin x="0" y="1422"/>
    </p:cViewPr>
  </p:sorterViewPr>
  <p:notesViewPr>
    <p:cSldViewPr>
      <p:cViewPr varScale="1">
        <p:scale>
          <a:sx n="65" d="100"/>
          <a:sy n="65" d="100"/>
        </p:scale>
        <p:origin x="-2196" y="-102"/>
      </p:cViewPr>
      <p:guideLst>
        <p:guide orient="horz" pos="3128"/>
        <p:guide pos="214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shigabutdinovrm\&#1052;&#1086;&#1080;%20&#1076;&#1086;&#1082;&#1091;&#1084;&#1077;&#1085;&#1090;&#1099;\&#1044;&#1083;&#1103;%20&#1087;&#1088;&#1077;&#1079;&#1077;&#1085;&#1090;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gancevtr\&#1056;&#1072;&#1073;&#1086;&#1095;&#1080;&#1081;%20&#1089;&#1090;&#1086;&#1083;\&#1042;&#1077;&#1082;&#1089;&#1077;&#1083;&#1103;\&#1043;&#1088;&#1072;&#1092;&#1080;&#1082;&#1080;%20&#1076;&#1083;&#1103;%20&#1084;&#1077;&#1084;&#1086;&#1088;&#1072;&#1085;&#1076;&#1091;&#1084;&#1072;.xls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gancevtr\&#1056;&#1072;&#1073;&#1086;&#1095;&#1080;&#1081;%20&#1089;&#1090;&#1086;&#1083;\&#1042;&#1077;&#1082;&#1089;&#1077;&#1083;&#1103;\&#1043;&#1088;&#1072;&#1092;&#1080;&#1082;&#1080;%20&#1076;&#1083;&#1103;%20&#1084;&#1077;&#1084;&#1086;&#1088;&#1072;&#1085;&#1076;&#1091;&#1084;&#1072;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shigabutdinovrm\&#1052;&#1086;&#1080;%20&#1076;&#1086;&#1082;&#1091;&#1084;&#1077;&#1085;&#1090;&#1099;\&#1044;&#1083;&#1103;%20&#1087;&#1088;&#1077;&#1079;&#1077;&#1085;&#1090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shigabutdinovrm\&#1052;&#1086;&#1080;%20&#1076;&#1086;&#1082;&#1091;&#1084;&#1077;&#1085;&#1090;&#1099;\&#1044;&#1083;&#1103;%20&#1087;&#1088;&#1077;&#1079;&#1077;&#1085;&#1090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gancevtr\&#1056;&#1072;&#1073;&#1086;&#1095;&#1080;&#1081;%20&#1089;&#1090;&#1086;&#1083;\&#1042;&#1077;&#1082;&#1089;&#1077;&#1083;&#1103;\&#1043;&#1088;&#1072;&#1092;&#1080;&#1082;&#1080;%20&#1076;&#1083;&#1103;%20&#1084;&#1077;&#1084;&#1086;&#1088;&#1072;&#1085;&#1076;&#1091;&#1084;&#1072;.xl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gancevtr\&#1056;&#1072;&#1073;&#1086;&#1095;&#1080;&#1081;%20&#1089;&#1090;&#1086;&#1083;\&#1042;&#1077;&#1082;&#1089;&#1077;&#1083;&#1103;\&#1043;&#1088;&#1072;&#1092;&#1080;&#1082;&#1080;%20&#1076;&#1083;&#1103;%20&#1084;&#1077;&#1084;&#1086;&#1088;&#1072;&#1085;&#1076;&#1091;&#1084;&#1072;.xls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gancevtr\&#1056;&#1072;&#1073;&#1086;&#1095;&#1080;&#1081;%20&#1089;&#1090;&#1086;&#1083;\&#1042;&#1077;&#1082;&#1089;&#1077;&#1083;&#1103;\&#1043;&#1088;&#1072;&#1092;&#1080;&#1082;&#1080;%20&#1076;&#1083;&#1103;%20&#1084;&#1077;&#1084;&#1086;&#1088;&#1072;&#1085;&#1076;&#1091;&#1084;&#1072;.xls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arina%20Smetanina\Desktop\&#1051;&#1080;&#1089;&#1090;%20Microsoft%20Office%20Excel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gancevtr\&#1056;&#1072;&#1073;&#1086;&#1095;&#1080;&#1081;%20&#1089;&#1090;&#1086;&#1083;\&#1042;&#1077;&#1082;&#1089;&#1077;&#1083;&#1103;\&#1043;&#1088;&#1072;&#1092;&#1080;&#1082;&#1080;%20&#1076;&#1083;&#1103;%20&#1084;&#1077;&#1084;&#1086;&#1088;&#1072;&#1085;&#1076;&#1091;&#1084;&#1072;.xls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gancevtr\&#1056;&#1072;&#1073;&#1086;&#1095;&#1080;&#1081;%20&#1089;&#1090;&#1086;&#1083;\&#1042;&#1077;&#1082;&#1089;&#1077;&#1083;&#1103;\&#1043;&#1088;&#1072;&#1092;&#1080;&#1082;&#1080;%20&#1076;&#1083;&#1103;%20&#1084;&#1077;&#1084;&#1086;&#1088;&#1072;&#1085;&#1076;&#1091;&#1084;&#1072;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>
        <c:manualLayout>
          <c:xMode val="edge"/>
          <c:yMode val="edge"/>
          <c:x val="0.27149074074074081"/>
          <c:y val="0"/>
        </c:manualLayout>
      </c:layout>
      <c:txPr>
        <a:bodyPr/>
        <a:lstStyle/>
        <a:p>
          <a:pPr>
            <a:defRPr sz="1100"/>
          </a:pPr>
          <a:endParaRPr lang="ru-RU"/>
        </a:p>
      </c:txPr>
    </c:title>
    <c:plotArea>
      <c:layout>
        <c:manualLayout>
          <c:layoutTarget val="inner"/>
          <c:xMode val="edge"/>
          <c:yMode val="edge"/>
          <c:x val="4.8479401759592873E-2"/>
          <c:y val="0.23496296296296337"/>
          <c:w val="0.90876829382273216"/>
          <c:h val="0.53421230158729993"/>
        </c:manualLayout>
      </c:layout>
      <c:barChart>
        <c:barDir val="col"/>
        <c:grouping val="stacked"/>
        <c:ser>
          <c:idx val="0"/>
          <c:order val="0"/>
          <c:tx>
            <c:strRef>
              <c:f>Лист1!$A$33</c:f>
              <c:strCache>
                <c:ptCount val="1"/>
                <c:pt idx="0">
                  <c:v>Кредитный рейтинг АФ Банк</c:v>
                </c:pt>
              </c:strCache>
            </c:strRef>
          </c:tx>
          <c:spPr>
            <a:solidFill>
              <a:srgbClr val="146450"/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/>
                      <a:t>В+</a:t>
                    </a:r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/>
                      <a:t>В++</a:t>
                    </a:r>
                    <a:endParaRPr lang="en-US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/>
                      <a:t>В++</a:t>
                    </a:r>
                    <a:endParaRPr lang="en-US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/>
                      <a:t>А</a:t>
                    </a:r>
                    <a:endParaRPr lang="en-US"/>
                  </a:p>
                </c:rich>
              </c:tx>
              <c:showVal val="1"/>
            </c:dLbl>
            <c:showVal val="1"/>
          </c:dLbls>
          <c:cat>
            <c:strRef>
              <c:f>Лист1!$B$32:$E$32</c:f>
              <c:strCache>
                <c:ptCount val="4"/>
                <c:pt idx="0">
                  <c:v>19 мая 08</c:v>
                </c:pt>
                <c:pt idx="1">
                  <c:v>29 января 09</c:v>
                </c:pt>
                <c:pt idx="2">
                  <c:v>26 августа 09</c:v>
                </c:pt>
                <c:pt idx="3">
                  <c:v>7 октября 10</c:v>
                </c:pt>
              </c:strCache>
            </c:strRef>
          </c:cat>
          <c:val>
            <c:numRef>
              <c:f>Лист1!$B$33:$E$33</c:f>
              <c:numCache>
                <c:formatCode>0.00</c:formatCode>
                <c:ptCount val="4"/>
                <c:pt idx="0">
                  <c:v>1</c:v>
                </c:pt>
                <c:pt idx="1">
                  <c:v>2</c:v>
                </c:pt>
                <c:pt idx="2">
                  <c:v>2</c:v>
                </c:pt>
                <c:pt idx="3">
                  <c:v>3</c:v>
                </c:pt>
              </c:numCache>
            </c:numRef>
          </c:val>
        </c:ser>
        <c:overlap val="100"/>
        <c:axId val="53249152"/>
        <c:axId val="53250688"/>
      </c:barChart>
      <c:catAx>
        <c:axId val="53249152"/>
        <c:scaling>
          <c:orientation val="minMax"/>
        </c:scaling>
        <c:axPos val="b"/>
        <c:tickLblPos val="nextTo"/>
        <c:crossAx val="53250688"/>
        <c:crosses val="autoZero"/>
        <c:auto val="1"/>
        <c:lblAlgn val="ctr"/>
        <c:lblOffset val="100"/>
      </c:catAx>
      <c:valAx>
        <c:axId val="53250688"/>
        <c:scaling>
          <c:orientation val="minMax"/>
          <c:max val="4"/>
          <c:min val="0"/>
        </c:scaling>
        <c:delete val="1"/>
        <c:axPos val="l"/>
        <c:numFmt formatCode="General" sourceLinked="0"/>
        <c:tickLblPos val="none"/>
        <c:crossAx val="53249152"/>
        <c:crosses val="autoZero"/>
        <c:crossBetween val="between"/>
        <c:majorUnit val="1"/>
      </c:valAx>
      <c:spPr>
        <a:solidFill>
          <a:schemeClr val="bg1"/>
        </a:solidFill>
        <a:ln>
          <a:solidFill>
            <a:schemeClr val="bg1">
              <a:lumMod val="50000"/>
            </a:schemeClr>
          </a:solidFill>
        </a:ln>
      </c:spPr>
    </c:plotArea>
    <c:legend>
      <c:legendPos val="r"/>
      <c:layout>
        <c:manualLayout>
          <c:xMode val="edge"/>
          <c:yMode val="edge"/>
          <c:x val="0.2549448653198671"/>
          <c:y val="9.6697751322751324E-2"/>
          <c:w val="0.43635891667387888"/>
          <c:h val="0.14951297754447418"/>
        </c:manualLayout>
      </c:layout>
    </c:legend>
    <c:plotVisOnly val="1"/>
  </c:chart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 algn="ctr" rtl="0">
              <a:defRPr lang="ru-RU" sz="1400" b="1" i="0" u="none" strike="noStrike" kern="1200" baseline="0">
                <a:solidFill>
                  <a:srgbClr val="00602B"/>
                </a:solidFill>
                <a:latin typeface="+mj-lt"/>
                <a:ea typeface="+mn-ea"/>
                <a:cs typeface="Times New Roman" pitchFamily="18" charset="0"/>
              </a:defRPr>
            </a:pPr>
            <a:r>
              <a:rPr lang="ru-RU" sz="1400" b="1" i="0" u="none" strike="noStrike" kern="1200" baseline="0">
                <a:solidFill>
                  <a:srgbClr val="00602B"/>
                </a:solidFill>
                <a:latin typeface="+mj-lt"/>
                <a:ea typeface="+mn-ea"/>
                <a:cs typeface="Times New Roman" pitchFamily="18" charset="0"/>
              </a:rPr>
              <a:t>Динамика кредитов  физическим лицам в 2010 году</a:t>
            </a:r>
          </a:p>
        </c:rich>
      </c:tx>
      <c:layout/>
    </c:title>
    <c:plotArea>
      <c:layout/>
      <c:barChart>
        <c:barDir val="col"/>
        <c:grouping val="stacked"/>
        <c:ser>
          <c:idx val="0"/>
          <c:order val="0"/>
          <c:tx>
            <c:strRef>
              <c:f>Лист2!$D$7</c:f>
              <c:strCache>
                <c:ptCount val="1"/>
                <c:pt idx="0">
                  <c:v>Размер Кредитного портфеля</c:v>
                </c:pt>
              </c:strCache>
            </c:strRef>
          </c:tx>
          <c:spPr>
            <a:solidFill>
              <a:srgbClr val="146450"/>
            </a:solidFill>
          </c:spPr>
          <c:cat>
            <c:strRef>
              <c:f>Лист2!$E$6:$M$6</c:f>
              <c:strCache>
                <c:ptCount val="9"/>
                <c:pt idx="0">
                  <c:v>Январь 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Cентябрь</c:v>
                </c:pt>
              </c:strCache>
            </c:strRef>
          </c:cat>
          <c:val>
            <c:numRef>
              <c:f>Лист2!$E$7:$M$7</c:f>
              <c:numCache>
                <c:formatCode>General</c:formatCode>
                <c:ptCount val="9"/>
                <c:pt idx="0">
                  <c:v>641723</c:v>
                </c:pt>
                <c:pt idx="1">
                  <c:v>618982</c:v>
                </c:pt>
                <c:pt idx="2">
                  <c:v>610804</c:v>
                </c:pt>
                <c:pt idx="3">
                  <c:v>620036</c:v>
                </c:pt>
                <c:pt idx="4">
                  <c:v>634612</c:v>
                </c:pt>
                <c:pt idx="5">
                  <c:v>656977</c:v>
                </c:pt>
                <c:pt idx="6">
                  <c:v>690482</c:v>
                </c:pt>
                <c:pt idx="7">
                  <c:v>757802</c:v>
                </c:pt>
                <c:pt idx="8">
                  <c:v>786034</c:v>
                </c:pt>
              </c:numCache>
            </c:numRef>
          </c:val>
        </c:ser>
        <c:overlap val="100"/>
        <c:axId val="56320768"/>
        <c:axId val="56322304"/>
      </c:barChart>
      <c:lineChart>
        <c:grouping val="standard"/>
        <c:ser>
          <c:idx val="1"/>
          <c:order val="1"/>
          <c:tx>
            <c:strRef>
              <c:f>Лист2!$D$8</c:f>
              <c:strCache>
                <c:ptCount val="1"/>
                <c:pt idx="0">
                  <c:v>Средневзвшенная ставка по кредитному портфелю</c:v>
                </c:pt>
              </c:strCache>
            </c:strRef>
          </c:tx>
          <c:marker>
            <c:symbol val="none"/>
          </c:marker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layout>
                <c:manualLayout>
                  <c:x val="1.9436281295424743E-2"/>
                  <c:y val="-0.17112588912260793"/>
                </c:manualLayout>
              </c:layout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tx1"/>
                        </a:solidFill>
                        <a:latin typeface="+mj-lt"/>
                      </a:defRPr>
                    </a:pPr>
                    <a:r>
                      <a:rPr lang="ru-RU" b="1">
                        <a:solidFill>
                          <a:schemeClr val="tx1"/>
                        </a:solidFill>
                        <a:latin typeface="+mj-lt"/>
                      </a:rPr>
                      <a:t>Средневзвшенная ставка по кредитному портфелю</a:t>
                    </a:r>
                  </a:p>
                </c:rich>
              </c:tx>
              <c:spPr/>
              <c:dLblPos val="r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delete val="1"/>
            </c:dLbl>
            <c:dLbl>
              <c:idx val="8"/>
              <c:delete val="1"/>
            </c:dLbl>
            <c:txPr>
              <a:bodyPr/>
              <a:lstStyle/>
              <a:p>
                <a:pPr>
                  <a:defRPr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dLblPos val="b"/>
            <c:showSerName val="1"/>
          </c:dLbls>
          <c:cat>
            <c:strRef>
              <c:f>Лист2!$E$6:$M$6</c:f>
              <c:strCache>
                <c:ptCount val="9"/>
                <c:pt idx="0">
                  <c:v>Январь 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Cентябрь</c:v>
                </c:pt>
              </c:strCache>
            </c:strRef>
          </c:cat>
          <c:val>
            <c:numRef>
              <c:f>Лист2!$E$8:$M$8</c:f>
              <c:numCache>
                <c:formatCode>0.00%</c:formatCode>
                <c:ptCount val="9"/>
                <c:pt idx="0">
                  <c:v>0.2243</c:v>
                </c:pt>
                <c:pt idx="1">
                  <c:v>0.22570000000000001</c:v>
                </c:pt>
                <c:pt idx="2">
                  <c:v>0.22770000000000001</c:v>
                </c:pt>
                <c:pt idx="3">
                  <c:v>0.2286</c:v>
                </c:pt>
                <c:pt idx="4">
                  <c:v>0.22969999999999999</c:v>
                </c:pt>
                <c:pt idx="5">
                  <c:v>0.23169999999999999</c:v>
                </c:pt>
                <c:pt idx="6">
                  <c:v>0.23230000000000001</c:v>
                </c:pt>
                <c:pt idx="7">
                  <c:v>0.23300000000000001</c:v>
                </c:pt>
                <c:pt idx="8">
                  <c:v>0.23400000000000001</c:v>
                </c:pt>
              </c:numCache>
            </c:numRef>
          </c:val>
        </c:ser>
        <c:marker val="1"/>
        <c:axId val="56340864"/>
        <c:axId val="56342400"/>
      </c:lineChart>
      <c:catAx>
        <c:axId val="56320768"/>
        <c:scaling>
          <c:orientation val="minMax"/>
        </c:scaling>
        <c:axPos val="b"/>
        <c:numFmt formatCode="dd/mm/yyyy" sourceLinked="1"/>
        <c:tickLblPos val="nextTo"/>
        <c:txPr>
          <a:bodyPr rot="0" vert="horz"/>
          <a:lstStyle/>
          <a:p>
            <a:pPr>
              <a:defRPr b="1">
                <a:solidFill>
                  <a:srgbClr val="00602B"/>
                </a:solidFill>
                <a:latin typeface="+mn-lt"/>
              </a:defRPr>
            </a:pPr>
            <a:endParaRPr lang="ru-RU"/>
          </a:p>
        </c:txPr>
        <c:crossAx val="56322304"/>
        <c:crosses val="autoZero"/>
        <c:auto val="1"/>
        <c:lblAlgn val="ctr"/>
        <c:lblOffset val="100"/>
      </c:catAx>
      <c:valAx>
        <c:axId val="56322304"/>
        <c:scaling>
          <c:orientation val="minMax"/>
        </c:scaling>
        <c:axPos val="l"/>
        <c:majorGridlines/>
        <c:title>
          <c:tx>
            <c:rich>
              <a:bodyPr rot="0" vert="horz"/>
              <a:lstStyle/>
              <a:p>
                <a:pPr algn="ctr">
                  <a:defRPr sz="800" b="1"/>
                </a:pPr>
                <a:r>
                  <a:rPr lang="ru-RU" sz="800" b="1" dirty="0"/>
                  <a:t>тыс.руб.</a:t>
                </a:r>
              </a:p>
            </c:rich>
          </c:tx>
          <c:layout>
            <c:manualLayout>
              <c:xMode val="edge"/>
              <c:yMode val="edge"/>
              <c:x val="7.2055744839885014E-2"/>
              <c:y val="4.7265580526371802E-2"/>
            </c:manualLayout>
          </c:layout>
        </c:title>
        <c:numFmt formatCode="General" sourceLinked="1"/>
        <c:tickLblPos val="nextTo"/>
        <c:txPr>
          <a:bodyPr rot="0" vert="horz"/>
          <a:lstStyle/>
          <a:p>
            <a:pPr>
              <a:defRPr b="1">
                <a:solidFill>
                  <a:srgbClr val="00602B"/>
                </a:solidFill>
                <a:latin typeface="+mj-lt"/>
              </a:defRPr>
            </a:pPr>
            <a:endParaRPr lang="ru-RU"/>
          </a:p>
        </c:txPr>
        <c:crossAx val="56320768"/>
        <c:crosses val="autoZero"/>
        <c:crossBetween val="between"/>
      </c:valAx>
      <c:catAx>
        <c:axId val="56340864"/>
        <c:scaling>
          <c:orientation val="minMax"/>
        </c:scaling>
        <c:delete val="1"/>
        <c:axPos val="b"/>
        <c:tickLblPos val="none"/>
        <c:crossAx val="56342400"/>
        <c:crosses val="autoZero"/>
        <c:auto val="1"/>
        <c:lblAlgn val="ctr"/>
        <c:lblOffset val="100"/>
      </c:catAx>
      <c:valAx>
        <c:axId val="56342400"/>
        <c:scaling>
          <c:orientation val="minMax"/>
        </c:scaling>
        <c:axPos val="r"/>
        <c:numFmt formatCode="0.00%" sourceLinked="1"/>
        <c:tickLblPos val="nextTo"/>
        <c:txPr>
          <a:bodyPr rot="0" vert="horz"/>
          <a:lstStyle/>
          <a:p>
            <a:pPr>
              <a:defRPr b="1">
                <a:solidFill>
                  <a:srgbClr val="00602B"/>
                </a:solidFill>
                <a:latin typeface="+mj-lt"/>
              </a:defRPr>
            </a:pPr>
            <a:endParaRPr lang="ru-RU"/>
          </a:p>
        </c:txPr>
        <c:crossAx val="56340864"/>
        <c:crosses val="max"/>
        <c:crossBetween val="between"/>
      </c:valAx>
    </c:plotArea>
    <c:plotVisOnly val="1"/>
    <c:dispBlanksAs val="gap"/>
  </c:chart>
  <c:txPr>
    <a:bodyPr/>
    <a:lstStyle/>
    <a:p>
      <a:pPr algn="ctr">
        <a:defRPr lang="ru-RU" sz="1000" b="0" i="0" u="none" strike="noStrike" kern="1200" baseline="0">
          <a:solidFill>
            <a:srgbClr val="000000"/>
          </a:solidFill>
          <a:latin typeface="Times New Roman"/>
          <a:ea typeface="Times New Roman"/>
          <a:cs typeface="Times New Roman"/>
        </a:defRPr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 algn="ctr" rtl="0">
              <a:defRPr lang="ru-RU" sz="1500" b="1" i="0" u="none" strike="noStrike" kern="1200" baseline="0">
                <a:solidFill>
                  <a:srgbClr val="00602B"/>
                </a:solidFill>
                <a:latin typeface="+mj-lt"/>
                <a:ea typeface="+mn-ea"/>
                <a:cs typeface="Times New Roman" pitchFamily="18" charset="0"/>
              </a:defRPr>
            </a:pPr>
            <a:r>
              <a:rPr lang="ru-RU" sz="1400" b="1" i="0" u="none" strike="noStrike" kern="1200" baseline="0" dirty="0" smtClean="0">
                <a:solidFill>
                  <a:srgbClr val="00602B"/>
                </a:solidFill>
                <a:latin typeface="+mj-lt"/>
                <a:ea typeface="+mn-ea"/>
                <a:cs typeface="Times New Roman" pitchFamily="18" charset="0"/>
              </a:rPr>
              <a:t>Депозиты физических лиц</a:t>
            </a:r>
            <a:endParaRPr lang="ru-RU" sz="1400" b="1" i="0" u="none" strike="noStrike" kern="1200" baseline="0" dirty="0">
              <a:solidFill>
                <a:srgbClr val="00602B"/>
              </a:solidFill>
              <a:latin typeface="+mj-lt"/>
              <a:ea typeface="+mn-ea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2028477690288716"/>
          <c:y val="0.125"/>
        </c:manualLayout>
      </c:layout>
    </c:title>
    <c:plotArea>
      <c:layout>
        <c:manualLayout>
          <c:layoutTarget val="inner"/>
          <c:xMode val="edge"/>
          <c:yMode val="edge"/>
          <c:x val="7.7694444444444524E-2"/>
          <c:y val="0.18199074074074106"/>
          <c:w val="0.9223055555555556"/>
          <c:h val="0.61466899970836952"/>
        </c:manualLayout>
      </c:layout>
      <c:barChart>
        <c:barDir val="col"/>
        <c:grouping val="clustered"/>
        <c:ser>
          <c:idx val="0"/>
          <c:order val="0"/>
          <c:tx>
            <c:strRef>
              <c:f>Лист1!$I$62</c:f>
              <c:strCache>
                <c:ptCount val="1"/>
                <c:pt idx="0">
                  <c:v>Депозиты Физ. лиц</c:v>
                </c:pt>
              </c:strCache>
            </c:strRef>
          </c:tx>
          <c:spPr>
            <a:solidFill>
              <a:srgbClr val="146450"/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b="1" dirty="0"/>
                      <a:t> </a:t>
                    </a:r>
                    <a:r>
                      <a:rPr lang="en-US" b="1"/>
                      <a:t>96 </a:t>
                    </a:r>
                    <a:r>
                      <a:rPr lang="ru-RU" sz="1000" b="1" i="0" u="none" strike="noStrike" baseline="0" smtClean="0"/>
                      <a:t>млн.руб.</a:t>
                    </a:r>
                    <a:r>
                      <a:rPr lang="en-US" sz="1000" b="1" i="0" u="none" strike="noStrike" baseline="0" smtClean="0"/>
                      <a:t> </a:t>
                    </a:r>
                    <a:r>
                      <a:rPr lang="en-US" b="1" smtClean="0"/>
                      <a:t>  </a:t>
                    </a:r>
                    <a:endParaRPr lang="en-US" b="1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b="1" dirty="0"/>
                      <a:t> </a:t>
                    </a:r>
                    <a:r>
                      <a:rPr lang="en-US" b="1"/>
                      <a:t>661 </a:t>
                    </a:r>
                    <a:r>
                      <a:rPr lang="ru-RU" sz="1000" b="1" i="0" u="none" strike="noStrike" baseline="0" smtClean="0"/>
                      <a:t>млн.руб.</a:t>
                    </a:r>
                    <a:r>
                      <a:rPr lang="en-US" sz="1000" b="1" i="0" u="none" strike="noStrike" baseline="0" smtClean="0"/>
                      <a:t> </a:t>
                    </a:r>
                    <a:r>
                      <a:rPr lang="en-US" b="1" smtClean="0"/>
                      <a:t>   </a:t>
                    </a:r>
                    <a:endParaRPr lang="en-US" b="1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b="1" dirty="0"/>
                      <a:t> 1 </a:t>
                    </a:r>
                    <a:r>
                      <a:rPr lang="en-US" b="1"/>
                      <a:t>524 </a:t>
                    </a:r>
                    <a:r>
                      <a:rPr lang="ru-RU" sz="1000" b="1" i="0" u="none" strike="noStrike" baseline="0" smtClean="0"/>
                      <a:t>млн.руб.</a:t>
                    </a:r>
                    <a:r>
                      <a:rPr lang="en-US" sz="1000" b="1" i="0" u="none" strike="noStrike" baseline="0" smtClean="0"/>
                      <a:t> </a:t>
                    </a:r>
                    <a:r>
                      <a:rPr lang="en-US" b="1" smtClean="0"/>
                      <a:t>   </a:t>
                    </a:r>
                    <a:endParaRPr lang="en-US" b="1" dirty="0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b="1" dirty="0"/>
                      <a:t> 2 </a:t>
                    </a:r>
                    <a:r>
                      <a:rPr lang="en-US" b="1"/>
                      <a:t>034 </a:t>
                    </a:r>
                    <a:r>
                      <a:rPr lang="ru-RU" sz="1000" b="1" i="0" u="none" strike="noStrike" baseline="0" smtClean="0"/>
                      <a:t>млн.руб.</a:t>
                    </a:r>
                    <a:r>
                      <a:rPr lang="en-US" sz="1000" b="1" i="0" u="none" strike="noStrike" baseline="0" smtClean="0"/>
                      <a:t> </a:t>
                    </a:r>
                    <a:r>
                      <a:rPr lang="en-US" b="1" smtClean="0"/>
                      <a:t>   </a:t>
                    </a:r>
                    <a:endParaRPr lang="en-US" b="1" dirty="0"/>
                  </a:p>
                </c:rich>
              </c:tx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b="1" dirty="0"/>
                      <a:t> 2 </a:t>
                    </a:r>
                    <a:r>
                      <a:rPr lang="en-US" b="1"/>
                      <a:t>464 </a:t>
                    </a:r>
                    <a:r>
                      <a:rPr lang="ru-RU" sz="1000" b="1" i="0" u="none" strike="noStrike" baseline="0" smtClean="0"/>
                      <a:t>млн.руб.</a:t>
                    </a:r>
                    <a:r>
                      <a:rPr lang="en-US" sz="1000" b="1" i="0" u="none" strike="noStrike" baseline="0" smtClean="0"/>
                      <a:t> </a:t>
                    </a:r>
                    <a:r>
                      <a:rPr lang="en-US" b="1" smtClean="0"/>
                      <a:t>   </a:t>
                    </a:r>
                    <a:endParaRPr lang="en-US" b="1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numRef>
              <c:f>Лист1!$J$61:$N$61</c:f>
              <c:numCache>
                <c:formatCode>dd/mm/yyyy</c:formatCode>
                <c:ptCount val="5"/>
                <c:pt idx="0">
                  <c:v>39448</c:v>
                </c:pt>
                <c:pt idx="1">
                  <c:v>39814</c:v>
                </c:pt>
                <c:pt idx="2">
                  <c:v>40179</c:v>
                </c:pt>
                <c:pt idx="3">
                  <c:v>40360</c:v>
                </c:pt>
                <c:pt idx="4">
                  <c:v>40452</c:v>
                </c:pt>
              </c:numCache>
            </c:numRef>
          </c:cat>
          <c:val>
            <c:numRef>
              <c:f>Лист1!$J$62:$N$62</c:f>
              <c:numCache>
                <c:formatCode>_-* #,##0_р_._-;\-* #,##0_р_._-;_-* "-"_р_._-;_-@_-</c:formatCode>
                <c:ptCount val="5"/>
                <c:pt idx="0">
                  <c:v>96832</c:v>
                </c:pt>
                <c:pt idx="1">
                  <c:v>661267</c:v>
                </c:pt>
                <c:pt idx="2">
                  <c:v>1524372</c:v>
                </c:pt>
                <c:pt idx="3">
                  <c:v>2034662</c:v>
                </c:pt>
                <c:pt idx="4">
                  <c:v>2464961</c:v>
                </c:pt>
              </c:numCache>
            </c:numRef>
          </c:val>
        </c:ser>
        <c:axId val="56362496"/>
        <c:axId val="56364032"/>
      </c:barChart>
      <c:catAx>
        <c:axId val="56362496"/>
        <c:scaling>
          <c:orientation val="minMax"/>
        </c:scaling>
        <c:axPos val="b"/>
        <c:numFmt formatCode="dd/mm/yyyy" sourceLinked="1"/>
        <c:tickLblPos val="nextTo"/>
        <c:txPr>
          <a:bodyPr/>
          <a:lstStyle/>
          <a:p>
            <a:pPr>
              <a:defRPr b="1">
                <a:solidFill>
                  <a:srgbClr val="00602B"/>
                </a:solidFill>
                <a:latin typeface="+mj-lt"/>
                <a:cs typeface="Times New Roman" pitchFamily="18" charset="0"/>
              </a:defRPr>
            </a:pPr>
            <a:endParaRPr lang="ru-RU"/>
          </a:p>
        </c:txPr>
        <c:crossAx val="56364032"/>
        <c:crosses val="autoZero"/>
        <c:lblAlgn val="ctr"/>
        <c:lblOffset val="100"/>
      </c:catAx>
      <c:valAx>
        <c:axId val="56364032"/>
        <c:scaling>
          <c:orientation val="minMax"/>
        </c:scaling>
        <c:delete val="1"/>
        <c:axPos val="l"/>
        <c:numFmt formatCode="_-* #,##0_р_._-;\-* #,##0_р_._-;_-* &quot;-&quot;_р_._-;_-@_-" sourceLinked="1"/>
        <c:tickLblPos val="none"/>
        <c:crossAx val="56362496"/>
        <c:crosses val="autoZero"/>
        <c:crossBetween val="between"/>
      </c:valAx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100"/>
            </a:pPr>
            <a:r>
              <a:rPr lang="ru-RU" sz="1100"/>
              <a:t>РБК рейтинг, чистые активы</a:t>
            </a:r>
          </a:p>
        </c:rich>
      </c:tx>
      <c:layout>
        <c:manualLayout>
          <c:xMode val="edge"/>
          <c:yMode val="edge"/>
          <c:x val="0.29111636063426016"/>
          <c:y val="0"/>
        </c:manualLayout>
      </c:layout>
      <c:overlay val="1"/>
    </c:title>
    <c:plotArea>
      <c:layout>
        <c:manualLayout>
          <c:layoutTarget val="inner"/>
          <c:xMode val="edge"/>
          <c:yMode val="edge"/>
          <c:x val="1.1440596507927628E-2"/>
          <c:y val="0.18708672287441341"/>
          <c:w val="0.98564610804707109"/>
          <c:h val="0.55367767778888988"/>
        </c:manualLayout>
      </c:layout>
      <c:barChart>
        <c:barDir val="col"/>
        <c:grouping val="stacked"/>
        <c:ser>
          <c:idx val="0"/>
          <c:order val="0"/>
          <c:tx>
            <c:strRef>
              <c:f>Лист1!$A$2</c:f>
              <c:strCache>
                <c:ptCount val="1"/>
              </c:strCache>
            </c:strRef>
          </c:tx>
          <c:spPr>
            <a:noFill/>
          </c:spPr>
          <c:dLbls>
            <c:dLbl>
              <c:idx val="7"/>
              <c:layout>
                <c:manualLayout>
                  <c:x val="-6.0816997345122846E-3"/>
                  <c:y val="-3.0176688186909282E-3"/>
                </c:manualLayout>
              </c:layout>
              <c:dLblPos val="ctr"/>
              <c:showVal val="1"/>
            </c:dLbl>
            <c:dLblPos val="inEnd"/>
            <c:showVal val="1"/>
          </c:dLbls>
          <c:cat>
            <c:strRef>
              <c:f>Лист1!$B$1:$I$1</c:f>
              <c:strCache>
                <c:ptCount val="8"/>
                <c:pt idx="0">
                  <c:v>1 января 07</c:v>
                </c:pt>
                <c:pt idx="1">
                  <c:v>1 июля 07</c:v>
                </c:pt>
                <c:pt idx="2">
                  <c:v>1 января 08</c:v>
                </c:pt>
                <c:pt idx="3">
                  <c:v>1 июля 08</c:v>
                </c:pt>
                <c:pt idx="4">
                  <c:v>1 января 09</c:v>
                </c:pt>
                <c:pt idx="5">
                  <c:v>1 июля 09</c:v>
                </c:pt>
                <c:pt idx="6">
                  <c:v>1 января 10</c:v>
                </c:pt>
                <c:pt idx="7">
                  <c:v>1 июля 10</c:v>
                </c:pt>
              </c:strCache>
            </c:strRef>
          </c:cat>
          <c:val>
            <c:numRef>
              <c:f>Лист1!$B$2:$I$2</c:f>
              <c:numCache>
                <c:formatCode>General</c:formatCode>
                <c:ptCount val="8"/>
                <c:pt idx="0">
                  <c:v>691</c:v>
                </c:pt>
                <c:pt idx="1">
                  <c:v>795</c:v>
                </c:pt>
                <c:pt idx="2">
                  <c:v>509</c:v>
                </c:pt>
                <c:pt idx="3">
                  <c:v>441</c:v>
                </c:pt>
                <c:pt idx="4">
                  <c:v>388</c:v>
                </c:pt>
                <c:pt idx="5">
                  <c:v>316</c:v>
                </c:pt>
                <c:pt idx="6">
                  <c:v>331</c:v>
                </c:pt>
                <c:pt idx="7">
                  <c:v>286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Место АФ Банк</c:v>
                </c:pt>
              </c:strCache>
            </c:strRef>
          </c:tx>
          <c:spPr>
            <a:solidFill>
              <a:srgbClr val="146450"/>
            </a:solidFill>
          </c:spPr>
          <c:cat>
            <c:strRef>
              <c:f>Лист1!$B$1:$I$1</c:f>
              <c:strCache>
                <c:ptCount val="8"/>
                <c:pt idx="0">
                  <c:v>1 января 07</c:v>
                </c:pt>
                <c:pt idx="1">
                  <c:v>1 июля 07</c:v>
                </c:pt>
                <c:pt idx="2">
                  <c:v>1 января 08</c:v>
                </c:pt>
                <c:pt idx="3">
                  <c:v>1 июля 08</c:v>
                </c:pt>
                <c:pt idx="4">
                  <c:v>1 января 09</c:v>
                </c:pt>
                <c:pt idx="5">
                  <c:v>1 июля 09</c:v>
                </c:pt>
                <c:pt idx="6">
                  <c:v>1 января 10</c:v>
                </c:pt>
                <c:pt idx="7">
                  <c:v>1 июля 10</c:v>
                </c:pt>
              </c:strCache>
            </c:strRef>
          </c:cat>
          <c:val>
            <c:numRef>
              <c:f>Лист1!$B$3:$I$3</c:f>
              <c:numCache>
                <c:formatCode>General</c:formatCode>
                <c:ptCount val="8"/>
                <c:pt idx="0">
                  <c:v>109</c:v>
                </c:pt>
                <c:pt idx="1">
                  <c:v>5</c:v>
                </c:pt>
                <c:pt idx="2">
                  <c:v>291</c:v>
                </c:pt>
                <c:pt idx="3">
                  <c:v>359</c:v>
                </c:pt>
                <c:pt idx="4">
                  <c:v>412</c:v>
                </c:pt>
                <c:pt idx="5">
                  <c:v>484</c:v>
                </c:pt>
                <c:pt idx="6">
                  <c:v>469</c:v>
                </c:pt>
                <c:pt idx="7">
                  <c:v>514</c:v>
                </c:pt>
              </c:numCache>
            </c:numRef>
          </c:val>
        </c:ser>
        <c:overlap val="100"/>
        <c:axId val="53274880"/>
        <c:axId val="55664640"/>
      </c:barChart>
      <c:catAx>
        <c:axId val="53274880"/>
        <c:scaling>
          <c:orientation val="minMax"/>
        </c:scaling>
        <c:axPos val="t"/>
        <c:majorTickMark val="none"/>
        <c:tickLblPos val="high"/>
        <c:crossAx val="55664640"/>
        <c:crosses val="autoZero"/>
        <c:auto val="1"/>
        <c:lblAlgn val="ctr"/>
        <c:lblOffset val="100"/>
      </c:catAx>
      <c:valAx>
        <c:axId val="55664640"/>
        <c:scaling>
          <c:orientation val="maxMin"/>
          <c:max val="801"/>
          <c:min val="200"/>
        </c:scaling>
        <c:delete val="1"/>
        <c:axPos val="l"/>
        <c:numFmt formatCode="General" sourceLinked="1"/>
        <c:tickLblPos val="none"/>
        <c:crossAx val="53274880"/>
        <c:crosses val="autoZero"/>
        <c:crossBetween val="between"/>
        <c:majorUnit val="100"/>
      </c:valAx>
      <c:spPr>
        <a:ln>
          <a:solidFill>
            <a:sysClr val="window" lastClr="FFFFFF">
              <a:lumMod val="50000"/>
            </a:sysClr>
          </a:solidFill>
        </a:ln>
      </c:spPr>
    </c:plotArea>
    <c:legend>
      <c:legendPos val="t"/>
      <c:layout>
        <c:manualLayout>
          <c:xMode val="edge"/>
          <c:yMode val="edge"/>
          <c:x val="0.20749179209972873"/>
          <c:y val="7.9027741773547794E-2"/>
          <c:w val="0.44555318428184282"/>
          <c:h val="9.9220375230874333E-2"/>
        </c:manualLayout>
      </c:layout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100"/>
            </a:pPr>
            <a:r>
              <a:rPr lang="ru-RU" sz="1100"/>
              <a:t>Рейтинг</a:t>
            </a:r>
            <a:r>
              <a:rPr lang="ru-RU" sz="1100" baseline="0"/>
              <a:t> </a:t>
            </a:r>
            <a:r>
              <a:rPr lang="ru-RU" sz="1100"/>
              <a:t>Интерфакс, собственный капитал</a:t>
            </a:r>
          </a:p>
        </c:rich>
      </c:tx>
      <c:layout>
        <c:manualLayout>
          <c:xMode val="edge"/>
          <c:yMode val="edge"/>
          <c:x val="0.18800699912510982"/>
          <c:y val="0"/>
        </c:manualLayout>
      </c:layout>
    </c:title>
    <c:plotArea>
      <c:layout>
        <c:manualLayout>
          <c:layoutTarget val="inner"/>
          <c:xMode val="edge"/>
          <c:yMode val="edge"/>
          <c:x val="4.0040742399780956E-2"/>
          <c:y val="0.18000977366255139"/>
          <c:w val="0.94394279100529099"/>
          <c:h val="0.56072583519652885"/>
        </c:manualLayout>
      </c:layout>
      <c:barChart>
        <c:barDir val="col"/>
        <c:grouping val="stacked"/>
        <c:ser>
          <c:idx val="0"/>
          <c:order val="0"/>
          <c:tx>
            <c:strRef>
              <c:f>Лист1!$A$7</c:f>
              <c:strCache>
                <c:ptCount val="1"/>
              </c:strCache>
            </c:strRef>
          </c:tx>
          <c:spPr>
            <a:noFill/>
          </c:spPr>
          <c:dLbls>
            <c:dLblPos val="inEnd"/>
            <c:showVal val="1"/>
          </c:dLbls>
          <c:cat>
            <c:strRef>
              <c:f>Лист1!$B$6:$I$6</c:f>
              <c:strCache>
                <c:ptCount val="8"/>
                <c:pt idx="0">
                  <c:v>1 января 07</c:v>
                </c:pt>
                <c:pt idx="1">
                  <c:v>1 июля 07</c:v>
                </c:pt>
                <c:pt idx="2">
                  <c:v>1 января 08</c:v>
                </c:pt>
                <c:pt idx="3">
                  <c:v>1 июля 08</c:v>
                </c:pt>
                <c:pt idx="4">
                  <c:v>1 января 09</c:v>
                </c:pt>
                <c:pt idx="5">
                  <c:v>1 июля 09</c:v>
                </c:pt>
                <c:pt idx="6">
                  <c:v>1 января 10</c:v>
                </c:pt>
                <c:pt idx="7">
                  <c:v>1 июля 10</c:v>
                </c:pt>
              </c:strCache>
            </c:strRef>
          </c:cat>
          <c:val>
            <c:numRef>
              <c:f>Лист1!$B$7:$I$7</c:f>
              <c:numCache>
                <c:formatCode>General</c:formatCode>
                <c:ptCount val="8"/>
                <c:pt idx="0">
                  <c:v>324</c:v>
                </c:pt>
                <c:pt idx="1">
                  <c:v>351</c:v>
                </c:pt>
                <c:pt idx="2">
                  <c:v>375</c:v>
                </c:pt>
                <c:pt idx="3">
                  <c:v>412</c:v>
                </c:pt>
                <c:pt idx="4">
                  <c:v>189</c:v>
                </c:pt>
                <c:pt idx="5">
                  <c:v>192</c:v>
                </c:pt>
                <c:pt idx="6">
                  <c:v>219</c:v>
                </c:pt>
                <c:pt idx="7">
                  <c:v>225</c:v>
                </c:pt>
              </c:numCache>
            </c:numRef>
          </c:val>
        </c:ser>
        <c:ser>
          <c:idx val="1"/>
          <c:order val="1"/>
          <c:tx>
            <c:strRef>
              <c:f>Лист1!$A$8</c:f>
              <c:strCache>
                <c:ptCount val="1"/>
                <c:pt idx="0">
                  <c:v>Место АФ Банк</c:v>
                </c:pt>
              </c:strCache>
            </c:strRef>
          </c:tx>
          <c:spPr>
            <a:solidFill>
              <a:srgbClr val="146450"/>
            </a:solidFill>
          </c:spPr>
          <c:dLbls>
            <c:delete val="1"/>
          </c:dLbls>
          <c:cat>
            <c:strRef>
              <c:f>Лист1!$B$6:$I$6</c:f>
              <c:strCache>
                <c:ptCount val="8"/>
                <c:pt idx="0">
                  <c:v>1 января 07</c:v>
                </c:pt>
                <c:pt idx="1">
                  <c:v>1 июля 07</c:v>
                </c:pt>
                <c:pt idx="2">
                  <c:v>1 января 08</c:v>
                </c:pt>
                <c:pt idx="3">
                  <c:v>1 июля 08</c:v>
                </c:pt>
                <c:pt idx="4">
                  <c:v>1 января 09</c:v>
                </c:pt>
                <c:pt idx="5">
                  <c:v>1 июля 09</c:v>
                </c:pt>
                <c:pt idx="6">
                  <c:v>1 января 10</c:v>
                </c:pt>
                <c:pt idx="7">
                  <c:v>1 июля 10</c:v>
                </c:pt>
              </c:strCache>
            </c:strRef>
          </c:cat>
          <c:val>
            <c:numRef>
              <c:f>Лист1!$B$8:$I$8</c:f>
              <c:numCache>
                <c:formatCode>General</c:formatCode>
                <c:ptCount val="8"/>
                <c:pt idx="0">
                  <c:v>176</c:v>
                </c:pt>
                <c:pt idx="1">
                  <c:v>149</c:v>
                </c:pt>
                <c:pt idx="2">
                  <c:v>125</c:v>
                </c:pt>
                <c:pt idx="3">
                  <c:v>88</c:v>
                </c:pt>
                <c:pt idx="4">
                  <c:v>311</c:v>
                </c:pt>
                <c:pt idx="5">
                  <c:v>308</c:v>
                </c:pt>
                <c:pt idx="6">
                  <c:v>281</c:v>
                </c:pt>
                <c:pt idx="7">
                  <c:v>275</c:v>
                </c:pt>
              </c:numCache>
            </c:numRef>
          </c:val>
        </c:ser>
        <c:dLbls>
          <c:showVal val="1"/>
        </c:dLbls>
        <c:overlap val="100"/>
        <c:axId val="55689984"/>
        <c:axId val="55691520"/>
      </c:barChart>
      <c:catAx>
        <c:axId val="55689984"/>
        <c:scaling>
          <c:orientation val="minMax"/>
        </c:scaling>
        <c:axPos val="t"/>
        <c:majorTickMark val="none"/>
        <c:tickLblPos val="high"/>
        <c:spPr>
          <a:ln>
            <a:noFill/>
          </a:ln>
        </c:spPr>
        <c:crossAx val="55691520"/>
        <c:crosses val="autoZero"/>
        <c:auto val="1"/>
        <c:lblAlgn val="ctr"/>
        <c:lblOffset val="100"/>
      </c:catAx>
      <c:valAx>
        <c:axId val="55691520"/>
        <c:scaling>
          <c:orientation val="maxMin"/>
          <c:max val="500"/>
        </c:scaling>
        <c:delete val="1"/>
        <c:axPos val="l"/>
        <c:numFmt formatCode="General" sourceLinked="1"/>
        <c:tickLblPos val="none"/>
        <c:crossAx val="55689984"/>
        <c:crosses val="autoZero"/>
        <c:crossBetween val="between"/>
        <c:majorUnit val="100"/>
      </c:valAx>
      <c:spPr>
        <a:ln>
          <a:solidFill>
            <a:schemeClr val="bg1">
              <a:lumMod val="50000"/>
            </a:schemeClr>
          </a:solidFill>
        </a:ln>
      </c:spPr>
    </c:plotArea>
    <c:legend>
      <c:legendPos val="t"/>
      <c:legendEntry>
        <c:idx val="0"/>
        <c:delete val="1"/>
      </c:legendEntry>
      <c:layout>
        <c:manualLayout>
          <c:xMode val="edge"/>
          <c:yMode val="edge"/>
          <c:x val="0.32666771087365615"/>
          <c:y val="8.3950617283950646E-2"/>
          <c:w val="0.37956084656084788"/>
          <c:h val="9.9220375230874333E-2"/>
        </c:manualLayout>
      </c:layout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 algn="ctr" rtl="0">
              <a:defRPr lang="ru-RU" sz="1800" b="1" i="0" u="none" strike="noStrike" kern="1200" baseline="0" dirty="0" smtClean="0">
                <a:solidFill>
                  <a:srgbClr val="00602B"/>
                </a:solidFill>
                <a:latin typeface="+mn-lt"/>
                <a:ea typeface="+mn-ea"/>
                <a:cs typeface="+mn-cs"/>
              </a:defRPr>
            </a:pPr>
            <a:r>
              <a:rPr sz="1600"/>
              <a:t>Кредитный портфель</a:t>
            </a:r>
          </a:p>
        </c:rich>
      </c:tx>
      <c:layout>
        <c:manualLayout>
          <c:xMode val="edge"/>
          <c:yMode val="edge"/>
          <c:x val="7.3400965617992975E-2"/>
          <c:y val="5.5731575667681825E-2"/>
        </c:manualLayout>
      </c:layout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Лист1!$G$18</c:f>
              <c:strCache>
                <c:ptCount val="1"/>
                <c:pt idx="0">
                  <c:v>Кредитный портфель</c:v>
                </c:pt>
              </c:strCache>
            </c:strRef>
          </c:tx>
          <c:spPr>
            <a:solidFill>
              <a:srgbClr val="146450"/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b="1" dirty="0"/>
                      <a:t> 1 </a:t>
                    </a:r>
                    <a:r>
                      <a:rPr lang="en-US" b="1"/>
                      <a:t>307 </a:t>
                    </a:r>
                    <a:r>
                      <a:rPr lang="ru-RU" b="1" smtClean="0"/>
                      <a:t>млн.руб.</a:t>
                    </a:r>
                    <a:endParaRPr lang="en-US" b="1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/>
                      <a:t> </a:t>
                    </a:r>
                    <a:r>
                      <a:rPr lang="en-US" b="1" dirty="0"/>
                      <a:t>1 </a:t>
                    </a:r>
                    <a:r>
                      <a:rPr lang="en-US" b="1"/>
                      <a:t>910 </a:t>
                    </a:r>
                    <a:r>
                      <a:rPr lang="ru-RU" b="1" smtClean="0"/>
                      <a:t>млн.руб.</a:t>
                    </a:r>
                    <a:r>
                      <a:rPr lang="en-US" b="1" smtClean="0"/>
                      <a:t>  </a:t>
                    </a:r>
                    <a:endParaRPr lang="en-US" b="1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b="1"/>
                      <a:t> 2 110 </a:t>
                    </a:r>
                    <a:r>
                      <a:rPr lang="ru-RU" b="1" smtClean="0"/>
                      <a:t>млн.руб</a:t>
                    </a:r>
                    <a:r>
                      <a:rPr lang="en-US" b="1" smtClean="0"/>
                      <a:t>   </a:t>
                    </a:r>
                    <a:endParaRPr lang="en-US" b="1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b="1" dirty="0"/>
                      <a:t> 3 </a:t>
                    </a:r>
                    <a:r>
                      <a:rPr lang="en-US" b="1"/>
                      <a:t>496 </a:t>
                    </a:r>
                    <a:r>
                      <a:rPr lang="ru-RU" b="1" smtClean="0"/>
                      <a:t>млн.руб.</a:t>
                    </a:r>
                    <a:r>
                      <a:rPr lang="en-US" b="1" smtClean="0"/>
                      <a:t> </a:t>
                    </a:r>
                    <a:endParaRPr lang="en-US" b="1" dirty="0"/>
                  </a:p>
                </c:rich>
              </c:tx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b="1"/>
                      <a:t> 3 296 </a:t>
                    </a:r>
                    <a:r>
                      <a:rPr lang="ru-RU" b="1" smtClean="0"/>
                      <a:t>млн.руб.</a:t>
                    </a:r>
                    <a:r>
                      <a:rPr lang="en-US" smtClean="0"/>
                      <a:t>   </a:t>
                    </a:r>
                    <a:endParaRPr lang="en-US"/>
                  </a:p>
                </c:rich>
              </c:tx>
              <c:showVal val="1"/>
            </c:dLbl>
            <c:showVal val="1"/>
          </c:dLbls>
          <c:cat>
            <c:numRef>
              <c:f>Лист1!$H$17:$L$17</c:f>
              <c:numCache>
                <c:formatCode>dd/mm/yyyy</c:formatCode>
                <c:ptCount val="5"/>
                <c:pt idx="0">
                  <c:v>39448</c:v>
                </c:pt>
                <c:pt idx="1">
                  <c:v>39814</c:v>
                </c:pt>
                <c:pt idx="2">
                  <c:v>40179</c:v>
                </c:pt>
                <c:pt idx="3">
                  <c:v>40360</c:v>
                </c:pt>
                <c:pt idx="4">
                  <c:v>40452</c:v>
                </c:pt>
              </c:numCache>
            </c:numRef>
          </c:cat>
          <c:val>
            <c:numRef>
              <c:f>Лист1!$H$18:$L$18</c:f>
              <c:numCache>
                <c:formatCode>_-* #,##0_р_._-;\-* #,##0_р_._-;_-* "-"_р_._-;_-@_-</c:formatCode>
                <c:ptCount val="5"/>
                <c:pt idx="0">
                  <c:v>1307498</c:v>
                </c:pt>
                <c:pt idx="1">
                  <c:v>1910028</c:v>
                </c:pt>
                <c:pt idx="2">
                  <c:v>2110841</c:v>
                </c:pt>
                <c:pt idx="3">
                  <c:v>3496227</c:v>
                </c:pt>
                <c:pt idx="4">
                  <c:v>3296915</c:v>
                </c:pt>
              </c:numCache>
            </c:numRef>
          </c:val>
        </c:ser>
        <c:axId val="54948992"/>
        <c:axId val="54950528"/>
      </c:barChart>
      <c:catAx>
        <c:axId val="54948992"/>
        <c:scaling>
          <c:orientation val="minMax"/>
        </c:scaling>
        <c:axPos val="b"/>
        <c:numFmt formatCode="dd/mm/yyyy" sourceLinked="1"/>
        <c:tickLblPos val="nextTo"/>
        <c:txPr>
          <a:bodyPr/>
          <a:lstStyle/>
          <a:p>
            <a:pPr>
              <a:defRPr b="1">
                <a:solidFill>
                  <a:srgbClr val="00602B"/>
                </a:solidFill>
                <a:latin typeface="+mj-lt"/>
                <a:cs typeface="Times New Roman" pitchFamily="18" charset="0"/>
              </a:defRPr>
            </a:pPr>
            <a:endParaRPr lang="ru-RU"/>
          </a:p>
        </c:txPr>
        <c:crossAx val="54950528"/>
        <c:crosses val="autoZero"/>
        <c:lblAlgn val="ctr"/>
        <c:lblOffset val="100"/>
      </c:catAx>
      <c:valAx>
        <c:axId val="54950528"/>
        <c:scaling>
          <c:orientation val="minMax"/>
        </c:scaling>
        <c:delete val="1"/>
        <c:axPos val="l"/>
        <c:numFmt formatCode="_-* #,##0_р_._-;\-* #,##0_р_._-;_-* &quot;-&quot;_р_._-;_-@_-" sourceLinked="1"/>
        <c:tickLblPos val="none"/>
        <c:crossAx val="54948992"/>
        <c:crosses val="autoZero"/>
        <c:crossBetween val="between"/>
      </c:valAx>
    </c:plotArea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800">
                <a:solidFill>
                  <a:srgbClr val="146450"/>
                </a:solidFill>
              </a:defRPr>
            </a:pPr>
            <a:r>
              <a:rPr lang="ru-RU" sz="1600" dirty="0" smtClean="0">
                <a:solidFill>
                  <a:srgbClr val="146450"/>
                </a:solidFill>
              </a:rPr>
              <a:t>Динамика</a:t>
            </a:r>
            <a:r>
              <a:rPr lang="ru-RU" sz="1600" baseline="0" dirty="0" smtClean="0">
                <a:solidFill>
                  <a:srgbClr val="146450"/>
                </a:solidFill>
              </a:rPr>
              <a:t> изменения ч</a:t>
            </a:r>
            <a:r>
              <a:rPr lang="ru-RU" sz="1600" dirty="0" smtClean="0">
                <a:solidFill>
                  <a:srgbClr val="146450"/>
                </a:solidFill>
              </a:rPr>
              <a:t>истых активов</a:t>
            </a:r>
            <a:endParaRPr lang="ru-RU" sz="1600" dirty="0">
              <a:solidFill>
                <a:srgbClr val="146450"/>
              </a:solidFill>
            </a:endParaRPr>
          </a:p>
        </c:rich>
      </c:tx>
      <c:layout>
        <c:manualLayout>
          <c:xMode val="edge"/>
          <c:yMode val="edge"/>
          <c:x val="0.10465201202136969"/>
          <c:y val="3.55557048708516E-2"/>
        </c:manualLayout>
      </c:layout>
    </c:title>
    <c:plotArea>
      <c:layout>
        <c:manualLayout>
          <c:layoutTarget val="inner"/>
          <c:xMode val="edge"/>
          <c:yMode val="edge"/>
          <c:x val="0.11272517497812812"/>
          <c:y val="0.16033255038906288"/>
          <c:w val="0.87582567796703215"/>
          <c:h val="0.67766606175162658"/>
        </c:manualLayout>
      </c:layout>
      <c:barChart>
        <c:barDir val="col"/>
        <c:grouping val="clustered"/>
        <c:ser>
          <c:idx val="0"/>
          <c:order val="0"/>
          <c:tx>
            <c:strRef>
              <c:f>Лист1!$G$2</c:f>
              <c:strCache>
                <c:ptCount val="1"/>
                <c:pt idx="0">
                  <c:v>Чистые активы</c:v>
                </c:pt>
              </c:strCache>
            </c:strRef>
          </c:tx>
          <c:spPr>
            <a:solidFill>
              <a:srgbClr val="146450"/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b="1" dirty="0"/>
                      <a:t> </a:t>
                    </a:r>
                    <a:r>
                      <a:rPr lang="en-US" b="1" dirty="0" smtClean="0"/>
                      <a:t>1</a:t>
                    </a:r>
                    <a:r>
                      <a:rPr lang="ru-RU" b="1" dirty="0" smtClean="0"/>
                      <a:t>,</a:t>
                    </a:r>
                    <a:r>
                      <a:rPr lang="en-US" b="1" dirty="0" smtClean="0"/>
                      <a:t>57</a:t>
                    </a:r>
                    <a:r>
                      <a:rPr lang="ru-RU" b="1" dirty="0" smtClean="0"/>
                      <a:t> млрд.руб.</a:t>
                    </a:r>
                    <a:r>
                      <a:rPr lang="en-US" b="1" dirty="0" smtClean="0"/>
                      <a:t>    </a:t>
                    </a:r>
                    <a:endParaRPr lang="en-US" b="1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b="1" dirty="0"/>
                      <a:t> </a:t>
                    </a:r>
                    <a:r>
                      <a:rPr lang="en-US" b="1" dirty="0" smtClean="0"/>
                      <a:t>2</a:t>
                    </a:r>
                    <a:r>
                      <a:rPr lang="ru-RU" b="1" dirty="0" smtClean="0"/>
                      <a:t>,</a:t>
                    </a:r>
                    <a:r>
                      <a:rPr lang="en-US" b="1" dirty="0" smtClean="0"/>
                      <a:t>841</a:t>
                    </a:r>
                    <a:r>
                      <a:rPr lang="ru-RU" b="1" dirty="0" smtClean="0"/>
                      <a:t> </a:t>
                    </a:r>
                    <a:r>
                      <a:rPr lang="ru-RU" sz="1000" b="1" i="0" u="none" strike="noStrike" baseline="0" dirty="0" smtClean="0"/>
                      <a:t>млрд.руб.</a:t>
                    </a:r>
                    <a:r>
                      <a:rPr lang="en-US" b="1" dirty="0" smtClean="0"/>
                      <a:t>   </a:t>
                    </a:r>
                    <a:endParaRPr lang="en-US" b="1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b="1" dirty="0"/>
                      <a:t> </a:t>
                    </a:r>
                    <a:r>
                      <a:rPr lang="en-US" b="1" dirty="0" smtClean="0"/>
                      <a:t>4</a:t>
                    </a:r>
                    <a:r>
                      <a:rPr lang="ru-RU" b="1" dirty="0" smtClean="0"/>
                      <a:t>,</a:t>
                    </a:r>
                    <a:r>
                      <a:rPr lang="en-US" b="1" dirty="0" smtClean="0"/>
                      <a:t>31 </a:t>
                    </a:r>
                    <a:r>
                      <a:rPr lang="ru-RU" sz="1000" b="1" i="0" u="none" strike="noStrike" baseline="0" dirty="0" smtClean="0"/>
                      <a:t>млрд.руб.</a:t>
                    </a:r>
                    <a:endParaRPr lang="en-US" b="1" dirty="0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b="1" dirty="0"/>
                      <a:t> </a:t>
                    </a:r>
                    <a:r>
                      <a:rPr lang="en-US" b="1" dirty="0" smtClean="0"/>
                      <a:t>5</a:t>
                    </a:r>
                    <a:r>
                      <a:rPr lang="ru-RU" b="1" dirty="0" smtClean="0"/>
                      <a:t>,</a:t>
                    </a:r>
                    <a:r>
                      <a:rPr lang="en-US" b="1" dirty="0" smtClean="0"/>
                      <a:t>919 </a:t>
                    </a:r>
                    <a:r>
                      <a:rPr lang="ru-RU" sz="1000" b="1" i="0" u="none" strike="noStrike" baseline="0" dirty="0" smtClean="0"/>
                      <a:t>млрд.руб.</a:t>
                    </a:r>
                    <a:r>
                      <a:rPr lang="en-US" b="1" dirty="0" smtClean="0"/>
                      <a:t>   </a:t>
                    </a:r>
                    <a:endParaRPr lang="en-US" b="1" dirty="0"/>
                  </a:p>
                </c:rich>
              </c:tx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b="1" dirty="0"/>
                      <a:t> </a:t>
                    </a:r>
                    <a:r>
                      <a:rPr lang="en-US" b="1" dirty="0" smtClean="0"/>
                      <a:t>6</a:t>
                    </a:r>
                    <a:r>
                      <a:rPr lang="ru-RU" b="1" dirty="0" smtClean="0"/>
                      <a:t>,</a:t>
                    </a:r>
                    <a:r>
                      <a:rPr lang="en-US" b="1" dirty="0" smtClean="0"/>
                      <a:t>53</a:t>
                    </a:r>
                    <a:r>
                      <a:rPr lang="ru-RU" sz="1000" b="1" i="0" u="none" strike="noStrike" baseline="0" dirty="0" smtClean="0"/>
                      <a:t>млрд.руб.</a:t>
                    </a:r>
                    <a:r>
                      <a:rPr lang="en-US" b="1" dirty="0" smtClean="0"/>
                      <a:t>   </a:t>
                    </a:r>
                    <a:endParaRPr lang="en-US" b="1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numRef>
              <c:f>Лист1!$H$1:$L$1</c:f>
              <c:numCache>
                <c:formatCode>dd/mm/yyyy</c:formatCode>
                <c:ptCount val="5"/>
                <c:pt idx="0">
                  <c:v>39448</c:v>
                </c:pt>
                <c:pt idx="1">
                  <c:v>39814</c:v>
                </c:pt>
                <c:pt idx="2">
                  <c:v>40179</c:v>
                </c:pt>
                <c:pt idx="3">
                  <c:v>40360</c:v>
                </c:pt>
                <c:pt idx="4">
                  <c:v>40452</c:v>
                </c:pt>
              </c:numCache>
            </c:numRef>
          </c:cat>
          <c:val>
            <c:numRef>
              <c:f>Лист1!$H$2:$L$2</c:f>
              <c:numCache>
                <c:formatCode>_-* #,##0_р_._-;\-* #,##0_р_._-;_-* "-"_р_._-;_-@_-</c:formatCode>
                <c:ptCount val="5"/>
                <c:pt idx="0">
                  <c:v>1570917</c:v>
                </c:pt>
                <c:pt idx="1">
                  <c:v>2841576</c:v>
                </c:pt>
                <c:pt idx="2">
                  <c:v>4310051</c:v>
                </c:pt>
                <c:pt idx="3">
                  <c:v>5919615</c:v>
                </c:pt>
                <c:pt idx="4">
                  <c:v>6530031</c:v>
                </c:pt>
              </c:numCache>
            </c:numRef>
          </c:val>
        </c:ser>
        <c:axId val="54977664"/>
        <c:axId val="53379072"/>
      </c:barChart>
      <c:catAx>
        <c:axId val="54977664"/>
        <c:scaling>
          <c:orientation val="minMax"/>
        </c:scaling>
        <c:axPos val="b"/>
        <c:numFmt formatCode="dd/mm/yyyy" sourceLinked="1"/>
        <c:tickLblPos val="nextTo"/>
        <c:txPr>
          <a:bodyPr/>
          <a:lstStyle/>
          <a:p>
            <a:pPr>
              <a:defRPr b="1">
                <a:solidFill>
                  <a:srgbClr val="146450"/>
                </a:solidFill>
                <a:latin typeface="+mj-lt"/>
                <a:cs typeface="Times New Roman" pitchFamily="18" charset="0"/>
              </a:defRPr>
            </a:pPr>
            <a:endParaRPr lang="ru-RU"/>
          </a:p>
        </c:txPr>
        <c:crossAx val="53379072"/>
        <c:crosses val="autoZero"/>
        <c:lblAlgn val="ctr"/>
        <c:lblOffset val="100"/>
      </c:catAx>
      <c:valAx>
        <c:axId val="53379072"/>
        <c:scaling>
          <c:orientation val="minMax"/>
        </c:scaling>
        <c:delete val="1"/>
        <c:axPos val="l"/>
        <c:numFmt formatCode="_-* #,##0_р_._-;\-* #,##0_р_._-;_-* &quot;-&quot;_р_._-;_-@_-" sourceLinked="1"/>
        <c:tickLblPos val="none"/>
        <c:crossAx val="54977664"/>
        <c:crosses val="autoZero"/>
        <c:crossBetween val="between"/>
      </c:valAx>
    </c:plotArea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 algn="ctr" rtl="0">
              <a:defRPr lang="ru-RU" sz="1800" b="1" i="0" u="none" strike="noStrike" kern="1200" baseline="0" dirty="0" smtClean="0">
                <a:solidFill>
                  <a:srgbClr val="00602B"/>
                </a:solidFill>
                <a:latin typeface="+mn-lt"/>
                <a:ea typeface="+mn-ea"/>
                <a:cs typeface="+mn-cs"/>
              </a:defRPr>
            </a:pPr>
            <a:r>
              <a:rPr sz="1600"/>
              <a:t>Депозитный портфель</a:t>
            </a:r>
          </a:p>
        </c:rich>
      </c:tx>
      <c:layout>
        <c:manualLayout>
          <c:xMode val="edge"/>
          <c:yMode val="edge"/>
          <c:x val="0.12159347507296007"/>
          <c:y val="5.8549628878336715E-2"/>
        </c:manualLayout>
      </c:layout>
    </c:title>
    <c:plotArea>
      <c:layout>
        <c:manualLayout>
          <c:layoutTarget val="inner"/>
          <c:xMode val="edge"/>
          <c:yMode val="edge"/>
          <c:x val="6.7432999016260306E-2"/>
          <c:y val="0.25003373833303255"/>
          <c:w val="0.93256700098373957"/>
          <c:h val="0.60907456381155145"/>
        </c:manualLayout>
      </c:layout>
      <c:barChart>
        <c:barDir val="col"/>
        <c:grouping val="clustered"/>
        <c:ser>
          <c:idx val="0"/>
          <c:order val="0"/>
          <c:tx>
            <c:strRef>
              <c:f>Лист1!$G$23</c:f>
              <c:strCache>
                <c:ptCount val="1"/>
                <c:pt idx="0">
                  <c:v>Депозитный портфель</c:v>
                </c:pt>
              </c:strCache>
            </c:strRef>
          </c:tx>
          <c:spPr>
            <a:solidFill>
              <a:srgbClr val="146450"/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/>
                      <a:t> </a:t>
                    </a:r>
                    <a:r>
                      <a:rPr lang="en-US" dirty="0" smtClean="0"/>
                      <a:t>838</a:t>
                    </a:r>
                    <a:r>
                      <a:rPr lang="ru-RU" sz="900" dirty="0" smtClean="0"/>
                      <a:t> млн. руб.</a:t>
                    </a:r>
                    <a:r>
                      <a:rPr lang="en-US" sz="900" dirty="0" smtClean="0"/>
                      <a:t>    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/>
                      <a:t> </a:t>
                    </a:r>
                    <a:r>
                      <a:rPr lang="en-US" dirty="0" smtClean="0"/>
                      <a:t>896</a:t>
                    </a:r>
                    <a:r>
                      <a:rPr lang="ru-RU" baseline="0" dirty="0" smtClean="0"/>
                      <a:t> </a:t>
                    </a:r>
                    <a:r>
                      <a:rPr lang="ru-RU" sz="900" b="1" i="0" u="none" strike="noStrike" baseline="0" dirty="0" smtClean="0"/>
                      <a:t>млн. руб.</a:t>
                    </a:r>
                    <a:r>
                      <a:rPr lang="en-US" sz="900" b="1" i="0" u="none" strike="noStrike" baseline="0" dirty="0" smtClean="0"/>
                      <a:t> </a:t>
                    </a:r>
                    <a:r>
                      <a:rPr lang="en-US" sz="900" dirty="0" smtClean="0"/>
                      <a:t>   </a:t>
                    </a:r>
                    <a:endParaRPr lang="en-US" sz="900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/>
                      <a:t> 1 939 </a:t>
                    </a:r>
                    <a:r>
                      <a:rPr lang="ru-RU" sz="900" smtClean="0"/>
                      <a:t>млн.руб.</a:t>
                    </a:r>
                    <a:r>
                      <a:rPr lang="en-US" smtClean="0"/>
                      <a:t>   </a:t>
                    </a:r>
                    <a:endParaRPr lang="en-US"/>
                  </a:p>
                </c:rich>
              </c:tx>
              <c:showVal val="1"/>
            </c:dLbl>
            <c:dLbl>
              <c:idx val="3"/>
              <c:layout>
                <c:manualLayout>
                  <c:x val="3.0651363189209218E-3"/>
                  <c:y val="-2.661346767197122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 2 700 </a:t>
                    </a:r>
                    <a:endParaRPr lang="ru-RU" smtClean="0"/>
                  </a:p>
                  <a:p>
                    <a:r>
                      <a:rPr lang="ru-RU" sz="1100" b="1" i="0" u="none" strike="noStrike" baseline="0" smtClean="0"/>
                      <a:t> </a:t>
                    </a:r>
                    <a:r>
                      <a:rPr lang="ru-RU" sz="900" b="1" i="0" u="none" strike="noStrike" baseline="0" smtClean="0"/>
                      <a:t>млн. руб.</a:t>
                    </a:r>
                    <a:r>
                      <a:rPr lang="en-US" sz="900" smtClean="0"/>
                      <a:t>   </a:t>
                    </a:r>
                    <a:endParaRPr lang="en-US"/>
                  </a:p>
                </c:rich>
              </c:tx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/>
                      <a:t>3 41</a:t>
                    </a:r>
                    <a:r>
                      <a:rPr lang="en-US" sz="900"/>
                      <a:t>5 </a:t>
                    </a:r>
                    <a:r>
                      <a:rPr lang="ru-RU" sz="900" smtClean="0"/>
                      <a:t>млн.руб.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100" b="1"/>
                </a:pPr>
                <a:endParaRPr lang="ru-RU"/>
              </a:p>
            </c:txPr>
            <c:showVal val="1"/>
          </c:dLbls>
          <c:cat>
            <c:numRef>
              <c:f>Лист1!$H$22:$L$22</c:f>
              <c:numCache>
                <c:formatCode>dd/mm/yyyy</c:formatCode>
                <c:ptCount val="5"/>
                <c:pt idx="0">
                  <c:v>39448</c:v>
                </c:pt>
                <c:pt idx="1">
                  <c:v>39814</c:v>
                </c:pt>
                <c:pt idx="2">
                  <c:v>40179</c:v>
                </c:pt>
                <c:pt idx="3">
                  <c:v>40360</c:v>
                </c:pt>
                <c:pt idx="4">
                  <c:v>40452</c:v>
                </c:pt>
              </c:numCache>
            </c:numRef>
          </c:cat>
          <c:val>
            <c:numRef>
              <c:f>Лист1!$H$23:$L$23</c:f>
              <c:numCache>
                <c:formatCode>_-* #,##0_р_._-;\-* #,##0_р_._-;_-* "-"_р_._-;_-@_-</c:formatCode>
                <c:ptCount val="5"/>
                <c:pt idx="0">
                  <c:v>838832</c:v>
                </c:pt>
                <c:pt idx="1">
                  <c:v>896685</c:v>
                </c:pt>
                <c:pt idx="2">
                  <c:v>1939632</c:v>
                </c:pt>
                <c:pt idx="3">
                  <c:v>2700690</c:v>
                </c:pt>
                <c:pt idx="4" formatCode="#,##0">
                  <c:v>3415234</c:v>
                </c:pt>
              </c:numCache>
            </c:numRef>
          </c:val>
        </c:ser>
        <c:axId val="53390720"/>
        <c:axId val="53408896"/>
      </c:barChart>
      <c:catAx>
        <c:axId val="53390720"/>
        <c:scaling>
          <c:orientation val="minMax"/>
        </c:scaling>
        <c:axPos val="b"/>
        <c:numFmt formatCode="dd/mm/yyyy" sourceLinked="1"/>
        <c:tickLblPos val="nextTo"/>
        <c:txPr>
          <a:bodyPr/>
          <a:lstStyle/>
          <a:p>
            <a:pPr>
              <a:defRPr b="1">
                <a:solidFill>
                  <a:srgbClr val="00602B"/>
                </a:solidFill>
                <a:latin typeface="+mj-lt"/>
                <a:cs typeface="Times New Roman" pitchFamily="18" charset="0"/>
              </a:defRPr>
            </a:pPr>
            <a:endParaRPr lang="ru-RU"/>
          </a:p>
        </c:txPr>
        <c:crossAx val="53408896"/>
        <c:crosses val="autoZero"/>
        <c:lblAlgn val="ctr"/>
        <c:lblOffset val="100"/>
      </c:catAx>
      <c:valAx>
        <c:axId val="53408896"/>
        <c:scaling>
          <c:orientation val="minMax"/>
          <c:min val="0"/>
        </c:scaling>
        <c:delete val="1"/>
        <c:axPos val="l"/>
        <c:numFmt formatCode="_-* #,##0_р_._-;\-* #,##0_р_._-;_-* &quot;-&quot;_р_._-;_-@_-" sourceLinked="1"/>
        <c:tickLblPos val="none"/>
        <c:crossAx val="53390720"/>
        <c:crosses val="autoZero"/>
        <c:crossBetween val="between"/>
      </c:valAx>
    </c:plotArea>
    <c:plotVisOnly val="1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stacked"/>
        <c:ser>
          <c:idx val="0"/>
          <c:order val="0"/>
          <c:tx>
            <c:strRef>
              <c:f>Лист1!$F$6</c:f>
              <c:strCache>
                <c:ptCount val="1"/>
                <c:pt idx="0">
                  <c:v>  Достаточность капитала</c:v>
                </c:pt>
              </c:strCache>
            </c:strRef>
          </c:tx>
          <c:spPr>
            <a:solidFill>
              <a:srgbClr val="146450"/>
            </a:solidFill>
          </c:spPr>
          <c:cat>
            <c:numRef>
              <c:f>Лист1!$G$5:$L$5</c:f>
              <c:numCache>
                <c:formatCode>dd/mm/yyyy</c:formatCode>
                <c:ptCount val="6"/>
                <c:pt idx="0">
                  <c:v>39448</c:v>
                </c:pt>
                <c:pt idx="1">
                  <c:v>39814</c:v>
                </c:pt>
                <c:pt idx="2">
                  <c:v>40179</c:v>
                </c:pt>
                <c:pt idx="3">
                  <c:v>40269</c:v>
                </c:pt>
                <c:pt idx="4">
                  <c:v>40360</c:v>
                </c:pt>
                <c:pt idx="5">
                  <c:v>40452</c:v>
                </c:pt>
              </c:numCache>
            </c:numRef>
          </c:cat>
          <c:val>
            <c:numRef>
              <c:f>Лист1!$G$6:$L$6</c:f>
              <c:numCache>
                <c:formatCode>0%</c:formatCode>
                <c:ptCount val="6"/>
                <c:pt idx="0">
                  <c:v>0.28000000000000008</c:v>
                </c:pt>
                <c:pt idx="1">
                  <c:v>0.41000000000000003</c:v>
                </c:pt>
                <c:pt idx="2">
                  <c:v>0.28000000000000008</c:v>
                </c:pt>
                <c:pt idx="3">
                  <c:v>0.23</c:v>
                </c:pt>
                <c:pt idx="4">
                  <c:v>0.21000000000000002</c:v>
                </c:pt>
                <c:pt idx="5">
                  <c:v>0.19</c:v>
                </c:pt>
              </c:numCache>
            </c:numRef>
          </c:val>
        </c:ser>
        <c:overlap val="100"/>
        <c:axId val="56005376"/>
        <c:axId val="56006912"/>
      </c:barChart>
      <c:lineChart>
        <c:grouping val="standard"/>
        <c:ser>
          <c:idx val="1"/>
          <c:order val="1"/>
          <c:tx>
            <c:strRef>
              <c:f>Лист1!$F$7</c:f>
              <c:strCache>
                <c:ptCount val="1"/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none"/>
          </c:marker>
          <c:cat>
            <c:numRef>
              <c:f>Лист1!$G$5:$L$5</c:f>
              <c:numCache>
                <c:formatCode>dd/mm/yyyy</c:formatCode>
                <c:ptCount val="6"/>
                <c:pt idx="0">
                  <c:v>39448</c:v>
                </c:pt>
                <c:pt idx="1">
                  <c:v>39814</c:v>
                </c:pt>
                <c:pt idx="2">
                  <c:v>40179</c:v>
                </c:pt>
                <c:pt idx="3">
                  <c:v>40269</c:v>
                </c:pt>
                <c:pt idx="4">
                  <c:v>40360</c:v>
                </c:pt>
                <c:pt idx="5">
                  <c:v>40452</c:v>
                </c:pt>
              </c:numCache>
            </c:numRef>
          </c:cat>
          <c:val>
            <c:numRef>
              <c:f>Лист1!$G$7:$L$7</c:f>
              <c:numCache>
                <c:formatCode>0%</c:formatCode>
                <c:ptCount val="6"/>
                <c:pt idx="0">
                  <c:v>0.1</c:v>
                </c:pt>
                <c:pt idx="1">
                  <c:v>0.1</c:v>
                </c:pt>
                <c:pt idx="2">
                  <c:v>0.1</c:v>
                </c:pt>
                <c:pt idx="3">
                  <c:v>0.1</c:v>
                </c:pt>
                <c:pt idx="4">
                  <c:v>0.1</c:v>
                </c:pt>
                <c:pt idx="5">
                  <c:v>0.1</c:v>
                </c:pt>
              </c:numCache>
            </c:numRef>
          </c:val>
        </c:ser>
        <c:marker val="1"/>
        <c:axId val="56005376"/>
        <c:axId val="56006912"/>
      </c:lineChart>
      <c:catAx>
        <c:axId val="56005376"/>
        <c:scaling>
          <c:orientation val="minMax"/>
        </c:scaling>
        <c:axPos val="b"/>
        <c:numFmt formatCode="dd/mm/yyyy" sourceLinked="1"/>
        <c:tickLblPos val="nextTo"/>
        <c:crossAx val="56006912"/>
        <c:crosses val="autoZero"/>
        <c:lblAlgn val="ctr"/>
        <c:lblOffset val="100"/>
      </c:catAx>
      <c:valAx>
        <c:axId val="56006912"/>
        <c:scaling>
          <c:orientation val="minMax"/>
        </c:scaling>
        <c:axPos val="l"/>
        <c:numFmt formatCode="0%" sourceLinked="1"/>
        <c:tickLblPos val="nextTo"/>
        <c:crossAx val="56005376"/>
        <c:crosses val="autoZero"/>
        <c:crossBetween val="between"/>
      </c:valAx>
    </c:plotArea>
    <c:plotVisOnly val="1"/>
    <c:dispBlanksAs val="gap"/>
  </c:chart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>
                <a:solidFill>
                  <a:srgbClr val="00602B"/>
                </a:solidFill>
              </a:defRPr>
            </a:pPr>
            <a:r>
              <a:rPr lang="ru-RU" sz="1500" b="1" i="0" u="none" strike="noStrike" kern="1200" baseline="0" dirty="0">
                <a:solidFill>
                  <a:srgbClr val="00602B"/>
                </a:solidFill>
                <a:latin typeface="+mj-lt"/>
                <a:ea typeface="+mn-ea"/>
                <a:cs typeface="Times New Roman" pitchFamily="18" charset="0"/>
              </a:rPr>
              <a:t>Депозиты </a:t>
            </a:r>
            <a:r>
              <a:rPr lang="ru-RU" sz="1500" b="1" i="0" u="none" strike="noStrike" kern="1200" baseline="0" dirty="0" smtClean="0">
                <a:solidFill>
                  <a:srgbClr val="00602B"/>
                </a:solidFill>
                <a:latin typeface="+mj-lt"/>
                <a:ea typeface="+mn-ea"/>
                <a:cs typeface="Times New Roman" pitchFamily="18" charset="0"/>
              </a:rPr>
              <a:t>юридических лиц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Лист1!$G$29</c:f>
              <c:strCache>
                <c:ptCount val="1"/>
                <c:pt idx="0">
                  <c:v>Депозиты Юр. лиц</c:v>
                </c:pt>
              </c:strCache>
            </c:strRef>
          </c:tx>
          <c:spPr>
            <a:solidFill>
              <a:srgbClr val="146450"/>
            </a:solidFill>
          </c:spPr>
          <c:dLbls>
            <c:dLbl>
              <c:idx val="0"/>
              <c:layout>
                <c:manualLayout>
                  <c:x val="-2.8218497380567992E-3"/>
                  <c:y val="-5.0219741024308765E-3"/>
                </c:manualLayout>
              </c:layout>
              <c:tx>
                <c:rich>
                  <a:bodyPr/>
                  <a:lstStyle/>
                  <a:p>
                    <a:r>
                      <a:rPr lang="en-US" sz="900" dirty="0" smtClean="0"/>
                      <a:t> </a:t>
                    </a:r>
                    <a:r>
                      <a:rPr lang="en-US" sz="900" dirty="0"/>
                      <a:t>742 </a:t>
                    </a:r>
                    <a:r>
                      <a:rPr lang="ru-RU" sz="900" b="1" i="0" u="none" strike="noStrike" baseline="0" dirty="0" smtClean="0"/>
                      <a:t>млн.руб.</a:t>
                    </a:r>
                    <a:r>
                      <a:rPr lang="en-US" sz="900" b="1" i="0" u="none" strike="noStrike" baseline="0" dirty="0" smtClean="0"/>
                      <a:t> </a:t>
                    </a:r>
                    <a:r>
                      <a:rPr lang="en-US" sz="900" dirty="0" smtClean="0"/>
                      <a:t>   </a:t>
                    </a:r>
                    <a:endParaRPr lang="en-US" sz="900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900"/>
                      <a:t> 235 </a:t>
                    </a:r>
                    <a:r>
                      <a:rPr lang="ru-RU" sz="900" b="1" i="0" u="none" strike="noStrike" baseline="0" smtClean="0"/>
                      <a:t>млн.руб.</a:t>
                    </a:r>
                    <a:r>
                      <a:rPr lang="en-US" sz="900" b="1" i="0" u="none" strike="noStrike" baseline="0" smtClean="0"/>
                      <a:t> </a:t>
                    </a:r>
                    <a:r>
                      <a:rPr lang="en-US" sz="900" smtClean="0"/>
                      <a:t>   </a:t>
                    </a:r>
                    <a:endParaRPr lang="en-US" sz="90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900" dirty="0"/>
                      <a:t> </a:t>
                    </a:r>
                    <a:r>
                      <a:rPr lang="en-US" sz="900"/>
                      <a:t>415 </a:t>
                    </a:r>
                    <a:r>
                      <a:rPr lang="ru-RU" sz="900" b="1" i="0" u="none" strike="noStrike" baseline="0" smtClean="0"/>
                      <a:t>млн.руб.</a:t>
                    </a:r>
                    <a:r>
                      <a:rPr lang="en-US" sz="900" b="1" i="0" u="none" strike="noStrike" baseline="0" smtClean="0"/>
                      <a:t> </a:t>
                    </a:r>
                    <a:endParaRPr lang="en-US" sz="900" dirty="0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900"/>
                      <a:t> </a:t>
                    </a:r>
                    <a:r>
                      <a:rPr lang="en-US" sz="900" smtClean="0"/>
                      <a:t>66</a:t>
                    </a:r>
                    <a:r>
                      <a:rPr lang="ru-RU" sz="900" smtClean="0"/>
                      <a:t>7</a:t>
                    </a:r>
                    <a:r>
                      <a:rPr lang="en-US" sz="900" smtClean="0"/>
                      <a:t> </a:t>
                    </a:r>
                    <a:r>
                      <a:rPr lang="ru-RU" sz="900" b="1" i="0" u="none" strike="noStrike" baseline="0" smtClean="0"/>
                      <a:t>млн.руб.</a:t>
                    </a:r>
                    <a:r>
                      <a:rPr lang="en-US" sz="900" b="1" i="0" u="none" strike="noStrike" baseline="0" smtClean="0"/>
                      <a:t> </a:t>
                    </a:r>
                    <a:r>
                      <a:rPr lang="en-US" sz="900" smtClean="0"/>
                      <a:t>   </a:t>
                    </a:r>
                    <a:endParaRPr lang="en-US" sz="900" dirty="0"/>
                  </a:p>
                </c:rich>
              </c:tx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z="900"/>
                      <a:t> 984 </a:t>
                    </a:r>
                    <a:r>
                      <a:rPr lang="ru-RU" sz="900" b="1" i="0" u="none" strike="noStrike" baseline="0" smtClean="0"/>
                      <a:t>млн.руб.</a:t>
                    </a:r>
                    <a:r>
                      <a:rPr lang="en-US" sz="900" b="1" i="0" u="none" strike="noStrike" baseline="0" smtClean="0"/>
                      <a:t> </a:t>
                    </a:r>
                    <a:r>
                      <a:rPr lang="en-US" sz="900" smtClean="0"/>
                      <a:t>   </a:t>
                    </a:r>
                    <a:endParaRPr lang="en-US" sz="90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900" b="1"/>
                </a:pPr>
                <a:endParaRPr lang="ru-RU"/>
              </a:p>
            </c:txPr>
            <c:showVal val="1"/>
          </c:dLbls>
          <c:cat>
            <c:numRef>
              <c:f>Лист1!$H$28:$L$28</c:f>
              <c:numCache>
                <c:formatCode>dd/mm/yyyy</c:formatCode>
                <c:ptCount val="5"/>
                <c:pt idx="0">
                  <c:v>39448</c:v>
                </c:pt>
                <c:pt idx="1">
                  <c:v>39814</c:v>
                </c:pt>
                <c:pt idx="2">
                  <c:v>40179</c:v>
                </c:pt>
                <c:pt idx="3">
                  <c:v>40360</c:v>
                </c:pt>
                <c:pt idx="4">
                  <c:v>40452</c:v>
                </c:pt>
              </c:numCache>
            </c:numRef>
          </c:cat>
          <c:val>
            <c:numRef>
              <c:f>Лист1!$H$29:$L$29</c:f>
              <c:numCache>
                <c:formatCode>_-* #,##0_р_._-;\-* #,##0_р_._-;_-* "-"_р_._-;_-@_-</c:formatCode>
                <c:ptCount val="5"/>
                <c:pt idx="0">
                  <c:v>742000</c:v>
                </c:pt>
                <c:pt idx="1">
                  <c:v>235418</c:v>
                </c:pt>
                <c:pt idx="2">
                  <c:v>415260</c:v>
                </c:pt>
                <c:pt idx="3">
                  <c:v>666028</c:v>
                </c:pt>
                <c:pt idx="4">
                  <c:v>984405</c:v>
                </c:pt>
              </c:numCache>
            </c:numRef>
          </c:val>
        </c:ser>
        <c:axId val="56101888"/>
        <c:axId val="56115968"/>
      </c:barChart>
      <c:catAx>
        <c:axId val="56101888"/>
        <c:scaling>
          <c:orientation val="minMax"/>
        </c:scaling>
        <c:axPos val="b"/>
        <c:numFmt formatCode="dd/mm/yyyy" sourceLinked="1"/>
        <c:tickLblPos val="nextTo"/>
        <c:txPr>
          <a:bodyPr/>
          <a:lstStyle/>
          <a:p>
            <a:pPr>
              <a:defRPr b="1">
                <a:solidFill>
                  <a:srgbClr val="00602B"/>
                </a:solidFill>
                <a:latin typeface="+mj-lt"/>
                <a:cs typeface="Times New Roman" pitchFamily="18" charset="0"/>
              </a:defRPr>
            </a:pPr>
            <a:endParaRPr lang="ru-RU"/>
          </a:p>
        </c:txPr>
        <c:crossAx val="56115968"/>
        <c:crosses val="autoZero"/>
        <c:lblAlgn val="ctr"/>
        <c:lblOffset val="100"/>
      </c:catAx>
      <c:valAx>
        <c:axId val="56115968"/>
        <c:scaling>
          <c:orientation val="minMax"/>
        </c:scaling>
        <c:delete val="1"/>
        <c:axPos val="l"/>
        <c:numFmt formatCode="_-* #,##0_р_._-;\-* #,##0_р_._-;_-* &quot;-&quot;_р_._-;_-@_-" sourceLinked="1"/>
        <c:tickLblPos val="none"/>
        <c:crossAx val="56101888"/>
        <c:crosses val="autoZero"/>
        <c:crossBetween val="between"/>
        <c:majorUnit val="200000"/>
      </c:valAx>
    </c:plotArea>
    <c:plotVisOnly val="1"/>
  </c:chart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 algn="ctr" rtl="0">
              <a:defRPr lang="ru-RU" sz="1500" b="1" i="0" u="none" strike="noStrike" kern="1200" baseline="0">
                <a:solidFill>
                  <a:srgbClr val="00602B"/>
                </a:solidFill>
                <a:latin typeface="+mj-lt"/>
                <a:ea typeface="+mn-ea"/>
                <a:cs typeface="Times New Roman" pitchFamily="18" charset="0"/>
              </a:defRPr>
            </a:pPr>
            <a:r>
              <a:rPr lang="ru-RU" sz="1500" b="1" i="0" u="none" strike="noStrike" kern="1200" baseline="0">
                <a:solidFill>
                  <a:srgbClr val="00602B"/>
                </a:solidFill>
                <a:latin typeface="+mj-lt"/>
                <a:ea typeface="+mn-ea"/>
                <a:cs typeface="Times New Roman" pitchFamily="18" charset="0"/>
              </a:rPr>
              <a:t>Кредиты юридическим лицам</a:t>
            </a:r>
          </a:p>
        </c:rich>
      </c:tx>
      <c:layout/>
    </c:title>
    <c:plotArea>
      <c:layout>
        <c:manualLayout>
          <c:layoutTarget val="inner"/>
          <c:xMode val="edge"/>
          <c:yMode val="edge"/>
          <c:x val="1.7204180661055977E-2"/>
          <c:y val="0.1992320826485415"/>
          <c:w val="0.93691800424279481"/>
          <c:h val="0.6115722474824723"/>
        </c:manualLayout>
      </c:layout>
      <c:barChart>
        <c:barDir val="col"/>
        <c:grouping val="clustered"/>
        <c:ser>
          <c:idx val="0"/>
          <c:order val="0"/>
          <c:tx>
            <c:strRef>
              <c:f>Лист1!$G$31</c:f>
              <c:strCache>
                <c:ptCount val="1"/>
                <c:pt idx="0">
                  <c:v>Кредиты Юр. лицам</c:v>
                </c:pt>
              </c:strCache>
            </c:strRef>
          </c:tx>
          <c:spPr>
            <a:solidFill>
              <a:srgbClr val="146450"/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900" b="1" dirty="0"/>
                      <a:t> 913 </a:t>
                    </a:r>
                    <a:r>
                      <a:rPr lang="ru-RU" sz="900" b="1" dirty="0" smtClean="0"/>
                      <a:t>млн.руб.</a:t>
                    </a:r>
                    <a:r>
                      <a:rPr lang="en-US" sz="900" b="1" dirty="0" smtClean="0"/>
                      <a:t>  </a:t>
                    </a:r>
                    <a:endParaRPr lang="en-US" sz="900" b="1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0"/>
                  <c:y val="1.0973951123577061E-2"/>
                </c:manualLayout>
              </c:layout>
              <c:tx>
                <c:rich>
                  <a:bodyPr/>
                  <a:lstStyle/>
                  <a:p>
                    <a:r>
                      <a:rPr lang="en-US" sz="900" dirty="0" smtClean="0"/>
                      <a:t>938 </a:t>
                    </a:r>
                    <a:r>
                      <a:rPr lang="ru-RU" sz="900" b="1" i="0" u="none" strike="noStrike" baseline="0" dirty="0" smtClean="0"/>
                      <a:t>млн.руб.</a:t>
                    </a:r>
                    <a:r>
                      <a:rPr lang="en-US" sz="900" b="1" i="0" u="none" strike="noStrike" baseline="0" dirty="0" smtClean="0"/>
                      <a:t> </a:t>
                    </a:r>
                    <a:r>
                      <a:rPr lang="en-US" sz="900" dirty="0" smtClean="0"/>
                      <a:t>   </a:t>
                    </a:r>
                    <a:endParaRPr lang="en-US" sz="900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0"/>
                  <c:y val="-2.7434877808942659E-2"/>
                </c:manualLayout>
              </c:layout>
              <c:tx>
                <c:rich>
                  <a:bodyPr/>
                  <a:lstStyle/>
                  <a:p>
                    <a:r>
                      <a:rPr lang="en-US" sz="900"/>
                      <a:t> 1 456 </a:t>
                    </a:r>
                    <a:r>
                      <a:rPr lang="ru-RU" sz="900" b="1" i="0" u="none" strike="noStrike" baseline="0" smtClean="0"/>
                      <a:t>млн.руб.</a:t>
                    </a:r>
                    <a:r>
                      <a:rPr lang="en-US" sz="900" b="1" i="0" u="none" strike="noStrike" baseline="0" smtClean="0"/>
                      <a:t> </a:t>
                    </a:r>
                    <a:r>
                      <a:rPr lang="en-US" sz="900" smtClean="0"/>
                      <a:t>   </a:t>
                    </a:r>
                    <a:endParaRPr lang="en-US" sz="900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900" dirty="0"/>
                      <a:t> 2 </a:t>
                    </a:r>
                    <a:r>
                      <a:rPr lang="en-US" sz="900"/>
                      <a:t>839 </a:t>
                    </a:r>
                    <a:r>
                      <a:rPr lang="ru-RU" sz="900" b="1" i="0" u="none" strike="noStrike" baseline="0" smtClean="0"/>
                      <a:t>млн.руб.</a:t>
                    </a:r>
                    <a:r>
                      <a:rPr lang="en-US" sz="900" b="1" i="0" u="none" strike="noStrike" baseline="0" smtClean="0"/>
                      <a:t> </a:t>
                    </a:r>
                    <a:r>
                      <a:rPr lang="en-US" sz="900" smtClean="0"/>
                      <a:t>  </a:t>
                    </a:r>
                    <a:endParaRPr lang="en-US" sz="900" dirty="0"/>
                  </a:p>
                </c:rich>
              </c:tx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z="900" dirty="0"/>
                      <a:t> 2 </a:t>
                    </a:r>
                    <a:r>
                      <a:rPr lang="en-US" sz="900"/>
                      <a:t>510 </a:t>
                    </a:r>
                    <a:r>
                      <a:rPr lang="ru-RU" sz="900" b="1" i="0" u="none" strike="noStrike" baseline="0" smtClean="0"/>
                      <a:t>млн.руб.</a:t>
                    </a:r>
                    <a:r>
                      <a:rPr lang="en-US" sz="900" b="1" i="0" u="none" strike="noStrike" baseline="0" smtClean="0"/>
                      <a:t> </a:t>
                    </a:r>
                    <a:r>
                      <a:rPr lang="en-US" sz="900" smtClean="0"/>
                      <a:t>   </a:t>
                    </a:r>
                    <a:endParaRPr lang="en-US" sz="900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900" b="1"/>
                </a:pPr>
                <a:endParaRPr lang="ru-RU"/>
              </a:p>
            </c:txPr>
            <c:showVal val="1"/>
          </c:dLbls>
          <c:cat>
            <c:numRef>
              <c:f>Лист1!$H$30:$L$30</c:f>
              <c:numCache>
                <c:formatCode>dd/mm/yyyy</c:formatCode>
                <c:ptCount val="5"/>
                <c:pt idx="0">
                  <c:v>39448</c:v>
                </c:pt>
                <c:pt idx="1">
                  <c:v>39814</c:v>
                </c:pt>
                <c:pt idx="2">
                  <c:v>40179</c:v>
                </c:pt>
                <c:pt idx="3">
                  <c:v>40360</c:v>
                </c:pt>
                <c:pt idx="4">
                  <c:v>40452</c:v>
                </c:pt>
              </c:numCache>
            </c:numRef>
          </c:cat>
          <c:val>
            <c:numRef>
              <c:f>Лист1!$H$31:$L$31</c:f>
              <c:numCache>
                <c:formatCode>_-* #,##0_р_._-;\-* #,##0_р_._-;_-* "-"_р_._-;_-@_-</c:formatCode>
                <c:ptCount val="5"/>
                <c:pt idx="0">
                  <c:v>913686</c:v>
                </c:pt>
                <c:pt idx="1">
                  <c:v>938023</c:v>
                </c:pt>
                <c:pt idx="2">
                  <c:v>1456187</c:v>
                </c:pt>
                <c:pt idx="3">
                  <c:v>2839250</c:v>
                </c:pt>
                <c:pt idx="4">
                  <c:v>2510611</c:v>
                </c:pt>
              </c:numCache>
            </c:numRef>
          </c:val>
        </c:ser>
        <c:axId val="56160640"/>
        <c:axId val="56162176"/>
      </c:barChart>
      <c:catAx>
        <c:axId val="56160640"/>
        <c:scaling>
          <c:orientation val="minMax"/>
        </c:scaling>
        <c:axPos val="b"/>
        <c:numFmt formatCode="dd/mm/yyyy" sourceLinked="1"/>
        <c:tickLblPos val="nextTo"/>
        <c:txPr>
          <a:bodyPr/>
          <a:lstStyle/>
          <a:p>
            <a:pPr>
              <a:defRPr b="1">
                <a:solidFill>
                  <a:srgbClr val="00602B"/>
                </a:solidFill>
                <a:latin typeface="+mj-lt"/>
                <a:cs typeface="Times New Roman" pitchFamily="18" charset="0"/>
              </a:defRPr>
            </a:pPr>
            <a:endParaRPr lang="ru-RU"/>
          </a:p>
        </c:txPr>
        <c:crossAx val="56162176"/>
        <c:crosses val="autoZero"/>
        <c:lblAlgn val="ctr"/>
        <c:lblOffset val="100"/>
      </c:catAx>
      <c:valAx>
        <c:axId val="56162176"/>
        <c:scaling>
          <c:orientation val="minMax"/>
        </c:scaling>
        <c:delete val="1"/>
        <c:axPos val="l"/>
        <c:numFmt formatCode="_-* #,##0_р_._-;\-* #,##0_р_._-;_-* &quot;-&quot;_р_._-;_-@_-" sourceLinked="1"/>
        <c:tickLblPos val="none"/>
        <c:crossAx val="56160640"/>
        <c:crosses val="autoZero"/>
        <c:crossBetween val="between"/>
      </c:valAx>
    </c:plotArea>
    <c:plotVisOnly val="1"/>
  </c:chart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27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60800" y="0"/>
            <a:ext cx="29527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66E7563-9D38-40B3-90F3-3687B13D9DB2}" type="datetimeFigureOut">
              <a:rPr lang="ru-RU"/>
              <a:pPr>
                <a:defRPr/>
              </a:pPr>
              <a:t>07.10.2010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2925"/>
            <a:ext cx="29527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60800" y="9432925"/>
            <a:ext cx="29527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F348856-99D7-4370-9CDA-DCED4F5ECA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27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60800" y="0"/>
            <a:ext cx="29527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B2D7CE1-D3A7-4C7C-A963-4CDE9CA51DB5}" type="datetimeFigureOut">
              <a:rPr lang="ru-RU"/>
              <a:pPr>
                <a:defRPr/>
              </a:pPr>
              <a:t>07.10.2010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5513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038" y="4718050"/>
            <a:ext cx="5453062" cy="44688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2925"/>
            <a:ext cx="29527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60800" y="9432925"/>
            <a:ext cx="29527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1BB901A-431B-4B5D-8EF1-F42F950213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3DF8EC1-2677-4C57-AC2E-D7ECDDDF035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1BB901A-431B-4B5D-8EF1-F42F950213E7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BEF5CE-F282-494A-A016-FBD242B33C6D}" type="datetime1">
              <a:rPr lang="ru-RU"/>
              <a:pPr>
                <a:defRPr/>
              </a:pPr>
              <a:t>07.10.2010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4675C2-E737-4A20-A2BD-F80CD46E51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2EF3F-5169-4475-AB6B-282FE24681BE}" type="datetime1">
              <a:rPr lang="ru-RU"/>
              <a:pPr>
                <a:defRPr/>
              </a:pPr>
              <a:t>07.10.2010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5841A-6C0D-49EB-B56F-B498250C6E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3E0FE-696A-4A2A-8D7E-F29E8AE644BB}" type="datetime1">
              <a:rPr lang="ru-RU"/>
              <a:pPr>
                <a:defRPr/>
              </a:pPr>
              <a:t>07.10.2010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E4218-E8DD-491E-8E19-063A12016C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0BBB5-A8FF-4177-96F0-9824871B553C}" type="datetime1">
              <a:rPr lang="ru-RU"/>
              <a:pPr>
                <a:defRPr/>
              </a:pPr>
              <a:t>07.10.2010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00157-6A00-46CA-95B4-C5185F6238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77FE80-5902-4117-AB44-BE34F7D61594}" type="datetime1">
              <a:rPr lang="ru-RU"/>
              <a:pPr>
                <a:defRPr/>
              </a:pPr>
              <a:t>07.10.2010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F5F58-ACA2-473D-B9E0-A3B90E9FF0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088E6-9F8F-450C-9054-3C17DB4A1113}" type="datetime1">
              <a:rPr lang="ru-RU"/>
              <a:pPr>
                <a:defRPr/>
              </a:pPr>
              <a:t>07.10.2010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8828A-0D8B-48D7-BBD8-BEC809EA3C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CE08E-E3B0-41AE-9C81-B7F889BCFAD7}" type="datetime1">
              <a:rPr lang="ru-RU"/>
              <a:pPr>
                <a:defRPr/>
              </a:pPr>
              <a:t>07.10.2010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EA9AF-9AD3-4749-8425-03B3DDCD8B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A0D0E-38B3-425E-830C-1D0C7C623149}" type="datetime1">
              <a:rPr lang="ru-RU"/>
              <a:pPr>
                <a:defRPr/>
              </a:pPr>
              <a:t>07.10.2010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C4754-B4DB-452D-BC0E-391F5DE074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E77AF-9604-47EB-B2D0-C3387F4299F0}" type="datetime1">
              <a:rPr lang="ru-RU"/>
              <a:pPr>
                <a:defRPr/>
              </a:pPr>
              <a:t>07.10.2010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4B9705-23AB-48E9-80A4-F74FDBEF1C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C2DF8F-4C0B-4AF8-841D-30EF373F0D21}" type="datetime1">
              <a:rPr lang="ru-RU"/>
              <a:pPr>
                <a:defRPr/>
              </a:pPr>
              <a:t>07.10.2010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8A301-82CC-44FF-B724-BFFB7219EB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8F45F-4970-42BB-B412-01B641E12379}" type="datetime1">
              <a:rPr lang="ru-RU"/>
              <a:pPr>
                <a:defRPr/>
              </a:pPr>
              <a:t>07.10.2010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FA0864-9131-46CF-98B2-84CA4D6BD3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946E6F-08CC-4CC8-B1BE-D556833C2298}" type="datetime1">
              <a:rPr lang="ru-RU"/>
              <a:pPr>
                <a:defRPr/>
              </a:pPr>
              <a:t>07.10.2010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A529C-691E-4E3F-9358-4E8984A7E6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9DA3F-51A6-4C77-BBFF-55525219A3B2}" type="datetime1">
              <a:rPr lang="ru-RU"/>
              <a:pPr>
                <a:defRPr/>
              </a:pPr>
              <a:t>07.10.2010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3005DA-59ED-4D03-A3BA-C3C9943221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B9373A-15E3-4D67-A84D-AEC41132FAE5}" type="datetime1">
              <a:rPr lang="ru-RU"/>
              <a:pPr>
                <a:defRPr/>
              </a:pPr>
              <a:t>07.10.2010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54F6A-5E4C-4751-B6BA-FABAC6A996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D72110-C971-4DAD-836E-777E23090B7D}" type="datetime1">
              <a:rPr lang="ru-RU"/>
              <a:pPr>
                <a:defRPr/>
              </a:pPr>
              <a:t>07.10.2010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19921B-E3DF-48E4-8504-FB77722B25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073F60-5ED3-4C5A-B28E-891EF95F07BA}" type="datetime1">
              <a:rPr lang="ru-RU"/>
              <a:pPr>
                <a:defRPr/>
              </a:pPr>
              <a:t>07.10.2010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2EC41-69B7-4FF3-818B-79A78987A1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0D7D7-C9E4-4573-913B-15ED262F4506}" type="datetime1">
              <a:rPr lang="ru-RU"/>
              <a:pPr>
                <a:defRPr/>
              </a:pPr>
              <a:t>07.10.2010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08A7DB-3C9C-455F-8384-582A7D8E22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096EA-29EF-464E-ADB9-8EF8DAD0858B}" type="datetime1">
              <a:rPr lang="ru-RU"/>
              <a:pPr>
                <a:defRPr/>
              </a:pPr>
              <a:t>07.10.2010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4E1A26-9D3D-4DF5-B529-9445AA4716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83ADB4-7EEB-487A-8F4A-78C5128B97BD}" type="datetime1">
              <a:rPr lang="ru-RU"/>
              <a:pPr>
                <a:defRPr/>
              </a:pPr>
              <a:t>07.10.2010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E00B3-04F1-4E69-B22F-FB9E1846DF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37C0F-B9C4-43BB-AAE3-FC3434737A86}" type="datetime1">
              <a:rPr lang="ru-RU"/>
              <a:pPr>
                <a:defRPr/>
              </a:pPr>
              <a:t>07.10.2010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A0EC5-A3A6-4116-9D9E-881E1869AB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717BAB-FA40-45F6-B41A-F797196650DD}" type="datetime1">
              <a:rPr lang="ru-RU"/>
              <a:pPr>
                <a:defRPr/>
              </a:pPr>
              <a:t>07.10.2010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9BC4E-A6A1-4EED-8A72-78EF94CDC3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71B52-4AA5-4E4F-854F-0E2AEDF9C0AD}" type="datetime1">
              <a:rPr lang="ru-RU"/>
              <a:pPr>
                <a:defRPr/>
              </a:pPr>
              <a:t>07.10.2010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199CD1-6C4F-4BEA-ADE8-6510728517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F25045A4-3F2D-49CE-A979-D1AC57C54423}" type="datetime1">
              <a:rPr lang="ru-RU"/>
              <a:pPr>
                <a:defRPr/>
              </a:pPr>
              <a:t>07.10.2010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684896F1-A25A-4E88-A0C9-726D1859C5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33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01136475-DFF7-4386-B247-CE3E78AEBDC9}" type="datetime1">
              <a:rPr lang="ru-RU"/>
              <a:pPr>
                <a:defRPr/>
              </a:pPr>
              <a:t>07.10.2010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3DF0FEB2-0F9A-48D0-B34C-BE853E2698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.jpeg"/><Relationship Id="rId4" Type="http://schemas.openxmlformats.org/officeDocument/2006/relationships/chart" Target="../charts/char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7F5F58-ACA2-473D-B9E0-A3B90E9FF0BF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  <p:pic>
        <p:nvPicPr>
          <p:cNvPr id="72708" name="Picture 4" descr="C:\Documents and Settings\o_batuhtin\Рабочий стол\през\Graphichhh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9663" cy="6858000"/>
          </a:xfrm>
          <a:prstGeom prst="rect">
            <a:avLst/>
          </a:prstGeom>
          <a:noFill/>
        </p:spPr>
      </p:pic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1500166" y="5643578"/>
            <a:ext cx="614366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602B"/>
                </a:solidFill>
                <a:latin typeface="+mj-lt"/>
                <a:cs typeface="Times New Roman" pitchFamily="18" charset="0"/>
              </a:rPr>
              <a:t>Вексельная</a:t>
            </a:r>
          </a:p>
          <a:p>
            <a:pPr algn="ctr"/>
            <a:r>
              <a:rPr lang="ru-RU" sz="2800" b="1" dirty="0" smtClean="0">
                <a:solidFill>
                  <a:srgbClr val="00602B"/>
                </a:solidFill>
                <a:latin typeface="+mj-lt"/>
                <a:cs typeface="Times New Roman" pitchFamily="18" charset="0"/>
              </a:rPr>
              <a:t> программа</a:t>
            </a:r>
            <a:endParaRPr lang="ru-RU" sz="2800" b="1" dirty="0">
              <a:solidFill>
                <a:srgbClr val="00602B"/>
              </a:solidFill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7F5F58-ACA2-473D-B9E0-A3B90E9FF0BF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107504" y="188640"/>
            <a:ext cx="556873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602B"/>
                </a:solidFill>
                <a:latin typeface="+mj-lt"/>
                <a:cs typeface="Times New Roman" pitchFamily="18" charset="0"/>
              </a:rPr>
              <a:t>          Достаточность капитала</a:t>
            </a:r>
            <a:endParaRPr lang="ru-RU" sz="2000" b="1" dirty="0">
              <a:solidFill>
                <a:srgbClr val="00602B"/>
              </a:solidFill>
              <a:latin typeface="+mj-lt"/>
              <a:cs typeface="Times New Roman" pitchFamily="18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251520" y="1340768"/>
          <a:ext cx="8712968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7F5F58-ACA2-473D-B9E0-A3B90E9FF0BF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539552" y="364594"/>
            <a:ext cx="60007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602B"/>
                </a:solidFill>
                <a:latin typeface="+mj-lt"/>
                <a:cs typeface="Times New Roman" pitchFamily="18" charset="0"/>
              </a:rPr>
              <a:t>Структура активов</a:t>
            </a:r>
            <a:endParaRPr lang="ru-RU" sz="2000" b="1" dirty="0">
              <a:solidFill>
                <a:srgbClr val="00602B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6146" name="Picture 2" descr="C:\Documents and Settings\o_batuhtin\Рабочий стол\66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3054" y="1857364"/>
            <a:ext cx="7152284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7F5F58-ACA2-473D-B9E0-A3B90E9FF0BF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539552" y="332656"/>
            <a:ext cx="60007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602B"/>
                </a:solidFill>
                <a:latin typeface="+mj-lt"/>
                <a:cs typeface="Times New Roman" pitchFamily="18" charset="0"/>
              </a:rPr>
              <a:t>Структура пассивов</a:t>
            </a:r>
            <a:endParaRPr lang="ru-RU" sz="2000" b="1" dirty="0">
              <a:solidFill>
                <a:srgbClr val="00602B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7170" name="Picture 2" descr="C:\Documents and Settings\o_batuhtin\Рабочий стол\p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857364"/>
            <a:ext cx="6575625" cy="34766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7F5F58-ACA2-473D-B9E0-A3B90E9FF0BF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99414" y="364594"/>
            <a:ext cx="60007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602B"/>
                </a:solidFill>
                <a:latin typeface="+mj-lt"/>
                <a:cs typeface="Times New Roman" pitchFamily="18" charset="0"/>
              </a:rPr>
              <a:t>Корпоративное направление</a:t>
            </a:r>
            <a:endParaRPr lang="ru-RU" sz="2000" b="1" dirty="0">
              <a:solidFill>
                <a:srgbClr val="00602B"/>
              </a:solidFill>
              <a:latin typeface="+mj-lt"/>
              <a:cs typeface="Times New Roman" pitchFamily="18" charset="0"/>
            </a:endParaRPr>
          </a:p>
        </p:txBody>
      </p:sp>
      <p:graphicFrame>
        <p:nvGraphicFramePr>
          <p:cNvPr id="13" name="Диаграмма 12"/>
          <p:cNvGraphicFramePr/>
          <p:nvPr/>
        </p:nvGraphicFramePr>
        <p:xfrm>
          <a:off x="142844" y="3929066"/>
          <a:ext cx="4500594" cy="25288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142844" y="1476360"/>
          <a:ext cx="4429156" cy="23145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5122" name="Picture 2" descr="C:\Documents and Settings\o_batuhtin\Рабочий стол\6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42148" y="2181235"/>
            <a:ext cx="4116132" cy="36052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7F5F58-ACA2-473D-B9E0-A3B90E9FF0BF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99414" y="364594"/>
            <a:ext cx="60007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602B"/>
                </a:solidFill>
                <a:latin typeface="+mj-lt"/>
                <a:cs typeface="Times New Roman" pitchFamily="18" charset="0"/>
              </a:rPr>
              <a:t>Розничное направление</a:t>
            </a:r>
            <a:endParaRPr lang="ru-RU" sz="2000" b="1" dirty="0">
              <a:solidFill>
                <a:srgbClr val="00602B"/>
              </a:solidFill>
              <a:latin typeface="+mj-lt"/>
              <a:cs typeface="Times New Roman" pitchFamily="18" charset="0"/>
            </a:endParaRPr>
          </a:p>
        </p:txBody>
      </p:sp>
      <p:graphicFrame>
        <p:nvGraphicFramePr>
          <p:cNvPr id="10" name="Диаграмма 9"/>
          <p:cNvGraphicFramePr>
            <a:graphicFrameLocks/>
          </p:cNvGraphicFramePr>
          <p:nvPr/>
        </p:nvGraphicFramePr>
        <p:xfrm>
          <a:off x="0" y="3643314"/>
          <a:ext cx="9001156" cy="32146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Диаграмма 10"/>
          <p:cNvGraphicFramePr/>
          <p:nvPr/>
        </p:nvGraphicFramePr>
        <p:xfrm>
          <a:off x="357158" y="92867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098" name="Picture 2" descr="C:\Documents and Settings\o_batuhtin\Рабочий стол\q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10981" y="1571612"/>
            <a:ext cx="3990175" cy="18248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030B6C-E99D-481A-8C62-EAEA29E6BB20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  <p:sp>
        <p:nvSpPr>
          <p:cNvPr id="40963" name="TextBox 9"/>
          <p:cNvSpPr txBox="1">
            <a:spLocks noChangeArrowheads="1"/>
          </p:cNvSpPr>
          <p:nvPr/>
        </p:nvSpPr>
        <p:spPr bwMode="auto">
          <a:xfrm>
            <a:off x="251520" y="404664"/>
            <a:ext cx="64293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rgbClr val="00602B"/>
                </a:solidFill>
                <a:latin typeface="+mj-lt"/>
                <a:cs typeface="Times New Roman" pitchFamily="18" charset="0"/>
              </a:rPr>
              <a:t>Контактные </a:t>
            </a:r>
            <a:r>
              <a:rPr lang="ru-RU" sz="2000" b="1" dirty="0">
                <a:solidFill>
                  <a:srgbClr val="00602B"/>
                </a:solidFill>
                <a:latin typeface="+mj-lt"/>
                <a:cs typeface="Times New Roman" pitchFamily="18" charset="0"/>
              </a:rPr>
              <a:t>данные </a:t>
            </a:r>
          </a:p>
        </p:txBody>
      </p:sp>
      <p:sp>
        <p:nvSpPr>
          <p:cNvPr id="40964" name="Rectangle 7"/>
          <p:cNvSpPr>
            <a:spLocks noGrp="1" noChangeArrowheads="1"/>
          </p:cNvSpPr>
          <p:nvPr>
            <p:ph idx="1"/>
          </p:nvPr>
        </p:nvSpPr>
        <p:spPr>
          <a:xfrm>
            <a:off x="285750" y="1259399"/>
            <a:ext cx="8643938" cy="5241435"/>
          </a:xfrm>
        </p:spPr>
        <p:txBody>
          <a:bodyPr bIns="0" anchor="ctr">
            <a:spAutoFit/>
          </a:bodyPr>
          <a:lstStyle/>
          <a:p>
            <a:pPr algn="ctr"/>
            <a:endParaRPr lang="ru-RU" sz="1000" dirty="0" smtClean="0">
              <a:solidFill>
                <a:srgbClr val="006600"/>
              </a:solidFill>
              <a:latin typeface="+mj-lt"/>
              <a:cs typeface="Times New Roman" pitchFamily="18" charset="0"/>
            </a:endParaRPr>
          </a:p>
          <a:p>
            <a:pPr algn="ctr"/>
            <a:endParaRPr lang="ru-RU" sz="1000" dirty="0" smtClean="0">
              <a:solidFill>
                <a:srgbClr val="006600"/>
              </a:solidFill>
              <a:latin typeface="+mj-lt"/>
              <a:cs typeface="Times New Roman" pitchFamily="18" charset="0"/>
            </a:endParaRPr>
          </a:p>
          <a:p>
            <a:pPr algn="ctr">
              <a:spcBef>
                <a:spcPct val="0"/>
              </a:spcBef>
              <a:buFont typeface="Arial" charset="0"/>
              <a:buNone/>
            </a:pPr>
            <a:endParaRPr lang="ru-RU" sz="1800" b="1" dirty="0" smtClean="0">
              <a:solidFill>
                <a:srgbClr val="146450"/>
              </a:solidFill>
              <a:latin typeface="+mj-lt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sz="2800" b="1" dirty="0" smtClean="0">
                <a:solidFill>
                  <a:srgbClr val="146450"/>
                </a:solidFill>
                <a:latin typeface="+mj-lt"/>
                <a:cs typeface="Times New Roman" pitchFamily="18" charset="0"/>
              </a:rPr>
              <a:t>СПАСИБО ЗА ВНИМАНИЕ !</a:t>
            </a:r>
          </a:p>
          <a:p>
            <a:pPr algn="ctr">
              <a:buFont typeface="Arial" charset="0"/>
              <a:buNone/>
            </a:pPr>
            <a:endParaRPr lang="ru-RU" sz="2000" b="1" dirty="0" smtClean="0">
              <a:solidFill>
                <a:srgbClr val="146450"/>
              </a:solidFill>
              <a:latin typeface="+mj-lt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2000" b="1" dirty="0" smtClean="0">
              <a:solidFill>
                <a:srgbClr val="146450"/>
              </a:solidFill>
              <a:latin typeface="+mj-lt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sz="2000" b="1" dirty="0" smtClean="0">
                <a:solidFill>
                  <a:srgbClr val="146450"/>
                </a:solidFill>
                <a:latin typeface="+mj-lt"/>
                <a:cs typeface="Times New Roman" pitchFamily="18" charset="0"/>
              </a:rPr>
              <a:t>ОАО «АФ Банк»</a:t>
            </a:r>
          </a:p>
          <a:p>
            <a:pPr algn="ctr">
              <a:buFont typeface="Arial" charset="0"/>
              <a:buNone/>
            </a:pPr>
            <a:r>
              <a:rPr lang="en-US" sz="2000" dirty="0" smtClean="0">
                <a:solidFill>
                  <a:srgbClr val="146450"/>
                </a:solidFill>
                <a:latin typeface="+mj-lt"/>
                <a:cs typeface="Times New Roman" pitchFamily="18" charset="0"/>
              </a:rPr>
              <a:t>45</a:t>
            </a:r>
            <a:r>
              <a:rPr lang="ru-RU" sz="2000" dirty="0" smtClean="0">
                <a:solidFill>
                  <a:srgbClr val="146450"/>
                </a:solidFill>
                <a:latin typeface="+mj-lt"/>
                <a:cs typeface="Times New Roman" pitchFamily="18" charset="0"/>
              </a:rPr>
              <a:t>00</a:t>
            </a:r>
            <a:r>
              <a:rPr lang="en-US" sz="2000" dirty="0" smtClean="0">
                <a:solidFill>
                  <a:srgbClr val="146450"/>
                </a:solidFill>
                <a:latin typeface="+mj-lt"/>
                <a:cs typeface="Times New Roman" pitchFamily="18" charset="0"/>
              </a:rPr>
              <a:t>57</a:t>
            </a:r>
            <a:r>
              <a:rPr lang="ru-RU" sz="2000" dirty="0" smtClean="0">
                <a:solidFill>
                  <a:srgbClr val="146450"/>
                </a:solidFill>
                <a:latin typeface="+mj-lt"/>
                <a:cs typeface="Times New Roman" pitchFamily="18" charset="0"/>
              </a:rPr>
              <a:t>, Россия, Республика Башкортостан, г. Уфа, ул. Окт. Революции</a:t>
            </a:r>
            <a:r>
              <a:rPr lang="en-US" sz="2000" dirty="0" smtClean="0">
                <a:solidFill>
                  <a:srgbClr val="146450"/>
                </a:solidFill>
                <a:latin typeface="+mj-lt"/>
                <a:cs typeface="Times New Roman" pitchFamily="18" charset="0"/>
              </a:rPr>
              <a:t>,</a:t>
            </a:r>
            <a:r>
              <a:rPr lang="ru-RU" sz="2000" dirty="0" smtClean="0">
                <a:solidFill>
                  <a:srgbClr val="146450"/>
                </a:solidFill>
                <a:latin typeface="+mj-lt"/>
                <a:cs typeface="Times New Roman" pitchFamily="18" charset="0"/>
              </a:rPr>
              <a:t> 78</a:t>
            </a:r>
            <a:endParaRPr lang="ru-RU" sz="2000" dirty="0" smtClean="0">
              <a:solidFill>
                <a:srgbClr val="146450"/>
              </a:solidFill>
              <a:latin typeface="+mj-lt"/>
              <a:ea typeface="Calibri" pitchFamily="34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sz="2000" b="1" dirty="0" smtClean="0">
                <a:solidFill>
                  <a:srgbClr val="146450"/>
                </a:solidFill>
                <a:latin typeface="+mj-lt"/>
                <a:ea typeface="Calibri" pitchFamily="34" charset="0"/>
                <a:cs typeface="Times New Roman" pitchFamily="18" charset="0"/>
              </a:rPr>
              <a:t>Тел.: +</a:t>
            </a:r>
            <a:r>
              <a:rPr lang="en-US" sz="2000" b="1" dirty="0" smtClean="0">
                <a:solidFill>
                  <a:srgbClr val="146450"/>
                </a:solidFill>
                <a:latin typeface="+mj-lt"/>
                <a:ea typeface="Calibri" pitchFamily="34" charset="0"/>
                <a:cs typeface="Times New Roman" pitchFamily="18" charset="0"/>
              </a:rPr>
              <a:t>7 </a:t>
            </a:r>
            <a:r>
              <a:rPr lang="ru-RU" sz="2000" b="1" dirty="0" smtClean="0">
                <a:solidFill>
                  <a:srgbClr val="146450"/>
                </a:solidFill>
                <a:latin typeface="+mj-lt"/>
                <a:ea typeface="Calibri" pitchFamily="34" charset="0"/>
                <a:cs typeface="Times New Roman" pitchFamily="18" charset="0"/>
              </a:rPr>
              <a:t>347 </a:t>
            </a:r>
            <a:r>
              <a:rPr lang="en-US" sz="2000" b="1" dirty="0" smtClean="0">
                <a:solidFill>
                  <a:srgbClr val="146450"/>
                </a:solidFill>
                <a:latin typeface="+mj-lt"/>
                <a:ea typeface="Calibri" pitchFamily="34" charset="0"/>
                <a:cs typeface="Times New Roman" pitchFamily="18" charset="0"/>
              </a:rPr>
              <a:t>2 </a:t>
            </a:r>
            <a:r>
              <a:rPr lang="ru-RU" sz="2000" b="1" dirty="0" smtClean="0">
                <a:solidFill>
                  <a:srgbClr val="146450"/>
                </a:solidFill>
                <a:latin typeface="+mj-lt"/>
                <a:ea typeface="Calibri" pitchFamily="34" charset="0"/>
                <a:cs typeface="Times New Roman" pitchFamily="18" charset="0"/>
              </a:rPr>
              <a:t>91</a:t>
            </a:r>
            <a:r>
              <a:rPr lang="en-US" sz="2000" b="1" dirty="0" smtClean="0">
                <a:solidFill>
                  <a:srgbClr val="146450"/>
                </a:solidFill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146450"/>
                </a:solidFill>
                <a:latin typeface="+mj-lt"/>
                <a:ea typeface="Calibri" pitchFamily="34" charset="0"/>
                <a:cs typeface="Times New Roman" pitchFamily="18" charset="0"/>
              </a:rPr>
              <a:t>99</a:t>
            </a:r>
            <a:r>
              <a:rPr lang="en-US" sz="2000" b="1" dirty="0" smtClean="0">
                <a:solidFill>
                  <a:srgbClr val="146450"/>
                </a:solidFill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146450"/>
                </a:solidFill>
                <a:latin typeface="+mj-lt"/>
                <a:ea typeface="Calibri" pitchFamily="34" charset="0"/>
                <a:cs typeface="Times New Roman" pitchFamily="18" charset="0"/>
              </a:rPr>
              <a:t>99</a:t>
            </a:r>
          </a:p>
          <a:p>
            <a:pPr algn="ctr">
              <a:buFont typeface="Arial" charset="0"/>
              <a:buNone/>
            </a:pPr>
            <a:r>
              <a:rPr lang="ru-RU" sz="2000" b="1" dirty="0" smtClean="0">
                <a:solidFill>
                  <a:srgbClr val="146450"/>
                </a:solidFill>
                <a:latin typeface="+mj-lt"/>
                <a:ea typeface="Calibri" pitchFamily="34" charset="0"/>
                <a:cs typeface="Times New Roman" pitchFamily="18" charset="0"/>
              </a:rPr>
              <a:t>Факс.: + 7 347 2 91 13</a:t>
            </a:r>
            <a:r>
              <a:rPr lang="en-US" sz="2000" b="1" dirty="0" smtClean="0">
                <a:solidFill>
                  <a:srgbClr val="146450"/>
                </a:solidFill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146450"/>
                </a:solidFill>
                <a:latin typeface="+mj-lt"/>
                <a:ea typeface="Calibri" pitchFamily="34" charset="0"/>
                <a:cs typeface="Times New Roman" pitchFamily="18" charset="0"/>
              </a:rPr>
              <a:t>0</a:t>
            </a:r>
            <a:r>
              <a:rPr lang="en-US" sz="2000" b="1" dirty="0" smtClean="0">
                <a:solidFill>
                  <a:srgbClr val="146450"/>
                </a:solidFill>
                <a:latin typeface="+mj-lt"/>
                <a:ea typeface="Calibri" pitchFamily="34" charset="0"/>
                <a:cs typeface="Times New Roman" pitchFamily="18" charset="0"/>
              </a:rPr>
              <a:t>1</a:t>
            </a:r>
            <a:endParaRPr lang="ru-RU" sz="2000" b="1" dirty="0" smtClean="0">
              <a:solidFill>
                <a:srgbClr val="146450"/>
              </a:solidFill>
              <a:latin typeface="+mj-lt"/>
              <a:ea typeface="Calibri" pitchFamily="34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sz="2000" b="1" dirty="0" smtClean="0">
                <a:solidFill>
                  <a:srgbClr val="146450"/>
                </a:solidFill>
                <a:latin typeface="+mj-lt"/>
                <a:cs typeface="Times New Roman" pitchFamily="18" charset="0"/>
              </a:rPr>
              <a:t>сайт: </a:t>
            </a:r>
            <a:r>
              <a:rPr lang="en-US" sz="2000" b="1" dirty="0" smtClean="0">
                <a:solidFill>
                  <a:srgbClr val="146450"/>
                </a:solidFill>
                <a:latin typeface="+mj-lt"/>
                <a:cs typeface="Times New Roman" pitchFamily="18" charset="0"/>
              </a:rPr>
              <a:t>www.afbank.ru</a:t>
            </a:r>
            <a:endParaRPr lang="ru-RU" sz="2000" b="1" dirty="0" smtClean="0">
              <a:solidFill>
                <a:srgbClr val="146450"/>
              </a:solidFill>
              <a:latin typeface="+mj-lt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2000" b="1" dirty="0" smtClean="0">
              <a:solidFill>
                <a:srgbClr val="146450"/>
              </a:solidFill>
              <a:latin typeface="+mj-lt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200" dirty="0" smtClean="0">
              <a:solidFill>
                <a:srgbClr val="006600"/>
              </a:solidFill>
              <a:latin typeface="+mj-lt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200" dirty="0" smtClean="0">
              <a:solidFill>
                <a:srgbClr val="006600"/>
              </a:solidFill>
              <a:latin typeface="+mj-lt"/>
              <a:cs typeface="Times New Roman" pitchFamily="18" charset="0"/>
            </a:endParaRPr>
          </a:p>
          <a:p>
            <a:pPr algn="ctr"/>
            <a:endParaRPr lang="ru-RU" sz="3600" dirty="0" smtClean="0"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3"/>
          <p:cNvSpPr txBox="1">
            <a:spLocks noChangeArrowheads="1"/>
          </p:cNvSpPr>
          <p:nvPr/>
        </p:nvSpPr>
        <p:spPr bwMode="auto">
          <a:xfrm>
            <a:off x="539552" y="364594"/>
            <a:ext cx="34290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602B"/>
                </a:solidFill>
                <a:latin typeface="+mj-lt"/>
                <a:cs typeface="Times New Roman" pitchFamily="18" charset="0"/>
              </a:rPr>
              <a:t>Параметры программы</a:t>
            </a:r>
            <a:endParaRPr lang="ru-RU" sz="2000" b="1" dirty="0">
              <a:solidFill>
                <a:srgbClr val="00602B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>
          <a:xfrm>
            <a:off x="6553200" y="6436255"/>
            <a:ext cx="2133600" cy="365125"/>
          </a:xfrm>
        </p:spPr>
        <p:txBody>
          <a:bodyPr/>
          <a:lstStyle/>
          <a:p>
            <a:pPr>
              <a:defRPr/>
            </a:pPr>
            <a:fld id="{6371AA2D-4989-4F0B-A54E-110509394558}" type="slidenum">
              <a:rPr lang="ru-RU" sz="1400" b="1" smtClean="0">
                <a:solidFill>
                  <a:schemeClr val="accent5">
                    <a:lumMod val="50000"/>
                  </a:schemeClr>
                </a:solidFill>
              </a:rPr>
              <a:pPr>
                <a:defRPr/>
              </a:pPr>
              <a:t>2</a:t>
            </a:fld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7414" name="Прямоугольник 4"/>
          <p:cNvSpPr>
            <a:spLocks noChangeArrowheads="1"/>
          </p:cNvSpPr>
          <p:nvPr/>
        </p:nvSpPr>
        <p:spPr bwMode="auto">
          <a:xfrm>
            <a:off x="4357688" y="4643438"/>
            <a:ext cx="407193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>
              <a:latin typeface="Times New Roman" pitchFamily="18" charset="0"/>
              <a:cs typeface="Times New Roman" pitchFamily="18" charset="0"/>
            </a:endParaRPr>
          </a:p>
          <a:p>
            <a:endParaRPr lang="en-US" sz="1400" b="1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>
                <a:latin typeface="Times New Roman" pitchFamily="18" charset="0"/>
                <a:cs typeface="Times New Roman" pitchFamily="18" charset="0"/>
              </a:rPr>
            </a:br>
            <a:endParaRPr lang="ru-RU" sz="14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 descr="C:\Documents and Settings\o_batuhtin\Рабочий стол\вексел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233472"/>
            <a:ext cx="7143800" cy="5453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3"/>
          <p:cNvSpPr txBox="1">
            <a:spLocks noChangeArrowheads="1"/>
          </p:cNvSpPr>
          <p:nvPr/>
        </p:nvSpPr>
        <p:spPr bwMode="auto">
          <a:xfrm>
            <a:off x="704823" y="457122"/>
            <a:ext cx="61436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602B"/>
                </a:solidFill>
                <a:latin typeface="+mj-lt"/>
                <a:cs typeface="Times New Roman" pitchFamily="18" charset="0"/>
              </a:rPr>
              <a:t>АФ Банк. История</a:t>
            </a:r>
            <a:endParaRPr lang="ru-RU" sz="2000" b="1" dirty="0">
              <a:solidFill>
                <a:srgbClr val="00602B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>
          <a:xfrm>
            <a:off x="6553200" y="6436255"/>
            <a:ext cx="2133600" cy="365125"/>
          </a:xfrm>
        </p:spPr>
        <p:txBody>
          <a:bodyPr/>
          <a:lstStyle/>
          <a:p>
            <a:pPr>
              <a:defRPr/>
            </a:pPr>
            <a:fld id="{6371AA2D-4989-4F0B-A54E-110509394558}" type="slidenum">
              <a:rPr lang="ru-RU" sz="1400" b="1" smtClean="0">
                <a:solidFill>
                  <a:schemeClr val="accent5">
                    <a:lumMod val="50000"/>
                  </a:schemeClr>
                </a:solidFill>
              </a:rPr>
              <a:pPr>
                <a:defRPr/>
              </a:pPr>
              <a:t>3</a:t>
            </a:fld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7414" name="Прямоугольник 4"/>
          <p:cNvSpPr>
            <a:spLocks noChangeArrowheads="1"/>
          </p:cNvSpPr>
          <p:nvPr/>
        </p:nvSpPr>
        <p:spPr bwMode="auto">
          <a:xfrm>
            <a:off x="4357688" y="4214810"/>
            <a:ext cx="407193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>
              <a:latin typeface="Times New Roman" pitchFamily="18" charset="0"/>
              <a:cs typeface="Times New Roman" pitchFamily="18" charset="0"/>
            </a:endParaRPr>
          </a:p>
          <a:p>
            <a:endParaRPr lang="en-US" sz="1400" b="1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>
                <a:latin typeface="Times New Roman" pitchFamily="18" charset="0"/>
                <a:cs typeface="Times New Roman" pitchFamily="18" charset="0"/>
              </a:rPr>
            </a:br>
            <a:endParaRPr lang="ru-RU" sz="1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Номер слайда 20"/>
          <p:cNvSpPr txBox="1">
            <a:spLocks/>
          </p:cNvSpPr>
          <p:nvPr/>
        </p:nvSpPr>
        <p:spPr>
          <a:xfrm>
            <a:off x="6553200" y="643625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71AA2D-4989-4F0B-A54E-110509394558}" type="slidenum">
              <a:rPr kumimoji="0" lang="ru-RU" sz="1400" b="1" i="0" u="none" strike="noStrike" kern="1200" cap="none" spc="0" normalizeH="0" baseline="0" noProof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Прямоугольник 4"/>
          <p:cNvSpPr>
            <a:spLocks noChangeArrowheads="1"/>
          </p:cNvSpPr>
          <p:nvPr/>
        </p:nvSpPr>
        <p:spPr bwMode="auto">
          <a:xfrm>
            <a:off x="4357688" y="4214810"/>
            <a:ext cx="407193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>
              <a:latin typeface="Times New Roman" pitchFamily="18" charset="0"/>
              <a:cs typeface="Times New Roman" pitchFamily="18" charset="0"/>
            </a:endParaRPr>
          </a:p>
          <a:p>
            <a:endParaRPr lang="en-US" sz="1400" b="1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>
                <a:latin typeface="Times New Roman" pitchFamily="18" charset="0"/>
                <a:cs typeface="Times New Roman" pitchFamily="18" charset="0"/>
              </a:rPr>
            </a:br>
            <a:endParaRPr lang="ru-RU" sz="1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14348" y="1285860"/>
            <a:ext cx="1785950" cy="1643074"/>
          </a:xfrm>
          <a:prstGeom prst="rect">
            <a:avLst/>
          </a:prstGeom>
          <a:solidFill>
            <a:srgbClr val="146450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ТОО КБ «</a:t>
            </a:r>
            <a:r>
              <a:rPr lang="ru-RU" sz="1400" b="1" dirty="0" err="1" smtClean="0"/>
              <a:t>Информсвязь</a:t>
            </a:r>
            <a:r>
              <a:rPr lang="ru-RU" sz="1400" b="1" dirty="0" smtClean="0"/>
              <a:t>»</a:t>
            </a:r>
            <a:endParaRPr lang="ru-RU" sz="1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571868" y="1285860"/>
            <a:ext cx="1857388" cy="1643074"/>
          </a:xfrm>
          <a:prstGeom prst="rect">
            <a:avLst/>
          </a:prstGeom>
          <a:solidFill>
            <a:srgbClr val="146450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ОАО «Альфа-Банк Башкортостан»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500826" y="1285860"/>
            <a:ext cx="1857388" cy="1643074"/>
          </a:xfrm>
          <a:prstGeom prst="rect">
            <a:avLst/>
          </a:prstGeom>
          <a:solidFill>
            <a:srgbClr val="146450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ОАО «АФ Банк»</a:t>
            </a:r>
          </a:p>
        </p:txBody>
      </p:sp>
      <p:sp>
        <p:nvSpPr>
          <p:cNvPr id="14" name="Стрелка вправо 13"/>
          <p:cNvSpPr/>
          <p:nvPr/>
        </p:nvSpPr>
        <p:spPr>
          <a:xfrm>
            <a:off x="5719935" y="1888618"/>
            <a:ext cx="566577" cy="468812"/>
          </a:xfrm>
          <a:prstGeom prst="rightArrow">
            <a:avLst/>
          </a:prstGeom>
          <a:solidFill>
            <a:srgbClr val="146450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2790977" y="1857364"/>
            <a:ext cx="566577" cy="468812"/>
          </a:xfrm>
          <a:prstGeom prst="rightArrow">
            <a:avLst/>
          </a:prstGeom>
          <a:solidFill>
            <a:srgbClr val="146450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714348" y="3178966"/>
            <a:ext cx="1785950" cy="750100"/>
          </a:xfrm>
          <a:prstGeom prst="rect">
            <a:avLst/>
          </a:prstGeom>
          <a:solidFill>
            <a:srgbClr val="146450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/>
              <a:t>1990 год</a:t>
            </a:r>
          </a:p>
          <a:p>
            <a:pPr algn="ctr"/>
            <a:r>
              <a:rPr lang="ru-RU" sz="1300" b="1" dirty="0" smtClean="0"/>
              <a:t>ОАО «</a:t>
            </a:r>
            <a:r>
              <a:rPr lang="ru-RU" sz="1300" b="1" dirty="0" err="1" smtClean="0"/>
              <a:t>Башинформсвязь</a:t>
            </a:r>
            <a:r>
              <a:rPr lang="ru-RU" sz="1300" dirty="0" smtClean="0"/>
              <a:t>»</a:t>
            </a:r>
            <a:endParaRPr lang="ru-RU" sz="13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500826" y="3178966"/>
            <a:ext cx="1857388" cy="750100"/>
          </a:xfrm>
          <a:prstGeom prst="rect">
            <a:avLst/>
          </a:prstGeom>
          <a:solidFill>
            <a:srgbClr val="146450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/>
              <a:t>2007 год </a:t>
            </a:r>
          </a:p>
          <a:p>
            <a:pPr algn="ctr"/>
            <a:r>
              <a:rPr lang="ru-RU" sz="1300" b="1" dirty="0" smtClean="0"/>
              <a:t>АО «</a:t>
            </a:r>
            <a:r>
              <a:rPr lang="ru-RU" sz="1300" b="1" dirty="0" err="1" smtClean="0"/>
              <a:t>Астана-финанс</a:t>
            </a:r>
            <a:r>
              <a:rPr lang="ru-RU" sz="1300" b="1" dirty="0" smtClean="0"/>
              <a:t>»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571868" y="3178966"/>
            <a:ext cx="1857388" cy="750100"/>
          </a:xfrm>
          <a:prstGeom prst="rect">
            <a:avLst/>
          </a:prstGeom>
          <a:solidFill>
            <a:srgbClr val="146450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/>
              <a:t>1997 год</a:t>
            </a:r>
          </a:p>
          <a:p>
            <a:pPr algn="ctr"/>
            <a:r>
              <a:rPr lang="ru-RU" sz="1300" b="1" dirty="0" smtClean="0"/>
              <a:t>ОАО «Альфа-Банк»</a:t>
            </a: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714347" y="4143380"/>
          <a:ext cx="7691492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45746"/>
                <a:gridCol w="3845746"/>
              </a:tblGrid>
              <a:tr h="196455"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Основные показатели деятельности ОАО</a:t>
                      </a:r>
                      <a:r>
                        <a:rPr lang="ru-RU" sz="1200" baseline="0" dirty="0" smtClean="0"/>
                        <a:t> «АФ Банк» по состоянию на 01.10.2010 года</a:t>
                      </a:r>
                      <a:endParaRPr lang="ru-RU" sz="1200" dirty="0"/>
                    </a:p>
                  </a:txBody>
                  <a:tcPr>
                    <a:solidFill>
                      <a:srgbClr val="1464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96455"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Чистые активы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 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530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млн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рублей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96455"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Кредитный портфель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 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335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млн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рублей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96455"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Депозитный портфель 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 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415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млн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рублей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96455"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Портфель ценных бумаг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918 </a:t>
                      </a:r>
                      <a:r>
                        <a:rPr lang="ru-RU" sz="12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млн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рублей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96455"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Количество корпоративных клиентов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000</a:t>
                      </a:r>
                      <a:endParaRPr lang="ru-RU" sz="12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96455"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Количество частных клиентов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 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000</a:t>
                      </a:r>
                      <a:endParaRPr lang="ru-RU" sz="12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96455"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Размерный класс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эшелон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Прямоугольник 43"/>
          <p:cNvSpPr/>
          <p:nvPr/>
        </p:nvSpPr>
        <p:spPr>
          <a:xfrm>
            <a:off x="3571868" y="4714884"/>
            <a:ext cx="4429156" cy="1428760"/>
          </a:xfrm>
          <a:prstGeom prst="rect">
            <a:avLst/>
          </a:prstGeom>
          <a:solidFill>
            <a:srgbClr val="146450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2285984" y="3000372"/>
            <a:ext cx="4429156" cy="1428760"/>
          </a:xfrm>
          <a:prstGeom prst="rect">
            <a:avLst/>
          </a:prstGeom>
          <a:solidFill>
            <a:srgbClr val="146450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923532" y="1285860"/>
            <a:ext cx="4429156" cy="1428760"/>
          </a:xfrm>
          <a:prstGeom prst="rect">
            <a:avLst/>
          </a:prstGeom>
          <a:solidFill>
            <a:srgbClr val="146450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/>
          </a:p>
        </p:txBody>
      </p:sp>
      <p:sp>
        <p:nvSpPr>
          <p:cNvPr id="17410" name="TextBox 3"/>
          <p:cNvSpPr txBox="1">
            <a:spLocks noChangeArrowheads="1"/>
          </p:cNvSpPr>
          <p:nvPr/>
        </p:nvSpPr>
        <p:spPr bwMode="auto">
          <a:xfrm>
            <a:off x="660580" y="508610"/>
            <a:ext cx="61436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solidFill>
                  <a:srgbClr val="00602B"/>
                </a:solidFill>
                <a:latin typeface="+mj-lt"/>
                <a:cs typeface="Times New Roman" pitchFamily="18" charset="0"/>
              </a:rPr>
              <a:t>Астана-финанс</a:t>
            </a:r>
            <a:r>
              <a:rPr lang="ru-RU" sz="2000" b="1" dirty="0" smtClean="0">
                <a:solidFill>
                  <a:srgbClr val="00602B"/>
                </a:solidFill>
                <a:latin typeface="+mj-lt"/>
                <a:cs typeface="Times New Roman" pitchFamily="18" charset="0"/>
              </a:rPr>
              <a:t>. Что у акционера?</a:t>
            </a:r>
            <a:endParaRPr lang="ru-RU" sz="2000" b="1" dirty="0">
              <a:solidFill>
                <a:srgbClr val="00602B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>
          <a:xfrm>
            <a:off x="6553200" y="6436255"/>
            <a:ext cx="2133600" cy="365125"/>
          </a:xfrm>
        </p:spPr>
        <p:txBody>
          <a:bodyPr/>
          <a:lstStyle/>
          <a:p>
            <a:pPr>
              <a:defRPr/>
            </a:pPr>
            <a:fld id="{6371AA2D-4989-4F0B-A54E-110509394558}" type="slidenum">
              <a:rPr lang="ru-RU" sz="1400" b="1" smtClean="0">
                <a:solidFill>
                  <a:schemeClr val="accent5">
                    <a:lumMod val="50000"/>
                  </a:schemeClr>
                </a:solidFill>
              </a:rPr>
              <a:pPr>
                <a:defRPr/>
              </a:pPr>
              <a:t>4</a:t>
            </a:fld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7412" name="Rectangle 1"/>
          <p:cNvSpPr>
            <a:spLocks noChangeArrowheads="1"/>
          </p:cNvSpPr>
          <p:nvPr/>
        </p:nvSpPr>
        <p:spPr bwMode="auto">
          <a:xfrm>
            <a:off x="428596" y="4894044"/>
            <a:ext cx="8501062" cy="1615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endParaRPr lang="en-US" sz="1400" b="1" dirty="0">
              <a:solidFill>
                <a:srgbClr val="146450"/>
              </a:solidFill>
              <a:latin typeface="+mj-lt"/>
              <a:cs typeface="Times New Roman" pitchFamily="18" charset="0"/>
            </a:endParaRPr>
          </a:p>
          <a:p>
            <a:pPr eaLnBrk="0" hangingPunct="0"/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en-US" sz="15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en-US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3" name="Прямоугольник 4"/>
          <p:cNvSpPr>
            <a:spLocks noChangeArrowheads="1"/>
          </p:cNvSpPr>
          <p:nvPr/>
        </p:nvSpPr>
        <p:spPr bwMode="auto">
          <a:xfrm>
            <a:off x="428596" y="5288340"/>
            <a:ext cx="38576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200" b="1" dirty="0">
              <a:solidFill>
                <a:srgbClr val="146450"/>
              </a:solidFill>
              <a:latin typeface="+mj-lt"/>
              <a:cs typeface="Times New Roman" pitchFamily="18" charset="0"/>
            </a:endParaRPr>
          </a:p>
          <a:p>
            <a:endParaRPr lang="en-US" sz="1200" b="1" dirty="0">
              <a:solidFill>
                <a:srgbClr val="146450"/>
              </a:solidFill>
              <a:latin typeface="+mj-lt"/>
              <a:cs typeface="Times New Roman" pitchFamily="18" charset="0"/>
            </a:endParaRPr>
          </a:p>
          <a:p>
            <a:r>
              <a:rPr lang="ru-RU" sz="1200" dirty="0">
                <a:solidFill>
                  <a:srgbClr val="146450"/>
                </a:solidFill>
                <a:latin typeface="+mj-lt"/>
                <a:cs typeface="Times New Roman" pitchFamily="18" charset="0"/>
              </a:rPr>
              <a:t/>
            </a:r>
            <a:br>
              <a:rPr lang="ru-RU" sz="1200" dirty="0">
                <a:solidFill>
                  <a:srgbClr val="146450"/>
                </a:solidFill>
                <a:latin typeface="+mj-lt"/>
                <a:cs typeface="Times New Roman" pitchFamily="18" charset="0"/>
              </a:rPr>
            </a:br>
            <a:endParaRPr lang="ru-RU" sz="1200" dirty="0">
              <a:solidFill>
                <a:srgbClr val="14645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2" name="Номер слайда 20"/>
          <p:cNvSpPr txBox="1">
            <a:spLocks/>
          </p:cNvSpPr>
          <p:nvPr/>
        </p:nvSpPr>
        <p:spPr>
          <a:xfrm>
            <a:off x="6553200" y="643625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71AA2D-4989-4F0B-A54E-110509394558}" type="slidenum">
              <a:rPr kumimoji="0" lang="ru-RU" sz="1400" b="1" i="0" u="none" strike="noStrike" kern="1200" cap="none" spc="0" normalizeH="0" baseline="0" noProof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428596" y="4894044"/>
            <a:ext cx="8501062" cy="1615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endParaRPr lang="en-US" sz="1400" b="1" dirty="0">
              <a:solidFill>
                <a:srgbClr val="146450"/>
              </a:solidFill>
              <a:latin typeface="+mj-lt"/>
              <a:cs typeface="Times New Roman" pitchFamily="18" charset="0"/>
            </a:endParaRPr>
          </a:p>
          <a:p>
            <a:pPr eaLnBrk="0" hangingPunct="0"/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en-US" sz="15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en-US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4"/>
          <p:cNvSpPr>
            <a:spLocks noChangeArrowheads="1"/>
          </p:cNvSpPr>
          <p:nvPr/>
        </p:nvSpPr>
        <p:spPr bwMode="auto">
          <a:xfrm>
            <a:off x="428596" y="5288340"/>
            <a:ext cx="38576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200" b="1" dirty="0">
              <a:solidFill>
                <a:srgbClr val="146450"/>
              </a:solidFill>
              <a:latin typeface="+mj-lt"/>
              <a:cs typeface="Times New Roman" pitchFamily="18" charset="0"/>
            </a:endParaRPr>
          </a:p>
          <a:p>
            <a:endParaRPr lang="en-US" sz="1200" b="1" dirty="0">
              <a:solidFill>
                <a:srgbClr val="146450"/>
              </a:solidFill>
              <a:latin typeface="+mj-lt"/>
              <a:cs typeface="Times New Roman" pitchFamily="18" charset="0"/>
            </a:endParaRPr>
          </a:p>
          <a:p>
            <a:r>
              <a:rPr lang="ru-RU" sz="1200" dirty="0">
                <a:solidFill>
                  <a:srgbClr val="146450"/>
                </a:solidFill>
                <a:latin typeface="+mj-lt"/>
                <a:cs typeface="Times New Roman" pitchFamily="18" charset="0"/>
              </a:rPr>
              <a:t/>
            </a:r>
            <a:br>
              <a:rPr lang="ru-RU" sz="1200" dirty="0">
                <a:solidFill>
                  <a:srgbClr val="146450"/>
                </a:solidFill>
                <a:latin typeface="+mj-lt"/>
                <a:cs typeface="Times New Roman" pitchFamily="18" charset="0"/>
              </a:rPr>
            </a:br>
            <a:endParaRPr lang="ru-RU" sz="1200" dirty="0">
              <a:solidFill>
                <a:srgbClr val="14645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4357688" y="4786456"/>
            <a:ext cx="407193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>
              <a:latin typeface="Times New Roman" pitchFamily="18" charset="0"/>
              <a:cs typeface="Times New Roman" pitchFamily="18" charset="0"/>
            </a:endParaRPr>
          </a:p>
          <a:p>
            <a:endParaRPr lang="en-US" sz="1400" b="1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>
                <a:latin typeface="Times New Roman" pitchFamily="18" charset="0"/>
                <a:cs typeface="Times New Roman" pitchFamily="18" charset="0"/>
              </a:rPr>
            </a:br>
            <a:endParaRPr lang="ru-RU" sz="1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4"/>
          <p:cNvSpPr>
            <a:spLocks noChangeArrowheads="1"/>
          </p:cNvSpPr>
          <p:nvPr/>
        </p:nvSpPr>
        <p:spPr bwMode="auto">
          <a:xfrm>
            <a:off x="4500563" y="5451147"/>
            <a:ext cx="3857625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300" b="1" dirty="0">
              <a:solidFill>
                <a:srgbClr val="146450"/>
              </a:solidFill>
              <a:latin typeface="+mj-lt"/>
              <a:cs typeface="Times New Roman" pitchFamily="18" charset="0"/>
            </a:endParaRPr>
          </a:p>
          <a:p>
            <a:r>
              <a:rPr lang="ru-RU" sz="1300" dirty="0">
                <a:solidFill>
                  <a:srgbClr val="146450"/>
                </a:solidFill>
                <a:latin typeface="+mj-lt"/>
                <a:cs typeface="Times New Roman" pitchFamily="18" charset="0"/>
              </a:rPr>
              <a:t/>
            </a:r>
            <a:br>
              <a:rPr lang="ru-RU" sz="1300" dirty="0">
                <a:solidFill>
                  <a:srgbClr val="146450"/>
                </a:solidFill>
                <a:latin typeface="+mj-lt"/>
                <a:cs typeface="Times New Roman" pitchFamily="18" charset="0"/>
              </a:rPr>
            </a:br>
            <a:endParaRPr lang="ru-RU" sz="1300" dirty="0">
              <a:solidFill>
                <a:srgbClr val="14645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57224" y="1505538"/>
            <a:ext cx="44644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+mj-lt"/>
              </a:rPr>
              <a:t>АО «</a:t>
            </a:r>
            <a:r>
              <a:rPr lang="ru-RU" b="1" dirty="0" err="1" smtClean="0">
                <a:solidFill>
                  <a:schemeClr val="bg1"/>
                </a:solidFill>
                <a:latin typeface="+mj-lt"/>
              </a:rPr>
              <a:t>Астана-финанс</a:t>
            </a:r>
            <a:r>
              <a:rPr lang="ru-RU" b="1" dirty="0" smtClean="0">
                <a:solidFill>
                  <a:schemeClr val="bg1"/>
                </a:solidFill>
                <a:latin typeface="+mj-lt"/>
              </a:rPr>
              <a:t>» – до 2008 года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+mj-lt"/>
              </a:rPr>
              <a:t>Динамично-развивающаяся компания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+mj-lt"/>
              </a:rPr>
              <a:t>Активы – 2 млрд. </a:t>
            </a:r>
            <a:r>
              <a:rPr lang="en-US" b="1" dirty="0" smtClean="0">
                <a:solidFill>
                  <a:schemeClr val="bg1"/>
                </a:solidFill>
                <a:latin typeface="+mj-lt"/>
              </a:rPr>
              <a:t>USD</a:t>
            </a:r>
            <a:endParaRPr lang="ru-RU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85984" y="3214686"/>
            <a:ext cx="444454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+mj-lt"/>
              </a:rPr>
              <a:t>АО «</a:t>
            </a:r>
            <a:r>
              <a:rPr lang="ru-RU" b="1" dirty="0" err="1" smtClean="0">
                <a:solidFill>
                  <a:schemeClr val="bg1"/>
                </a:solidFill>
                <a:latin typeface="+mj-lt"/>
              </a:rPr>
              <a:t>Астана-финанс</a:t>
            </a:r>
            <a:r>
              <a:rPr lang="ru-RU" b="1" dirty="0" smtClean="0">
                <a:solidFill>
                  <a:schemeClr val="bg1"/>
                </a:solidFill>
                <a:latin typeface="+mj-lt"/>
              </a:rPr>
              <a:t>» - 2008-2010 годы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+mj-lt"/>
              </a:rPr>
              <a:t>Мировой финансовый кризис не обошел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+mj-lt"/>
              </a:rPr>
              <a:t>с</a:t>
            </a:r>
            <a:r>
              <a:rPr lang="ru-RU" b="1" dirty="0" smtClean="0">
                <a:solidFill>
                  <a:schemeClr val="bg1"/>
                </a:solidFill>
                <a:latin typeface="+mj-lt"/>
              </a:rPr>
              <a:t>тороной </a:t>
            </a:r>
            <a:r>
              <a:rPr lang="ru-RU" b="1" dirty="0" smtClean="0">
                <a:solidFill>
                  <a:schemeClr val="bg1"/>
                </a:solidFill>
                <a:latin typeface="+mj-lt"/>
              </a:rPr>
              <a:t>и АО «</a:t>
            </a:r>
            <a:r>
              <a:rPr lang="ru-RU" b="1" dirty="0" err="1" smtClean="0">
                <a:solidFill>
                  <a:schemeClr val="bg1"/>
                </a:solidFill>
                <a:latin typeface="+mj-lt"/>
              </a:rPr>
              <a:t>Астана-финанс</a:t>
            </a:r>
            <a:r>
              <a:rPr lang="ru-RU" b="1" dirty="0" smtClean="0">
                <a:solidFill>
                  <a:schemeClr val="bg1"/>
                </a:solidFill>
                <a:latin typeface="+mj-lt"/>
              </a:rPr>
              <a:t>»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solidFill>
                  <a:srgbClr val="00602B"/>
                </a:solidFill>
              </a:rPr>
              <a:t> </a:t>
            </a:r>
            <a:endParaRPr lang="ru-RU" dirty="0">
              <a:solidFill>
                <a:srgbClr val="00602B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57620" y="4786322"/>
            <a:ext cx="39220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+mj-lt"/>
              </a:rPr>
              <a:t>АО «</a:t>
            </a:r>
            <a:r>
              <a:rPr lang="ru-RU" b="1" dirty="0" err="1" smtClean="0">
                <a:solidFill>
                  <a:schemeClr val="bg1"/>
                </a:solidFill>
                <a:latin typeface="+mj-lt"/>
              </a:rPr>
              <a:t>Астана-финанс</a:t>
            </a:r>
            <a:r>
              <a:rPr lang="ru-RU" b="1" dirty="0" smtClean="0">
                <a:solidFill>
                  <a:schemeClr val="bg1"/>
                </a:solidFill>
                <a:latin typeface="+mj-lt"/>
              </a:rPr>
              <a:t>» – будущее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+mj-lt"/>
              </a:rPr>
              <a:t>Реструктуризация, АО «Фонд национального благосостояния «</a:t>
            </a:r>
            <a:r>
              <a:rPr lang="ru-RU" b="1" dirty="0" err="1" smtClean="0">
                <a:solidFill>
                  <a:schemeClr val="bg1"/>
                </a:solidFill>
                <a:latin typeface="+mj-lt"/>
              </a:rPr>
              <a:t>Самрук</a:t>
            </a:r>
            <a:r>
              <a:rPr lang="ru-RU" b="1" dirty="0" smtClean="0">
                <a:solidFill>
                  <a:schemeClr val="bg1"/>
                </a:solidFill>
                <a:latin typeface="+mj-lt"/>
              </a:rPr>
              <a:t> – </a:t>
            </a:r>
            <a:r>
              <a:rPr lang="ru-RU" b="1" dirty="0" err="1" smtClean="0">
                <a:solidFill>
                  <a:schemeClr val="bg1"/>
                </a:solidFill>
                <a:latin typeface="+mj-lt"/>
              </a:rPr>
              <a:t>Казына</a:t>
            </a:r>
            <a:r>
              <a:rPr lang="ru-RU" b="1" dirty="0" smtClean="0">
                <a:solidFill>
                  <a:schemeClr val="bg1"/>
                </a:solidFill>
                <a:latin typeface="+mj-lt"/>
              </a:rPr>
              <a:t>»</a:t>
            </a:r>
            <a:endParaRPr lang="ru-RU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2" name="Стрелка вправо 41"/>
          <p:cNvSpPr/>
          <p:nvPr/>
        </p:nvSpPr>
        <p:spPr>
          <a:xfrm>
            <a:off x="1571604" y="3522166"/>
            <a:ext cx="566577" cy="468812"/>
          </a:xfrm>
          <a:prstGeom prst="rightArrow">
            <a:avLst/>
          </a:prstGeom>
          <a:solidFill>
            <a:srgbClr val="146450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1357290" y="3022100"/>
            <a:ext cx="214314" cy="857256"/>
          </a:xfrm>
          <a:prstGeom prst="rect">
            <a:avLst/>
          </a:prstGeom>
          <a:solidFill>
            <a:srgbClr val="146450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/>
          </a:p>
        </p:txBody>
      </p:sp>
      <p:sp>
        <p:nvSpPr>
          <p:cNvPr id="46" name="Стрелка вправо 45"/>
          <p:cNvSpPr/>
          <p:nvPr/>
        </p:nvSpPr>
        <p:spPr>
          <a:xfrm>
            <a:off x="2928926" y="5262575"/>
            <a:ext cx="566577" cy="468812"/>
          </a:xfrm>
          <a:prstGeom prst="rightArrow">
            <a:avLst/>
          </a:prstGeom>
          <a:solidFill>
            <a:srgbClr val="146450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2714612" y="4762509"/>
            <a:ext cx="214314" cy="857256"/>
          </a:xfrm>
          <a:prstGeom prst="rect">
            <a:avLst/>
          </a:prstGeom>
          <a:solidFill>
            <a:srgbClr val="146450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3"/>
          <p:cNvSpPr txBox="1">
            <a:spLocks noChangeArrowheads="1"/>
          </p:cNvSpPr>
          <p:nvPr/>
        </p:nvSpPr>
        <p:spPr bwMode="auto">
          <a:xfrm>
            <a:off x="366712" y="366691"/>
            <a:ext cx="599123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602B"/>
                </a:solidFill>
                <a:latin typeface="+mj-lt"/>
                <a:cs typeface="Times New Roman" pitchFamily="18" charset="0"/>
              </a:rPr>
              <a:t>Членство в ассоциациях и участие в программах</a:t>
            </a:r>
            <a:endParaRPr lang="ru-RU" sz="2000" b="1" dirty="0">
              <a:solidFill>
                <a:srgbClr val="00602B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D1D12B-FBB9-4B84-8586-415081684053}" type="slidenum">
              <a:rPr lang="ru-RU" sz="1400" b="1" smtClean="0">
                <a:solidFill>
                  <a:schemeClr val="accent5">
                    <a:lumMod val="50000"/>
                  </a:schemeClr>
                </a:solidFill>
              </a:rPr>
              <a:pPr>
                <a:defRPr/>
              </a:pPr>
              <a:t>5</a:t>
            </a:fld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2050" name="Picture 2" descr="C:\Documents and Settings\o_batuhtin\Рабочий стол\вексел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428736"/>
            <a:ext cx="7383466" cy="4449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3"/>
          <p:cNvSpPr txBox="1">
            <a:spLocks noChangeArrowheads="1"/>
          </p:cNvSpPr>
          <p:nvPr/>
        </p:nvSpPr>
        <p:spPr bwMode="auto">
          <a:xfrm>
            <a:off x="467544" y="364594"/>
            <a:ext cx="429226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602B"/>
                </a:solidFill>
                <a:latin typeface="+mj-lt"/>
                <a:cs typeface="Times New Roman" pitchFamily="18" charset="0"/>
              </a:rPr>
              <a:t>Рейтинги в динамике</a:t>
            </a:r>
            <a:endParaRPr lang="ru-RU" sz="2000" b="1" dirty="0">
              <a:solidFill>
                <a:srgbClr val="14645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5AC6F-92B0-4488-818D-AFDD26F27042}" type="slidenum">
              <a:rPr lang="ru-RU" sz="1400" b="1" smtClean="0">
                <a:solidFill>
                  <a:schemeClr val="accent5">
                    <a:lumMod val="50000"/>
                  </a:schemeClr>
                </a:solidFill>
              </a:rPr>
              <a:pPr>
                <a:defRPr/>
              </a:pPr>
              <a:t>6</a:t>
            </a:fld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3357554" y="1268760"/>
          <a:ext cx="5572164" cy="151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3571868" y="2786058"/>
          <a:ext cx="5357850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иаграмма 10"/>
          <p:cNvGraphicFramePr/>
          <p:nvPr/>
        </p:nvGraphicFramePr>
        <p:xfrm>
          <a:off x="3428992" y="4643446"/>
          <a:ext cx="5429288" cy="194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2" name="Группа 11"/>
          <p:cNvGrpSpPr/>
          <p:nvPr/>
        </p:nvGrpSpPr>
        <p:grpSpPr>
          <a:xfrm>
            <a:off x="395536" y="1340768"/>
            <a:ext cx="2541588" cy="5148262"/>
            <a:chOff x="815966" y="1352572"/>
            <a:chExt cx="2541588" cy="5148262"/>
          </a:xfrm>
        </p:grpSpPr>
        <p:pic>
          <p:nvPicPr>
            <p:cNvPr id="64513" name="Picture 1" descr="C:\Documents and Settings\o_batuhtin\Рабочий стол\през\Graphic1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15966" y="1352572"/>
              <a:ext cx="2541588" cy="5148262"/>
            </a:xfrm>
            <a:prstGeom prst="rect">
              <a:avLst/>
            </a:prstGeom>
            <a:noFill/>
          </p:spPr>
        </p:pic>
        <p:pic>
          <p:nvPicPr>
            <p:cNvPr id="13" name="Рисунок 12" descr="ekspertra1.jpg"/>
            <p:cNvPicPr>
              <a:picLocks noChangeAspect="1"/>
            </p:cNvPicPr>
            <p:nvPr/>
          </p:nvPicPr>
          <p:blipFill>
            <a:blip r:embed="rId6" cstate="print">
              <a:lum bright="28000" contrast="13000"/>
            </a:blip>
            <a:srcRect l="1473" r="1473"/>
            <a:stretch>
              <a:fillRect/>
            </a:stretch>
          </p:blipFill>
          <p:spPr>
            <a:xfrm>
              <a:off x="958842" y="1916832"/>
              <a:ext cx="2253872" cy="10858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4E56F1-E923-4541-BF83-5268803FA500}" type="slidenum">
              <a:rPr lang="ru-RU" sz="1400" b="1" smtClean="0">
                <a:solidFill>
                  <a:schemeClr val="accent5">
                    <a:lumMod val="50000"/>
                  </a:schemeClr>
                </a:solidFill>
              </a:rPr>
              <a:pPr>
                <a:defRPr/>
              </a:pPr>
              <a:t>7</a:t>
            </a:fld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502793" y="385684"/>
            <a:ext cx="585515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602B"/>
                </a:solidFill>
                <a:latin typeface="+mj-lt"/>
                <a:cs typeface="Times New Roman" pitchFamily="18" charset="0"/>
              </a:rPr>
              <a:t>Регионы присутствия</a:t>
            </a:r>
            <a:endParaRPr lang="ru-RU" sz="2000" b="1" dirty="0">
              <a:solidFill>
                <a:srgbClr val="00602B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1472" y="4941168"/>
            <a:ext cx="3024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+mj-lt"/>
              </a:rPr>
              <a:t>Население</a:t>
            </a:r>
            <a:r>
              <a:rPr lang="en-US" sz="1600" dirty="0" smtClean="0">
                <a:latin typeface="+mj-lt"/>
              </a:rPr>
              <a:t>: </a:t>
            </a:r>
            <a:r>
              <a:rPr lang="ru-RU" sz="1600" dirty="0" smtClean="0">
                <a:latin typeface="+mj-lt"/>
              </a:rPr>
              <a:t>4 065 993</a:t>
            </a:r>
            <a:r>
              <a:rPr lang="en-US" sz="1600" dirty="0" smtClean="0">
                <a:latin typeface="+mj-lt"/>
              </a:rPr>
              <a:t> </a:t>
            </a:r>
            <a:r>
              <a:rPr lang="ru-RU" sz="1600" dirty="0" smtClean="0">
                <a:latin typeface="+mj-lt"/>
              </a:rPr>
              <a:t>чел.</a:t>
            </a:r>
          </a:p>
          <a:p>
            <a:r>
              <a:rPr lang="ru-RU" sz="1600" dirty="0" smtClean="0">
                <a:latin typeface="+mj-lt"/>
              </a:rPr>
              <a:t>ВРП 2008 </a:t>
            </a:r>
            <a:r>
              <a:rPr lang="en-US" sz="1600" dirty="0" smtClean="0">
                <a:latin typeface="+mj-lt"/>
              </a:rPr>
              <a:t>: 762</a:t>
            </a:r>
            <a:r>
              <a:rPr lang="ru-RU" sz="1600" dirty="0" smtClean="0">
                <a:latin typeface="+mj-lt"/>
              </a:rPr>
              <a:t>,5 млрд. руб. </a:t>
            </a:r>
            <a:endParaRPr lang="ru-RU" sz="1600" dirty="0">
              <a:latin typeface="+mj-lt"/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1214414" y="2285992"/>
            <a:ext cx="6652368" cy="2439152"/>
            <a:chOff x="564083" y="1777070"/>
            <a:chExt cx="8040365" cy="2948074"/>
          </a:xfrm>
        </p:grpSpPr>
        <p:pic>
          <p:nvPicPr>
            <p:cNvPr id="10" name="Рисунок 7" descr="map_bashkortostan_res.jp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64083" y="1777070"/>
              <a:ext cx="2279725" cy="2880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Овал 11"/>
            <p:cNvSpPr/>
            <p:nvPr/>
          </p:nvSpPr>
          <p:spPr>
            <a:xfrm>
              <a:off x="1356171" y="2720794"/>
              <a:ext cx="216024" cy="216024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2"/>
            <p:cNvSpPr/>
            <p:nvPr/>
          </p:nvSpPr>
          <p:spPr>
            <a:xfrm>
              <a:off x="1500187" y="3361246"/>
              <a:ext cx="102488" cy="102488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954603" y="2065102"/>
              <a:ext cx="102488" cy="102488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5" name="Рисунок 14" descr="map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91880" y="1777070"/>
              <a:ext cx="2059800" cy="2841104"/>
            </a:xfrm>
            <a:prstGeom prst="rect">
              <a:avLst/>
            </a:prstGeom>
          </p:spPr>
        </p:pic>
        <p:sp>
          <p:nvSpPr>
            <p:cNvPr id="16" name="Овал 15"/>
            <p:cNvSpPr/>
            <p:nvPr/>
          </p:nvSpPr>
          <p:spPr>
            <a:xfrm flipH="1" flipV="1">
              <a:off x="4211960" y="3073214"/>
              <a:ext cx="223343" cy="216024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7" name="Рисунок 16" descr="map_chelyabinsk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228184" y="1921086"/>
              <a:ext cx="2376264" cy="2804058"/>
            </a:xfrm>
            <a:prstGeom prst="rect">
              <a:avLst/>
            </a:prstGeom>
          </p:spPr>
        </p:pic>
        <p:sp>
          <p:nvSpPr>
            <p:cNvPr id="18" name="Овал 17"/>
            <p:cNvSpPr/>
            <p:nvPr/>
          </p:nvSpPr>
          <p:spPr>
            <a:xfrm flipH="1" flipV="1">
              <a:off x="7661025" y="2641166"/>
              <a:ext cx="151335" cy="146376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714348" y="1706346"/>
            <a:ext cx="2970707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900"/>
              </a:lnSpc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Республика</a:t>
            </a:r>
          </a:p>
          <a:p>
            <a:pPr algn="ctr">
              <a:lnSpc>
                <a:spcPts val="1900"/>
              </a:lnSpc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Башкортостан</a:t>
            </a:r>
            <a:endParaRPr lang="ru-RU" b="1" dirty="0">
              <a:solidFill>
                <a:schemeClr val="bg2">
                  <a:lumMod val="25000"/>
                </a:schemeClr>
              </a:solidFill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00496" y="1857364"/>
            <a:ext cx="947695" cy="3359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Москва</a:t>
            </a:r>
            <a:endParaRPr lang="ru-RU" b="1" dirty="0">
              <a:solidFill>
                <a:schemeClr val="bg2">
                  <a:lumMod val="25000"/>
                </a:schemeClr>
              </a:solidFill>
              <a:latin typeface="+mj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00760" y="1950003"/>
            <a:ext cx="2310825" cy="3359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Челябинская область</a:t>
            </a:r>
            <a:endParaRPr lang="ru-RU" b="1" dirty="0">
              <a:solidFill>
                <a:schemeClr val="bg2">
                  <a:lumMod val="25000"/>
                </a:schemeClr>
              </a:solidFill>
              <a:latin typeface="+mj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405052" y="4941168"/>
            <a:ext cx="3024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+mj-lt"/>
              </a:rPr>
              <a:t>Население</a:t>
            </a:r>
            <a:r>
              <a:rPr lang="en-US" sz="1600" dirty="0" smtClean="0">
                <a:latin typeface="+mj-lt"/>
              </a:rPr>
              <a:t>: </a:t>
            </a:r>
            <a:r>
              <a:rPr lang="ru-RU" sz="1600" dirty="0" smtClean="0">
                <a:latin typeface="+mj-lt"/>
              </a:rPr>
              <a:t>10 562 099 чел.</a:t>
            </a:r>
          </a:p>
          <a:p>
            <a:r>
              <a:rPr lang="ru-RU" sz="1600" dirty="0" smtClean="0">
                <a:latin typeface="+mj-lt"/>
              </a:rPr>
              <a:t>ВРП 2008</a:t>
            </a:r>
            <a:r>
              <a:rPr lang="en-US" sz="1600" dirty="0" smtClean="0">
                <a:latin typeface="+mj-lt"/>
              </a:rPr>
              <a:t>: </a:t>
            </a:r>
            <a:r>
              <a:rPr lang="ru-RU" sz="1600" dirty="0" smtClean="0">
                <a:latin typeface="+mj-lt"/>
              </a:rPr>
              <a:t>8441 млрд. руб. </a:t>
            </a:r>
            <a:endParaRPr lang="ru-RU" sz="1600" dirty="0">
              <a:latin typeface="+mj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191134" y="4941168"/>
            <a:ext cx="3024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+mj-lt"/>
              </a:rPr>
              <a:t>Население</a:t>
            </a:r>
            <a:r>
              <a:rPr lang="en-US" sz="1600" dirty="0" smtClean="0">
                <a:latin typeface="+mj-lt"/>
              </a:rPr>
              <a:t>: </a:t>
            </a:r>
            <a:r>
              <a:rPr lang="ru-RU" sz="1600" dirty="0" smtClean="0">
                <a:latin typeface="+mj-lt"/>
              </a:rPr>
              <a:t>3 508 447 чел.</a:t>
            </a:r>
          </a:p>
          <a:p>
            <a:r>
              <a:rPr lang="ru-RU" sz="1600" dirty="0" smtClean="0">
                <a:latin typeface="+mj-lt"/>
              </a:rPr>
              <a:t>ВРП 2008 </a:t>
            </a:r>
            <a:r>
              <a:rPr lang="en-US" sz="1600" dirty="0" smtClean="0">
                <a:latin typeface="+mj-lt"/>
              </a:rPr>
              <a:t>: </a:t>
            </a:r>
            <a:r>
              <a:rPr lang="ru-RU" sz="1600" dirty="0" smtClean="0">
                <a:latin typeface="+mj-lt"/>
              </a:rPr>
              <a:t>664,9 млрд. руб. </a:t>
            </a:r>
            <a:endParaRPr lang="ru-RU" sz="16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7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755576" y="292586"/>
            <a:ext cx="70774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ru-RU" sz="2000" b="1" dirty="0" smtClean="0">
                <a:solidFill>
                  <a:srgbClr val="00602B"/>
                </a:solidFill>
                <a:cs typeface="Times New Roman" pitchFamily="18" charset="0"/>
              </a:rPr>
              <a:t>Информационные системы</a:t>
            </a:r>
            <a:endParaRPr lang="ru-RU" sz="2000" b="1" dirty="0">
              <a:solidFill>
                <a:srgbClr val="00602B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8" name="TextBox 36"/>
          <p:cNvSpPr txBox="1">
            <a:spLocks noChangeArrowheads="1"/>
          </p:cNvSpPr>
          <p:nvPr/>
        </p:nvSpPr>
        <p:spPr bwMode="auto">
          <a:xfrm>
            <a:off x="4500563" y="1643063"/>
            <a:ext cx="714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071538" y="2428875"/>
            <a:ext cx="1285875" cy="928687"/>
          </a:xfrm>
          <a:prstGeom prst="roundRect">
            <a:avLst>
              <a:gd name="adj" fmla="val 0"/>
            </a:avLst>
          </a:prstGeom>
          <a:solidFill>
            <a:srgbClr val="146450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err="1"/>
              <a:t>Temenos</a:t>
            </a:r>
            <a:endParaRPr lang="ru-RU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071538" y="3786197"/>
            <a:ext cx="1285875" cy="928687"/>
          </a:xfrm>
          <a:prstGeom prst="roundRect">
            <a:avLst>
              <a:gd name="adj" fmla="val 0"/>
            </a:avLst>
          </a:prstGeom>
          <a:solidFill>
            <a:srgbClr val="146450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Compass</a:t>
            </a:r>
            <a:endParaRPr lang="ru-RU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786578" y="2500312"/>
            <a:ext cx="1285875" cy="928688"/>
          </a:xfrm>
          <a:prstGeom prst="roundRect">
            <a:avLst>
              <a:gd name="adj" fmla="val 0"/>
            </a:avLst>
          </a:prstGeom>
          <a:solidFill>
            <a:srgbClr val="146450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SAP</a:t>
            </a:r>
            <a:endParaRPr lang="ru-RU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786578" y="3857628"/>
            <a:ext cx="1285875" cy="928688"/>
          </a:xfrm>
          <a:prstGeom prst="roundRect">
            <a:avLst>
              <a:gd name="adj" fmla="val 0"/>
            </a:avLst>
          </a:prstGeom>
          <a:solidFill>
            <a:srgbClr val="146450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/>
              <a:t>Прочие программы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739040" y="1223010"/>
            <a:ext cx="1512168" cy="720080"/>
          </a:xfrm>
          <a:prstGeom prst="roundRect">
            <a:avLst>
              <a:gd name="adj" fmla="val 0"/>
            </a:avLst>
          </a:prstGeom>
          <a:solidFill>
            <a:srgbClr val="146450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CRM</a:t>
            </a:r>
            <a:endParaRPr lang="ru-RU" dirty="0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4714876" y="5572140"/>
            <a:ext cx="1285875" cy="928688"/>
          </a:xfrm>
          <a:prstGeom prst="roundRect">
            <a:avLst>
              <a:gd name="adj" fmla="val 0"/>
            </a:avLst>
          </a:prstGeom>
          <a:solidFill>
            <a:srgbClr val="146450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/>
              <a:t>Хранилище</a:t>
            </a:r>
          </a:p>
        </p:txBody>
      </p:sp>
      <p:cxnSp>
        <p:nvCxnSpPr>
          <p:cNvPr id="31" name="Прямая со стрелкой 30"/>
          <p:cNvCxnSpPr>
            <a:stCxn id="29" idx="2"/>
            <a:endCxn id="38" idx="0"/>
          </p:cNvCxnSpPr>
          <p:nvPr/>
        </p:nvCxnSpPr>
        <p:spPr>
          <a:xfrm rot="16200000" flipH="1">
            <a:off x="4252572" y="2185641"/>
            <a:ext cx="485778" cy="675"/>
          </a:xfrm>
          <a:prstGeom prst="straightConnector1">
            <a:avLst/>
          </a:prstGeom>
          <a:ln w="34925">
            <a:solidFill>
              <a:srgbClr val="14645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 descr="пррппрпр"/>
          <p:cNvCxnSpPr>
            <a:stCxn id="23" idx="3"/>
          </p:cNvCxnSpPr>
          <p:nvPr/>
        </p:nvCxnSpPr>
        <p:spPr>
          <a:xfrm>
            <a:off x="2357413" y="2893219"/>
            <a:ext cx="1071579" cy="107153"/>
          </a:xfrm>
          <a:prstGeom prst="straightConnector1">
            <a:avLst/>
          </a:prstGeom>
          <a:ln w="34925" cmpd="sng">
            <a:solidFill>
              <a:srgbClr val="14645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25" idx="3"/>
          </p:cNvCxnSpPr>
          <p:nvPr/>
        </p:nvCxnSpPr>
        <p:spPr>
          <a:xfrm flipV="1">
            <a:off x="2357413" y="3929073"/>
            <a:ext cx="1000141" cy="321468"/>
          </a:xfrm>
          <a:prstGeom prst="straightConnector1">
            <a:avLst/>
          </a:prstGeom>
          <a:ln w="34925">
            <a:solidFill>
              <a:srgbClr val="14645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27" idx="1"/>
          </p:cNvCxnSpPr>
          <p:nvPr/>
        </p:nvCxnSpPr>
        <p:spPr>
          <a:xfrm rot="10800000" flipV="1">
            <a:off x="5572132" y="2964656"/>
            <a:ext cx="1214446" cy="107154"/>
          </a:xfrm>
          <a:prstGeom prst="straightConnector1">
            <a:avLst/>
          </a:prstGeom>
          <a:ln w="34925">
            <a:solidFill>
              <a:srgbClr val="14645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stCxn id="28" idx="1"/>
          </p:cNvCxnSpPr>
          <p:nvPr/>
        </p:nvCxnSpPr>
        <p:spPr>
          <a:xfrm rot="10800000">
            <a:off x="5572132" y="3929066"/>
            <a:ext cx="1214446" cy="392906"/>
          </a:xfrm>
          <a:prstGeom prst="straightConnector1">
            <a:avLst/>
          </a:prstGeom>
          <a:ln w="34925">
            <a:solidFill>
              <a:srgbClr val="14645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rot="16200000" flipV="1">
            <a:off x="4714876" y="4929198"/>
            <a:ext cx="928694" cy="357190"/>
          </a:xfrm>
          <a:prstGeom prst="straightConnector1">
            <a:avLst/>
          </a:prstGeom>
          <a:ln w="34925">
            <a:solidFill>
              <a:srgbClr val="14645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Кольцо 37"/>
          <p:cNvSpPr/>
          <p:nvPr/>
        </p:nvSpPr>
        <p:spPr>
          <a:xfrm>
            <a:off x="3281353" y="2428868"/>
            <a:ext cx="2428892" cy="2357454"/>
          </a:xfrm>
          <a:prstGeom prst="donut">
            <a:avLst>
              <a:gd name="adj" fmla="val 6910"/>
            </a:avLst>
          </a:prstGeom>
          <a:solidFill>
            <a:srgbClr val="1464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</a:rPr>
              <a:t>Интеграционная шина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786578" y="5631436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602B"/>
                </a:solidFill>
                <a:latin typeface="+mj-lt"/>
              </a:rPr>
              <a:t>Дата-центр</a:t>
            </a:r>
            <a:endParaRPr lang="ru-RU" b="1" dirty="0">
              <a:solidFill>
                <a:srgbClr val="00602B"/>
              </a:solidFill>
              <a:latin typeface="+mj-lt"/>
            </a:endParaRPr>
          </a:p>
        </p:txBody>
      </p:sp>
      <p:cxnSp>
        <p:nvCxnSpPr>
          <p:cNvPr id="44" name="Прямая со стрелкой 43" descr="пррппрпр"/>
          <p:cNvCxnSpPr>
            <a:endCxn id="45" idx="0"/>
          </p:cNvCxnSpPr>
          <p:nvPr/>
        </p:nvCxnSpPr>
        <p:spPr>
          <a:xfrm rot="5400000">
            <a:off x="3482572" y="4982778"/>
            <a:ext cx="928692" cy="250033"/>
          </a:xfrm>
          <a:prstGeom prst="straightConnector1">
            <a:avLst/>
          </a:prstGeom>
          <a:ln w="34925" cmpd="sng">
            <a:solidFill>
              <a:srgbClr val="14645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Скругленный прямоугольник 44"/>
          <p:cNvSpPr/>
          <p:nvPr/>
        </p:nvSpPr>
        <p:spPr>
          <a:xfrm>
            <a:off x="3143240" y="5572140"/>
            <a:ext cx="1357322" cy="928694"/>
          </a:xfrm>
          <a:prstGeom prst="roundRect">
            <a:avLst>
              <a:gd name="adj" fmla="val 0"/>
            </a:avLst>
          </a:prstGeom>
          <a:solidFill>
            <a:srgbClr val="146450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 smtClean="0"/>
              <a:t>Процессинг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429396"/>
            <a:ext cx="2133600" cy="365125"/>
          </a:xfrm>
        </p:spPr>
        <p:txBody>
          <a:bodyPr/>
          <a:lstStyle/>
          <a:p>
            <a:pPr>
              <a:defRPr/>
            </a:pPr>
            <a:fld id="{197F5F58-ACA2-473D-B9E0-A3B90E9FF0BF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731462" y="364594"/>
            <a:ext cx="60007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602B"/>
                </a:solidFill>
                <a:latin typeface="+mj-lt"/>
                <a:cs typeface="Times New Roman" pitchFamily="18" charset="0"/>
              </a:rPr>
              <a:t>Основные показатели </a:t>
            </a:r>
            <a:endParaRPr lang="ru-RU" sz="2000" b="1" dirty="0">
              <a:solidFill>
                <a:srgbClr val="00602B"/>
              </a:solidFill>
              <a:latin typeface="+mj-lt"/>
              <a:cs typeface="Times New Roman" pitchFamily="18" charset="0"/>
            </a:endParaRP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4643438" y="4065614"/>
          <a:ext cx="3929090" cy="25066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Диаграмма 10"/>
          <p:cNvGraphicFramePr/>
          <p:nvPr/>
        </p:nvGraphicFramePr>
        <p:xfrm>
          <a:off x="-214346" y="1500174"/>
          <a:ext cx="8929750" cy="2143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428596" y="4065615"/>
          <a:ext cx="4143372" cy="23860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14306</TotalTime>
  <Words>494</Words>
  <Application>Microsoft Office PowerPoint</Application>
  <PresentationFormat>Экран (4:3)</PresentationFormat>
  <Paragraphs>177</Paragraphs>
  <Slides>15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1_Тема Office</vt:lpstr>
      <vt:lpstr>2_Тема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Информационные системы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Lizing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a_toskina</dc:creator>
  <cp:lastModifiedBy>Marina Smetanina</cp:lastModifiedBy>
  <cp:revision>1454</cp:revision>
  <dcterms:created xsi:type="dcterms:W3CDTF">2009-07-13T09:19:37Z</dcterms:created>
  <dcterms:modified xsi:type="dcterms:W3CDTF">2010-10-07T15:32:29Z</dcterms:modified>
</cp:coreProperties>
</file>