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xls" ContentType="application/vnd.ms-exce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diagrams/layout5.xml" ContentType="application/vnd.openxmlformats-officedocument.drawingml.diagramLayout+xml"/>
  <Override PartName="/ppt/tags/tag14.xml" ContentType="application/vnd.openxmlformats-officedocument.presentationml.tags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diagrams/colors3.xml" ContentType="application/vnd.openxmlformats-officedocument.drawingml.diagramColors+xml"/>
  <Override PartName="/ppt/tags/tag21.xml" ContentType="application/vnd.openxmlformats-officedocument.presentationml.tag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Override PartName="/ppt/tags/tag3.xml" ContentType="application/vnd.openxmlformats-officedocument.presentationml.tags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15.xml" ContentType="application/vnd.openxmlformats-officedocument.presentationml.tags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96" r:id="rId1"/>
  </p:sldMasterIdLst>
  <p:notesMasterIdLst>
    <p:notesMasterId r:id="rId15"/>
  </p:notesMasterIdLst>
  <p:sldIdLst>
    <p:sldId id="256" r:id="rId2"/>
    <p:sldId id="270" r:id="rId3"/>
    <p:sldId id="258" r:id="rId4"/>
    <p:sldId id="276" r:id="rId5"/>
    <p:sldId id="262" r:id="rId6"/>
    <p:sldId id="271" r:id="rId7"/>
    <p:sldId id="265" r:id="rId8"/>
    <p:sldId id="266" r:id="rId9"/>
    <p:sldId id="277" r:id="rId10"/>
    <p:sldId id="280" r:id="rId11"/>
    <p:sldId id="268" r:id="rId12"/>
    <p:sldId id="269" r:id="rId13"/>
    <p:sldId id="275" r:id="rId14"/>
  </p:sldIdLst>
  <p:sldSz cx="9144000" cy="6858000" type="screen4x3"/>
  <p:notesSz cx="7315200" cy="96012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69C7853C-536D-4A76-A0AE-DD22124D55A5}" styleName="Стиль из темы 1 - акцент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15" autoAdjust="0"/>
  </p:normalViewPr>
  <p:slideViewPr>
    <p:cSldViewPr>
      <p:cViewPr varScale="1">
        <p:scale>
          <a:sx n="70" d="100"/>
          <a:sy n="70" d="100"/>
        </p:scale>
        <p:origin x="-51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5F66F2E-28F3-45CD-9FC7-212EEB45F87D}" type="doc">
      <dgm:prSet loTypeId="urn:microsoft.com/office/officeart/2005/8/layout/cycle4" loCatId="cycle" qsTypeId="urn:microsoft.com/office/officeart/2005/8/quickstyle/simple5" qsCatId="simple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1ADCB955-4DAF-4379-80CA-ED3E4FF86148}">
      <dgm:prSet phldrT="[Текст]"/>
      <dgm:spPr/>
      <dgm:t>
        <a:bodyPr/>
        <a:lstStyle/>
        <a:p>
          <a:r>
            <a:rPr lang="ru-RU" dirty="0" smtClean="0"/>
            <a:t>АКБ</a:t>
          </a:r>
        </a:p>
        <a:p>
          <a:r>
            <a:rPr lang="ru-RU" dirty="0" smtClean="0"/>
            <a:t> «</a:t>
          </a:r>
          <a:r>
            <a:rPr lang="ru-RU" dirty="0" err="1" smtClean="0"/>
            <a:t>Инвестбанк</a:t>
          </a:r>
          <a:r>
            <a:rPr lang="ru-RU" dirty="0" smtClean="0"/>
            <a:t>»  </a:t>
          </a:r>
        </a:p>
        <a:p>
          <a:r>
            <a:rPr lang="ru-RU" dirty="0" smtClean="0"/>
            <a:t>ОАО</a:t>
          </a:r>
          <a:endParaRPr lang="ru-RU" dirty="0"/>
        </a:p>
      </dgm:t>
    </dgm:pt>
    <dgm:pt modelId="{F461D104-FAA9-48F0-BD61-C2E64958D049}" type="parTrans" cxnId="{1C92109B-456F-4CC8-BD04-E50D65DC7EF4}">
      <dgm:prSet/>
      <dgm:spPr/>
      <dgm:t>
        <a:bodyPr/>
        <a:lstStyle/>
        <a:p>
          <a:endParaRPr lang="ru-RU"/>
        </a:p>
      </dgm:t>
    </dgm:pt>
    <dgm:pt modelId="{98E758BD-73EB-43B5-866A-54B6A2612B5C}" type="sibTrans" cxnId="{1C92109B-456F-4CC8-BD04-E50D65DC7EF4}">
      <dgm:prSet/>
      <dgm:spPr/>
      <dgm:t>
        <a:bodyPr/>
        <a:lstStyle/>
        <a:p>
          <a:endParaRPr lang="ru-RU"/>
        </a:p>
      </dgm:t>
    </dgm:pt>
    <dgm:pt modelId="{C64B9303-AE78-4604-8C40-FE7B05BADF87}">
      <dgm:prSet phldrT="[Текст]" custT="1"/>
      <dgm:spPr>
        <a:noFill/>
      </dgm:spPr>
      <dgm:t>
        <a:bodyPr/>
        <a:lstStyle/>
        <a:p>
          <a:r>
            <a:rPr lang="ru-RU" sz="1600" dirty="0" smtClean="0">
              <a:solidFill>
                <a:schemeClr val="tx2"/>
              </a:solidFill>
            </a:rPr>
            <a:t>Основан в 1989 году</a:t>
          </a:r>
          <a:endParaRPr lang="ru-RU" sz="1600" dirty="0">
            <a:solidFill>
              <a:schemeClr val="tx2"/>
            </a:solidFill>
          </a:endParaRPr>
        </a:p>
      </dgm:t>
    </dgm:pt>
    <dgm:pt modelId="{CE706EB5-1E10-4332-9A26-874E46FDFE13}" type="parTrans" cxnId="{28FCE720-2EE6-4303-8D92-B5C5679C02FA}">
      <dgm:prSet/>
      <dgm:spPr/>
      <dgm:t>
        <a:bodyPr/>
        <a:lstStyle/>
        <a:p>
          <a:endParaRPr lang="ru-RU"/>
        </a:p>
      </dgm:t>
    </dgm:pt>
    <dgm:pt modelId="{07E05349-210B-42BA-92A5-A24D6EA882EF}" type="sibTrans" cxnId="{28FCE720-2EE6-4303-8D92-B5C5679C02FA}">
      <dgm:prSet/>
      <dgm:spPr/>
      <dgm:t>
        <a:bodyPr/>
        <a:lstStyle/>
        <a:p>
          <a:endParaRPr lang="ru-RU"/>
        </a:p>
      </dgm:t>
    </dgm:pt>
    <dgm:pt modelId="{37652509-71AC-487C-84A7-363342DACB5F}">
      <dgm:prSet phldrT="[Текст]"/>
      <dgm:spPr/>
      <dgm:t>
        <a:bodyPr/>
        <a:lstStyle/>
        <a:p>
          <a:r>
            <a:rPr lang="ru-RU" dirty="0" smtClean="0"/>
            <a:t>ЗАО </a:t>
          </a:r>
        </a:p>
        <a:p>
          <a:r>
            <a:rPr lang="ru-RU" dirty="0" smtClean="0"/>
            <a:t>КОНВЕРСБАНК</a:t>
          </a:r>
          <a:endParaRPr lang="ru-RU" dirty="0"/>
        </a:p>
      </dgm:t>
    </dgm:pt>
    <dgm:pt modelId="{DC54631D-9C26-4EC9-805F-AD6E0F8ED9E1}" type="parTrans" cxnId="{2BCCAFB7-B6E1-4AAB-A09B-92BA94FB45C8}">
      <dgm:prSet/>
      <dgm:spPr/>
      <dgm:t>
        <a:bodyPr/>
        <a:lstStyle/>
        <a:p>
          <a:endParaRPr lang="ru-RU"/>
        </a:p>
      </dgm:t>
    </dgm:pt>
    <dgm:pt modelId="{8F7D4A50-EC84-4DF8-8E54-C2657792A1D5}" type="sibTrans" cxnId="{2BCCAFB7-B6E1-4AAB-A09B-92BA94FB45C8}">
      <dgm:prSet/>
      <dgm:spPr/>
      <dgm:t>
        <a:bodyPr/>
        <a:lstStyle/>
        <a:p>
          <a:endParaRPr lang="ru-RU"/>
        </a:p>
      </dgm:t>
    </dgm:pt>
    <dgm:pt modelId="{1CD07F42-0487-4C7D-ACF6-E60D636E9195}">
      <dgm:prSet phldrT="[Текст]" custT="1"/>
      <dgm:spPr>
        <a:noFill/>
      </dgm:spPr>
      <dgm:t>
        <a:bodyPr/>
        <a:lstStyle/>
        <a:p>
          <a:r>
            <a:rPr lang="ru-RU" sz="1800" dirty="0" smtClean="0">
              <a:solidFill>
                <a:schemeClr val="tx2"/>
              </a:solidFill>
            </a:rPr>
            <a:t>Основан в 1989 году </a:t>
          </a:r>
          <a:endParaRPr lang="ru-RU" sz="1800" dirty="0">
            <a:solidFill>
              <a:schemeClr val="tx2"/>
            </a:solidFill>
          </a:endParaRPr>
        </a:p>
      </dgm:t>
    </dgm:pt>
    <dgm:pt modelId="{B2EB073F-3617-460B-A0BA-D256A372C622}" type="parTrans" cxnId="{50C6783C-9F5A-4016-BDC4-00DB6A3847C8}">
      <dgm:prSet/>
      <dgm:spPr/>
      <dgm:t>
        <a:bodyPr/>
        <a:lstStyle/>
        <a:p>
          <a:endParaRPr lang="ru-RU"/>
        </a:p>
      </dgm:t>
    </dgm:pt>
    <dgm:pt modelId="{538A4991-7B90-417A-BC83-920E38300420}" type="sibTrans" cxnId="{50C6783C-9F5A-4016-BDC4-00DB6A3847C8}">
      <dgm:prSet/>
      <dgm:spPr/>
      <dgm:t>
        <a:bodyPr/>
        <a:lstStyle/>
        <a:p>
          <a:endParaRPr lang="ru-RU"/>
        </a:p>
      </dgm:t>
    </dgm:pt>
    <dgm:pt modelId="{C116B01A-999C-4DF2-9945-750AC19BC203}">
      <dgm:prSet phldrT="[Текст]"/>
      <dgm:spPr/>
      <dgm:t>
        <a:bodyPr/>
        <a:lstStyle/>
        <a:p>
          <a:r>
            <a:rPr lang="ru-RU" dirty="0" smtClean="0"/>
            <a:t>ОАО «</a:t>
          </a:r>
          <a:r>
            <a:rPr lang="ru-RU" dirty="0" err="1" smtClean="0"/>
            <a:t>Воронежпромбанк</a:t>
          </a:r>
          <a:r>
            <a:rPr lang="ru-RU" dirty="0" smtClean="0"/>
            <a:t>»</a:t>
          </a:r>
          <a:endParaRPr lang="ru-RU" dirty="0"/>
        </a:p>
      </dgm:t>
    </dgm:pt>
    <dgm:pt modelId="{B1DF4D41-90C5-4B2C-865E-F1254E3EE8FA}" type="parTrans" cxnId="{79E967E5-6BE1-408F-9215-88C5FAB02828}">
      <dgm:prSet/>
      <dgm:spPr/>
      <dgm:t>
        <a:bodyPr/>
        <a:lstStyle/>
        <a:p>
          <a:endParaRPr lang="ru-RU"/>
        </a:p>
      </dgm:t>
    </dgm:pt>
    <dgm:pt modelId="{DD7FCB30-91BC-41F4-BF74-2F7D1175AD65}" type="sibTrans" cxnId="{79E967E5-6BE1-408F-9215-88C5FAB02828}">
      <dgm:prSet/>
      <dgm:spPr/>
      <dgm:t>
        <a:bodyPr/>
        <a:lstStyle/>
        <a:p>
          <a:endParaRPr lang="ru-RU"/>
        </a:p>
      </dgm:t>
    </dgm:pt>
    <dgm:pt modelId="{93546EC3-4025-4231-8A64-9CF3910EC76B}">
      <dgm:prSet phldrT="[Текст]" custT="1"/>
      <dgm:spPr>
        <a:noFill/>
      </dgm:spPr>
      <dgm:t>
        <a:bodyPr/>
        <a:lstStyle/>
        <a:p>
          <a:r>
            <a:rPr lang="ru-RU" sz="1800" dirty="0" smtClean="0">
              <a:solidFill>
                <a:schemeClr val="tx2"/>
              </a:solidFill>
            </a:rPr>
            <a:t>Основан в 1990 году </a:t>
          </a:r>
          <a:endParaRPr lang="ru-RU" sz="1800" dirty="0">
            <a:solidFill>
              <a:schemeClr val="tx2"/>
            </a:solidFill>
          </a:endParaRPr>
        </a:p>
      </dgm:t>
    </dgm:pt>
    <dgm:pt modelId="{D3C755EF-77B8-457C-960C-8E07FF067637}" type="parTrans" cxnId="{4D15D150-C844-49CF-86E8-6198563AFF18}">
      <dgm:prSet/>
      <dgm:spPr/>
      <dgm:t>
        <a:bodyPr/>
        <a:lstStyle/>
        <a:p>
          <a:endParaRPr lang="ru-RU"/>
        </a:p>
      </dgm:t>
    </dgm:pt>
    <dgm:pt modelId="{C56F3FE1-1E01-469F-B934-EB3A3CAB77F0}" type="sibTrans" cxnId="{4D15D150-C844-49CF-86E8-6198563AFF18}">
      <dgm:prSet/>
      <dgm:spPr/>
      <dgm:t>
        <a:bodyPr/>
        <a:lstStyle/>
        <a:p>
          <a:endParaRPr lang="ru-RU"/>
        </a:p>
      </dgm:t>
    </dgm:pt>
    <dgm:pt modelId="{9826065B-F270-4054-B0AD-F6168273937E}">
      <dgm:prSet phldrT="[Текст]"/>
      <dgm:spPr/>
      <dgm:t>
        <a:bodyPr/>
        <a:lstStyle/>
        <a:p>
          <a:r>
            <a:rPr lang="ru-RU" dirty="0" smtClean="0"/>
            <a:t>ОАО </a:t>
          </a:r>
        </a:p>
        <a:p>
          <a:r>
            <a:rPr lang="ru-RU" dirty="0" smtClean="0"/>
            <a:t>«ГРАНКОМБАНК»</a:t>
          </a:r>
          <a:endParaRPr lang="ru-RU" dirty="0"/>
        </a:p>
      </dgm:t>
    </dgm:pt>
    <dgm:pt modelId="{A4CDB894-6173-43D4-BB5A-0C4904F67BD4}" type="parTrans" cxnId="{036A5089-D954-4AC1-BD17-6AA32F1F679F}">
      <dgm:prSet/>
      <dgm:spPr/>
      <dgm:t>
        <a:bodyPr/>
        <a:lstStyle/>
        <a:p>
          <a:endParaRPr lang="ru-RU"/>
        </a:p>
      </dgm:t>
    </dgm:pt>
    <dgm:pt modelId="{29ABA147-B564-4575-8345-930BA6B50530}" type="sibTrans" cxnId="{036A5089-D954-4AC1-BD17-6AA32F1F679F}">
      <dgm:prSet/>
      <dgm:spPr/>
      <dgm:t>
        <a:bodyPr/>
        <a:lstStyle/>
        <a:p>
          <a:endParaRPr lang="ru-RU"/>
        </a:p>
      </dgm:t>
    </dgm:pt>
    <dgm:pt modelId="{C9CCE503-FCB7-4D2F-93C0-A22771EAE5CB}">
      <dgm:prSet phldrT="[Текст]" custT="1"/>
      <dgm:spPr>
        <a:noFill/>
      </dgm:spPr>
      <dgm:t>
        <a:bodyPr/>
        <a:lstStyle/>
        <a:p>
          <a:r>
            <a:rPr lang="ru-RU" sz="1800" dirty="0" smtClean="0">
              <a:solidFill>
                <a:schemeClr val="tx2"/>
              </a:solidFill>
            </a:rPr>
            <a:t>Основан в 1990 году </a:t>
          </a:r>
          <a:endParaRPr lang="ru-RU" sz="1800" dirty="0">
            <a:solidFill>
              <a:schemeClr val="tx2"/>
            </a:solidFill>
          </a:endParaRPr>
        </a:p>
      </dgm:t>
    </dgm:pt>
    <dgm:pt modelId="{1FD434B8-7CF6-4483-9EB9-918484D577C7}" type="parTrans" cxnId="{2BE5FAA6-E1B7-497C-B812-403C1D8A1B19}">
      <dgm:prSet/>
      <dgm:spPr/>
      <dgm:t>
        <a:bodyPr/>
        <a:lstStyle/>
        <a:p>
          <a:endParaRPr lang="ru-RU"/>
        </a:p>
      </dgm:t>
    </dgm:pt>
    <dgm:pt modelId="{A938FFF7-427F-4D1B-ADCD-98D2D7C9CB46}" type="sibTrans" cxnId="{2BE5FAA6-E1B7-497C-B812-403C1D8A1B19}">
      <dgm:prSet/>
      <dgm:spPr/>
      <dgm:t>
        <a:bodyPr/>
        <a:lstStyle/>
        <a:p>
          <a:endParaRPr lang="ru-RU"/>
        </a:p>
      </dgm:t>
    </dgm:pt>
    <dgm:pt modelId="{F888038B-F0A0-4C46-BF7B-9B7D19EDC920}" type="pres">
      <dgm:prSet presAssocID="{E5F66F2E-28F3-45CD-9FC7-212EEB45F87D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B60E518-BBCF-477F-8202-4FEAE1CA33BE}" type="pres">
      <dgm:prSet presAssocID="{E5F66F2E-28F3-45CD-9FC7-212EEB45F87D}" presName="children" presStyleCnt="0"/>
      <dgm:spPr/>
      <dgm:t>
        <a:bodyPr/>
        <a:lstStyle/>
        <a:p>
          <a:endParaRPr lang="ru-RU"/>
        </a:p>
      </dgm:t>
    </dgm:pt>
    <dgm:pt modelId="{0E8E3D2F-C284-434D-B0AE-839AA4A9532D}" type="pres">
      <dgm:prSet presAssocID="{E5F66F2E-28F3-45CD-9FC7-212EEB45F87D}" presName="child1group" presStyleCnt="0"/>
      <dgm:spPr/>
      <dgm:t>
        <a:bodyPr/>
        <a:lstStyle/>
        <a:p>
          <a:endParaRPr lang="ru-RU"/>
        </a:p>
      </dgm:t>
    </dgm:pt>
    <dgm:pt modelId="{EB094092-A365-4638-AF76-46A462AB6D74}" type="pres">
      <dgm:prSet presAssocID="{E5F66F2E-28F3-45CD-9FC7-212EEB45F87D}" presName="child1" presStyleLbl="bgAcc1" presStyleIdx="0" presStyleCnt="4"/>
      <dgm:spPr/>
      <dgm:t>
        <a:bodyPr/>
        <a:lstStyle/>
        <a:p>
          <a:endParaRPr lang="ru-RU"/>
        </a:p>
      </dgm:t>
    </dgm:pt>
    <dgm:pt modelId="{DA5ACFBD-BA05-485C-A394-134F61E6EF04}" type="pres">
      <dgm:prSet presAssocID="{E5F66F2E-28F3-45CD-9FC7-212EEB45F87D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49778B-E441-4980-8B8E-D23A970CD663}" type="pres">
      <dgm:prSet presAssocID="{E5F66F2E-28F3-45CD-9FC7-212EEB45F87D}" presName="child2group" presStyleCnt="0"/>
      <dgm:spPr/>
      <dgm:t>
        <a:bodyPr/>
        <a:lstStyle/>
        <a:p>
          <a:endParaRPr lang="ru-RU"/>
        </a:p>
      </dgm:t>
    </dgm:pt>
    <dgm:pt modelId="{40E7AE9B-AFC3-4CCE-A776-57A306DF6AFB}" type="pres">
      <dgm:prSet presAssocID="{E5F66F2E-28F3-45CD-9FC7-212EEB45F87D}" presName="child2" presStyleLbl="bgAcc1" presStyleIdx="1" presStyleCnt="4"/>
      <dgm:spPr/>
      <dgm:t>
        <a:bodyPr/>
        <a:lstStyle/>
        <a:p>
          <a:endParaRPr lang="ru-RU"/>
        </a:p>
      </dgm:t>
    </dgm:pt>
    <dgm:pt modelId="{460D755E-821D-4CA9-886A-C0FC9DA9FA92}" type="pres">
      <dgm:prSet presAssocID="{E5F66F2E-28F3-45CD-9FC7-212EEB45F87D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FF4998-6832-4A98-9BFE-5DFE445F32C3}" type="pres">
      <dgm:prSet presAssocID="{E5F66F2E-28F3-45CD-9FC7-212EEB45F87D}" presName="child3group" presStyleCnt="0"/>
      <dgm:spPr/>
      <dgm:t>
        <a:bodyPr/>
        <a:lstStyle/>
        <a:p>
          <a:endParaRPr lang="ru-RU"/>
        </a:p>
      </dgm:t>
    </dgm:pt>
    <dgm:pt modelId="{B7BEA0AF-163A-4A5C-A762-4AF699BD32F2}" type="pres">
      <dgm:prSet presAssocID="{E5F66F2E-28F3-45CD-9FC7-212EEB45F87D}" presName="child3" presStyleLbl="bgAcc1" presStyleIdx="2" presStyleCnt="4"/>
      <dgm:spPr/>
      <dgm:t>
        <a:bodyPr/>
        <a:lstStyle/>
        <a:p>
          <a:endParaRPr lang="ru-RU"/>
        </a:p>
      </dgm:t>
    </dgm:pt>
    <dgm:pt modelId="{3D4FD754-81C5-48F6-B35C-84C1D80A5B16}" type="pres">
      <dgm:prSet presAssocID="{E5F66F2E-28F3-45CD-9FC7-212EEB45F87D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A98EC7-8804-4F26-8FC9-889451788373}" type="pres">
      <dgm:prSet presAssocID="{E5F66F2E-28F3-45CD-9FC7-212EEB45F87D}" presName="child4group" presStyleCnt="0"/>
      <dgm:spPr/>
      <dgm:t>
        <a:bodyPr/>
        <a:lstStyle/>
        <a:p>
          <a:endParaRPr lang="ru-RU"/>
        </a:p>
      </dgm:t>
    </dgm:pt>
    <dgm:pt modelId="{B5AB2575-85E7-40CA-A87D-A12E7F27F12B}" type="pres">
      <dgm:prSet presAssocID="{E5F66F2E-28F3-45CD-9FC7-212EEB45F87D}" presName="child4" presStyleLbl="bgAcc1" presStyleIdx="3" presStyleCnt="4"/>
      <dgm:spPr/>
      <dgm:t>
        <a:bodyPr/>
        <a:lstStyle/>
        <a:p>
          <a:endParaRPr lang="ru-RU"/>
        </a:p>
      </dgm:t>
    </dgm:pt>
    <dgm:pt modelId="{C9929281-963D-4796-A9EA-0F72D4865AB3}" type="pres">
      <dgm:prSet presAssocID="{E5F66F2E-28F3-45CD-9FC7-212EEB45F87D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11022D-E957-4BB3-ADC3-3DA4099FFB13}" type="pres">
      <dgm:prSet presAssocID="{E5F66F2E-28F3-45CD-9FC7-212EEB45F87D}" presName="childPlaceholder" presStyleCnt="0"/>
      <dgm:spPr/>
      <dgm:t>
        <a:bodyPr/>
        <a:lstStyle/>
        <a:p>
          <a:endParaRPr lang="ru-RU"/>
        </a:p>
      </dgm:t>
    </dgm:pt>
    <dgm:pt modelId="{24B1F67A-500B-46FD-9977-ABB89226146F}" type="pres">
      <dgm:prSet presAssocID="{E5F66F2E-28F3-45CD-9FC7-212EEB45F87D}" presName="circle" presStyleCnt="0"/>
      <dgm:spPr/>
      <dgm:t>
        <a:bodyPr/>
        <a:lstStyle/>
        <a:p>
          <a:endParaRPr lang="ru-RU"/>
        </a:p>
      </dgm:t>
    </dgm:pt>
    <dgm:pt modelId="{071E6CB4-CE97-4C8F-8D92-AC2D7913268D}" type="pres">
      <dgm:prSet presAssocID="{E5F66F2E-28F3-45CD-9FC7-212EEB45F87D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14976D-DBF9-448E-B3CA-0DAA64F5F8F0}" type="pres">
      <dgm:prSet presAssocID="{E5F66F2E-28F3-45CD-9FC7-212EEB45F87D}" presName="quadrant2" presStyleLbl="node1" presStyleIdx="1" presStyleCnt="4" custLinFactNeighborX="-2309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65D2D3-00D0-4012-AC7F-3490DC3E3CA5}" type="pres">
      <dgm:prSet presAssocID="{E5F66F2E-28F3-45CD-9FC7-212EEB45F87D}" presName="quadrant3" presStyleLbl="node1" presStyleIdx="2" presStyleCnt="4" custLinFactNeighborX="-2309" custLinFactNeighborY="-259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914942-194C-4A79-B964-D5E8FC505B48}" type="pres">
      <dgm:prSet presAssocID="{E5F66F2E-28F3-45CD-9FC7-212EEB45F87D}" presName="quadrant4" presStyleLbl="node1" presStyleIdx="3" presStyleCnt="4" custLinFactNeighborX="242" custLinFactNeighborY="-259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26712C-CC64-4EFF-B834-B50F4AC4FBCB}" type="pres">
      <dgm:prSet presAssocID="{E5F66F2E-28F3-45CD-9FC7-212EEB45F87D}" presName="quadrantPlaceholder" presStyleCnt="0"/>
      <dgm:spPr/>
      <dgm:t>
        <a:bodyPr/>
        <a:lstStyle/>
        <a:p>
          <a:endParaRPr lang="ru-RU"/>
        </a:p>
      </dgm:t>
    </dgm:pt>
    <dgm:pt modelId="{EC40AA5A-FCCE-4B79-9D7F-1943335AD32C}" type="pres">
      <dgm:prSet presAssocID="{E5F66F2E-28F3-45CD-9FC7-212EEB45F87D}" presName="center1" presStyleLbl="fgShp" presStyleIdx="0" presStyleCnt="2"/>
      <dgm:spPr/>
      <dgm:t>
        <a:bodyPr/>
        <a:lstStyle/>
        <a:p>
          <a:endParaRPr lang="ru-RU"/>
        </a:p>
      </dgm:t>
    </dgm:pt>
    <dgm:pt modelId="{8A6C3CF6-3DB8-4A75-871A-DD81BB2CB0FD}" type="pres">
      <dgm:prSet presAssocID="{E5F66F2E-28F3-45CD-9FC7-212EEB45F87D}" presName="center2" presStyleLbl="fgShp" presStyleIdx="1" presStyleCnt="2"/>
      <dgm:spPr/>
      <dgm:t>
        <a:bodyPr/>
        <a:lstStyle/>
        <a:p>
          <a:endParaRPr lang="ru-RU"/>
        </a:p>
      </dgm:t>
    </dgm:pt>
  </dgm:ptLst>
  <dgm:cxnLst>
    <dgm:cxn modelId="{28FCE720-2EE6-4303-8D92-B5C5679C02FA}" srcId="{1ADCB955-4DAF-4379-80CA-ED3E4FF86148}" destId="{C64B9303-AE78-4604-8C40-FE7B05BADF87}" srcOrd="0" destOrd="0" parTransId="{CE706EB5-1E10-4332-9A26-874E46FDFE13}" sibTransId="{07E05349-210B-42BA-92A5-A24D6EA882EF}"/>
    <dgm:cxn modelId="{8F2DB82E-A4D4-42FF-8210-7AFA78E09777}" type="presOf" srcId="{C9CCE503-FCB7-4D2F-93C0-A22771EAE5CB}" destId="{B5AB2575-85E7-40CA-A87D-A12E7F27F12B}" srcOrd="0" destOrd="0" presId="urn:microsoft.com/office/officeart/2005/8/layout/cycle4"/>
    <dgm:cxn modelId="{9B2D8D4D-E606-4CA2-8B99-84A85A2546BF}" type="presOf" srcId="{93546EC3-4025-4231-8A64-9CF3910EC76B}" destId="{B7BEA0AF-163A-4A5C-A762-4AF699BD32F2}" srcOrd="0" destOrd="0" presId="urn:microsoft.com/office/officeart/2005/8/layout/cycle4"/>
    <dgm:cxn modelId="{604E29D1-5F7B-4706-8653-75405FDD6D4C}" type="presOf" srcId="{37652509-71AC-487C-84A7-363342DACB5F}" destId="{DA14976D-DBF9-448E-B3CA-0DAA64F5F8F0}" srcOrd="0" destOrd="0" presId="urn:microsoft.com/office/officeart/2005/8/layout/cycle4"/>
    <dgm:cxn modelId="{79E967E5-6BE1-408F-9215-88C5FAB02828}" srcId="{E5F66F2E-28F3-45CD-9FC7-212EEB45F87D}" destId="{C116B01A-999C-4DF2-9945-750AC19BC203}" srcOrd="2" destOrd="0" parTransId="{B1DF4D41-90C5-4B2C-865E-F1254E3EE8FA}" sibTransId="{DD7FCB30-91BC-41F4-BF74-2F7D1175AD65}"/>
    <dgm:cxn modelId="{4D15D150-C844-49CF-86E8-6198563AFF18}" srcId="{C116B01A-999C-4DF2-9945-750AC19BC203}" destId="{93546EC3-4025-4231-8A64-9CF3910EC76B}" srcOrd="0" destOrd="0" parTransId="{D3C755EF-77B8-457C-960C-8E07FF067637}" sibTransId="{C56F3FE1-1E01-469F-B934-EB3A3CAB77F0}"/>
    <dgm:cxn modelId="{E053050C-58AE-49FB-B115-8AC5B3D3936A}" type="presOf" srcId="{C116B01A-999C-4DF2-9945-750AC19BC203}" destId="{F765D2D3-00D0-4012-AC7F-3490DC3E3CA5}" srcOrd="0" destOrd="0" presId="urn:microsoft.com/office/officeart/2005/8/layout/cycle4"/>
    <dgm:cxn modelId="{1C92109B-456F-4CC8-BD04-E50D65DC7EF4}" srcId="{E5F66F2E-28F3-45CD-9FC7-212EEB45F87D}" destId="{1ADCB955-4DAF-4379-80CA-ED3E4FF86148}" srcOrd="0" destOrd="0" parTransId="{F461D104-FAA9-48F0-BD61-C2E64958D049}" sibTransId="{98E758BD-73EB-43B5-866A-54B6A2612B5C}"/>
    <dgm:cxn modelId="{50C6783C-9F5A-4016-BDC4-00DB6A3847C8}" srcId="{37652509-71AC-487C-84A7-363342DACB5F}" destId="{1CD07F42-0487-4C7D-ACF6-E60D636E9195}" srcOrd="0" destOrd="0" parTransId="{B2EB073F-3617-460B-A0BA-D256A372C622}" sibTransId="{538A4991-7B90-417A-BC83-920E38300420}"/>
    <dgm:cxn modelId="{2BE5FAA6-E1B7-497C-B812-403C1D8A1B19}" srcId="{9826065B-F270-4054-B0AD-F6168273937E}" destId="{C9CCE503-FCB7-4D2F-93C0-A22771EAE5CB}" srcOrd="0" destOrd="0" parTransId="{1FD434B8-7CF6-4483-9EB9-918484D577C7}" sibTransId="{A938FFF7-427F-4D1B-ADCD-98D2D7C9CB46}"/>
    <dgm:cxn modelId="{3B847541-EF42-4061-AA51-45341CC42A87}" type="presOf" srcId="{1CD07F42-0487-4C7D-ACF6-E60D636E9195}" destId="{40E7AE9B-AFC3-4CCE-A776-57A306DF6AFB}" srcOrd="0" destOrd="0" presId="urn:microsoft.com/office/officeart/2005/8/layout/cycle4"/>
    <dgm:cxn modelId="{1700BF50-B1F3-4D36-AFC6-1C4090272C6A}" type="presOf" srcId="{1CD07F42-0487-4C7D-ACF6-E60D636E9195}" destId="{460D755E-821D-4CA9-886A-C0FC9DA9FA92}" srcOrd="1" destOrd="0" presId="urn:microsoft.com/office/officeart/2005/8/layout/cycle4"/>
    <dgm:cxn modelId="{5C2553FA-FFB6-4D20-9A70-E349098A7101}" type="presOf" srcId="{C64B9303-AE78-4604-8C40-FE7B05BADF87}" destId="{DA5ACFBD-BA05-485C-A394-134F61E6EF04}" srcOrd="1" destOrd="0" presId="urn:microsoft.com/office/officeart/2005/8/layout/cycle4"/>
    <dgm:cxn modelId="{BE2EF9E1-551E-48C8-AC21-030982486BEC}" type="presOf" srcId="{1ADCB955-4DAF-4379-80CA-ED3E4FF86148}" destId="{071E6CB4-CE97-4C8F-8D92-AC2D7913268D}" srcOrd="0" destOrd="0" presId="urn:microsoft.com/office/officeart/2005/8/layout/cycle4"/>
    <dgm:cxn modelId="{DD62B711-71CB-4798-9FA2-194EDC6F76E1}" type="presOf" srcId="{93546EC3-4025-4231-8A64-9CF3910EC76B}" destId="{3D4FD754-81C5-48F6-B35C-84C1D80A5B16}" srcOrd="1" destOrd="0" presId="urn:microsoft.com/office/officeart/2005/8/layout/cycle4"/>
    <dgm:cxn modelId="{036A5089-D954-4AC1-BD17-6AA32F1F679F}" srcId="{E5F66F2E-28F3-45CD-9FC7-212EEB45F87D}" destId="{9826065B-F270-4054-B0AD-F6168273937E}" srcOrd="3" destOrd="0" parTransId="{A4CDB894-6173-43D4-BB5A-0C4904F67BD4}" sibTransId="{29ABA147-B564-4575-8345-930BA6B50530}"/>
    <dgm:cxn modelId="{34374056-77BA-45F6-A8F8-6DFEC3473763}" type="presOf" srcId="{C9CCE503-FCB7-4D2F-93C0-A22771EAE5CB}" destId="{C9929281-963D-4796-A9EA-0F72D4865AB3}" srcOrd="1" destOrd="0" presId="urn:microsoft.com/office/officeart/2005/8/layout/cycle4"/>
    <dgm:cxn modelId="{EF593E29-737E-49D6-92BE-B91121551E3F}" type="presOf" srcId="{C64B9303-AE78-4604-8C40-FE7B05BADF87}" destId="{EB094092-A365-4638-AF76-46A462AB6D74}" srcOrd="0" destOrd="0" presId="urn:microsoft.com/office/officeart/2005/8/layout/cycle4"/>
    <dgm:cxn modelId="{24EA79F1-C523-46CC-9D4C-5EDBDB457425}" type="presOf" srcId="{9826065B-F270-4054-B0AD-F6168273937E}" destId="{AC914942-194C-4A79-B964-D5E8FC505B48}" srcOrd="0" destOrd="0" presId="urn:microsoft.com/office/officeart/2005/8/layout/cycle4"/>
    <dgm:cxn modelId="{E24EAE02-B9D4-4EDC-B4CE-94EE7E53ECBB}" type="presOf" srcId="{E5F66F2E-28F3-45CD-9FC7-212EEB45F87D}" destId="{F888038B-F0A0-4C46-BF7B-9B7D19EDC920}" srcOrd="0" destOrd="0" presId="urn:microsoft.com/office/officeart/2005/8/layout/cycle4"/>
    <dgm:cxn modelId="{2BCCAFB7-B6E1-4AAB-A09B-92BA94FB45C8}" srcId="{E5F66F2E-28F3-45CD-9FC7-212EEB45F87D}" destId="{37652509-71AC-487C-84A7-363342DACB5F}" srcOrd="1" destOrd="0" parTransId="{DC54631D-9C26-4EC9-805F-AD6E0F8ED9E1}" sibTransId="{8F7D4A50-EC84-4DF8-8E54-C2657792A1D5}"/>
    <dgm:cxn modelId="{81AC8D36-ED03-4143-A5D2-D0A1F633CB68}" type="presParOf" srcId="{F888038B-F0A0-4C46-BF7B-9B7D19EDC920}" destId="{1B60E518-BBCF-477F-8202-4FEAE1CA33BE}" srcOrd="0" destOrd="0" presId="urn:microsoft.com/office/officeart/2005/8/layout/cycle4"/>
    <dgm:cxn modelId="{82946F8A-E429-4DF3-8F0B-3E721A3BBAFB}" type="presParOf" srcId="{1B60E518-BBCF-477F-8202-4FEAE1CA33BE}" destId="{0E8E3D2F-C284-434D-B0AE-839AA4A9532D}" srcOrd="0" destOrd="0" presId="urn:microsoft.com/office/officeart/2005/8/layout/cycle4"/>
    <dgm:cxn modelId="{2F6D97BC-479E-401F-92A4-BD2D976D3D3A}" type="presParOf" srcId="{0E8E3D2F-C284-434D-B0AE-839AA4A9532D}" destId="{EB094092-A365-4638-AF76-46A462AB6D74}" srcOrd="0" destOrd="0" presId="urn:microsoft.com/office/officeart/2005/8/layout/cycle4"/>
    <dgm:cxn modelId="{3A39CA5C-3311-43E3-82FA-871B338D9A80}" type="presParOf" srcId="{0E8E3D2F-C284-434D-B0AE-839AA4A9532D}" destId="{DA5ACFBD-BA05-485C-A394-134F61E6EF04}" srcOrd="1" destOrd="0" presId="urn:microsoft.com/office/officeart/2005/8/layout/cycle4"/>
    <dgm:cxn modelId="{30CA7230-AEFA-4A67-9B21-048A513DB12A}" type="presParOf" srcId="{1B60E518-BBCF-477F-8202-4FEAE1CA33BE}" destId="{CD49778B-E441-4980-8B8E-D23A970CD663}" srcOrd="1" destOrd="0" presId="urn:microsoft.com/office/officeart/2005/8/layout/cycle4"/>
    <dgm:cxn modelId="{EDE44B73-3893-43F4-98C8-2FF5D399B0CC}" type="presParOf" srcId="{CD49778B-E441-4980-8B8E-D23A970CD663}" destId="{40E7AE9B-AFC3-4CCE-A776-57A306DF6AFB}" srcOrd="0" destOrd="0" presId="urn:microsoft.com/office/officeart/2005/8/layout/cycle4"/>
    <dgm:cxn modelId="{FC40744C-FB7B-474B-AD86-A445626BD311}" type="presParOf" srcId="{CD49778B-E441-4980-8B8E-D23A970CD663}" destId="{460D755E-821D-4CA9-886A-C0FC9DA9FA92}" srcOrd="1" destOrd="0" presId="urn:microsoft.com/office/officeart/2005/8/layout/cycle4"/>
    <dgm:cxn modelId="{5AB5BF05-B179-47FE-B854-8CBEE53698BB}" type="presParOf" srcId="{1B60E518-BBCF-477F-8202-4FEAE1CA33BE}" destId="{73FF4998-6832-4A98-9BFE-5DFE445F32C3}" srcOrd="2" destOrd="0" presId="urn:microsoft.com/office/officeart/2005/8/layout/cycle4"/>
    <dgm:cxn modelId="{949BE20A-C6F6-41D3-995F-199250FE2150}" type="presParOf" srcId="{73FF4998-6832-4A98-9BFE-5DFE445F32C3}" destId="{B7BEA0AF-163A-4A5C-A762-4AF699BD32F2}" srcOrd="0" destOrd="0" presId="urn:microsoft.com/office/officeart/2005/8/layout/cycle4"/>
    <dgm:cxn modelId="{7C81B3C9-22FC-45F5-9E7D-E9E6ADC54075}" type="presParOf" srcId="{73FF4998-6832-4A98-9BFE-5DFE445F32C3}" destId="{3D4FD754-81C5-48F6-B35C-84C1D80A5B16}" srcOrd="1" destOrd="0" presId="urn:microsoft.com/office/officeart/2005/8/layout/cycle4"/>
    <dgm:cxn modelId="{D219C09C-4CBB-4F67-9363-E5DDD7847B48}" type="presParOf" srcId="{1B60E518-BBCF-477F-8202-4FEAE1CA33BE}" destId="{79A98EC7-8804-4F26-8FC9-889451788373}" srcOrd="3" destOrd="0" presId="urn:microsoft.com/office/officeart/2005/8/layout/cycle4"/>
    <dgm:cxn modelId="{BF841862-9A32-4907-8783-D16393280D30}" type="presParOf" srcId="{79A98EC7-8804-4F26-8FC9-889451788373}" destId="{B5AB2575-85E7-40CA-A87D-A12E7F27F12B}" srcOrd="0" destOrd="0" presId="urn:microsoft.com/office/officeart/2005/8/layout/cycle4"/>
    <dgm:cxn modelId="{F9C1F4F7-BCA4-4F24-94BF-9E6FE20FE3FC}" type="presParOf" srcId="{79A98EC7-8804-4F26-8FC9-889451788373}" destId="{C9929281-963D-4796-A9EA-0F72D4865AB3}" srcOrd="1" destOrd="0" presId="urn:microsoft.com/office/officeart/2005/8/layout/cycle4"/>
    <dgm:cxn modelId="{66A5E529-8BD7-42D4-89AA-0F566DA36F55}" type="presParOf" srcId="{1B60E518-BBCF-477F-8202-4FEAE1CA33BE}" destId="{5811022D-E957-4BB3-ADC3-3DA4099FFB13}" srcOrd="4" destOrd="0" presId="urn:microsoft.com/office/officeart/2005/8/layout/cycle4"/>
    <dgm:cxn modelId="{B448E8E0-7189-422B-8285-A751DFD57F27}" type="presParOf" srcId="{F888038B-F0A0-4C46-BF7B-9B7D19EDC920}" destId="{24B1F67A-500B-46FD-9977-ABB89226146F}" srcOrd="1" destOrd="0" presId="urn:microsoft.com/office/officeart/2005/8/layout/cycle4"/>
    <dgm:cxn modelId="{441A19AF-3786-46A1-80FC-62C9A778BB2F}" type="presParOf" srcId="{24B1F67A-500B-46FD-9977-ABB89226146F}" destId="{071E6CB4-CE97-4C8F-8D92-AC2D7913268D}" srcOrd="0" destOrd="0" presId="urn:microsoft.com/office/officeart/2005/8/layout/cycle4"/>
    <dgm:cxn modelId="{CF6EBE70-E1AA-407A-A03D-36B59938E82F}" type="presParOf" srcId="{24B1F67A-500B-46FD-9977-ABB89226146F}" destId="{DA14976D-DBF9-448E-B3CA-0DAA64F5F8F0}" srcOrd="1" destOrd="0" presId="urn:microsoft.com/office/officeart/2005/8/layout/cycle4"/>
    <dgm:cxn modelId="{FA441664-2635-4AB3-A9D9-18F39FF71076}" type="presParOf" srcId="{24B1F67A-500B-46FD-9977-ABB89226146F}" destId="{F765D2D3-00D0-4012-AC7F-3490DC3E3CA5}" srcOrd="2" destOrd="0" presId="urn:microsoft.com/office/officeart/2005/8/layout/cycle4"/>
    <dgm:cxn modelId="{CDE483EA-CAE0-4209-A863-D30EC876DCF1}" type="presParOf" srcId="{24B1F67A-500B-46FD-9977-ABB89226146F}" destId="{AC914942-194C-4A79-B964-D5E8FC505B48}" srcOrd="3" destOrd="0" presId="urn:microsoft.com/office/officeart/2005/8/layout/cycle4"/>
    <dgm:cxn modelId="{30C4CBCD-01F1-41D5-8E6C-FAB4665A9304}" type="presParOf" srcId="{24B1F67A-500B-46FD-9977-ABB89226146F}" destId="{E726712C-CC64-4EFF-B834-B50F4AC4FBCB}" srcOrd="4" destOrd="0" presId="urn:microsoft.com/office/officeart/2005/8/layout/cycle4"/>
    <dgm:cxn modelId="{D7945FC8-4FB6-46DE-BE2D-DC198F60355B}" type="presParOf" srcId="{F888038B-F0A0-4C46-BF7B-9B7D19EDC920}" destId="{EC40AA5A-FCCE-4B79-9D7F-1943335AD32C}" srcOrd="2" destOrd="0" presId="urn:microsoft.com/office/officeart/2005/8/layout/cycle4"/>
    <dgm:cxn modelId="{31DBFA0A-CE6A-47BB-967E-35746C397635}" type="presParOf" srcId="{F888038B-F0A0-4C46-BF7B-9B7D19EDC920}" destId="{8A6C3CF6-3DB8-4A75-871A-DD81BB2CB0FD}" srcOrd="3" destOrd="0" presId="urn:microsoft.com/office/officeart/2005/8/layout/cycle4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164DA8D-E03F-47C1-A23B-1EEAABF1DB20}" type="doc">
      <dgm:prSet loTypeId="urn:microsoft.com/office/officeart/2005/8/layout/vList5" loCatId="list" qsTypeId="urn:microsoft.com/office/officeart/2005/8/quickstyle/3d2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2FBED889-CB0E-47FD-829F-A411BDD71313}">
      <dgm:prSet phldrT="[Текст]" custT="1"/>
      <dgm:spPr/>
      <dgm:t>
        <a:bodyPr/>
        <a:lstStyle/>
        <a:p>
          <a:r>
            <a:rPr lang="ru-RU" sz="16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Розничный бизнес</a:t>
          </a:r>
          <a:endParaRPr lang="ru-RU" sz="1600" b="1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0440EF3F-87F1-415F-87B4-0387060278B9}" type="parTrans" cxnId="{32AA8E63-A05C-4A48-B039-9BAE8116AE06}">
      <dgm:prSet/>
      <dgm:spPr/>
      <dgm:t>
        <a:bodyPr/>
        <a:lstStyle/>
        <a:p>
          <a:endParaRPr lang="ru-RU"/>
        </a:p>
      </dgm:t>
    </dgm:pt>
    <dgm:pt modelId="{B00297DC-E4DF-449B-B843-9887C7F9B0C0}" type="sibTrans" cxnId="{32AA8E63-A05C-4A48-B039-9BAE8116AE06}">
      <dgm:prSet/>
      <dgm:spPr/>
      <dgm:t>
        <a:bodyPr/>
        <a:lstStyle/>
        <a:p>
          <a:endParaRPr lang="ru-RU"/>
        </a:p>
      </dgm:t>
    </dgm:pt>
    <dgm:pt modelId="{C5B4CC00-0AC9-4F55-BDE2-8F7BAFAA1340}">
      <dgm:prSet phldrT="[Текст]" custT="1"/>
      <dgm:spPr/>
      <dgm:t>
        <a:bodyPr/>
        <a:lstStyle/>
        <a:p>
          <a:r>
            <a:rPr lang="ru-RU" sz="105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Выпуск кредитных карт</a:t>
          </a:r>
          <a:endParaRPr lang="ru-RU" sz="1050" b="1" dirty="0">
            <a:solidFill>
              <a:schemeClr val="tx2"/>
            </a:solidFill>
          </a:endParaRPr>
        </a:p>
      </dgm:t>
    </dgm:pt>
    <dgm:pt modelId="{A0BA046D-2E24-4BE2-A4D4-12643B525154}" type="parTrans" cxnId="{3CE08C73-0AC2-4087-8795-E330922B19C4}">
      <dgm:prSet/>
      <dgm:spPr/>
      <dgm:t>
        <a:bodyPr/>
        <a:lstStyle/>
        <a:p>
          <a:endParaRPr lang="ru-RU"/>
        </a:p>
      </dgm:t>
    </dgm:pt>
    <dgm:pt modelId="{4425837A-8B11-483A-99DC-6F92216C9313}" type="sibTrans" cxnId="{3CE08C73-0AC2-4087-8795-E330922B19C4}">
      <dgm:prSet/>
      <dgm:spPr/>
      <dgm:t>
        <a:bodyPr/>
        <a:lstStyle/>
        <a:p>
          <a:endParaRPr lang="ru-RU"/>
        </a:p>
      </dgm:t>
    </dgm:pt>
    <dgm:pt modelId="{85C36211-4F34-497E-8272-B4F3942789DF}">
      <dgm:prSet phldrT="[Текст]" custT="1"/>
      <dgm:spPr/>
      <dgm:t>
        <a:bodyPr/>
        <a:lstStyle/>
        <a:p>
          <a:r>
            <a:rPr lang="en-US" sz="16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 IT </a:t>
          </a:r>
          <a:r>
            <a:rPr lang="ru-RU" sz="16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Стратегия</a:t>
          </a:r>
          <a:endParaRPr lang="ru-RU" sz="1600" b="1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FD949BBD-A777-411A-B2FC-84EE887B6859}" type="parTrans" cxnId="{6475FE0D-F998-4D3C-AADD-BED7C2EE7E8D}">
      <dgm:prSet/>
      <dgm:spPr/>
      <dgm:t>
        <a:bodyPr/>
        <a:lstStyle/>
        <a:p>
          <a:endParaRPr lang="ru-RU"/>
        </a:p>
      </dgm:t>
    </dgm:pt>
    <dgm:pt modelId="{08A84C4F-C56D-42DB-8630-C733AC75529F}" type="sibTrans" cxnId="{6475FE0D-F998-4D3C-AADD-BED7C2EE7E8D}">
      <dgm:prSet/>
      <dgm:spPr/>
      <dgm:t>
        <a:bodyPr/>
        <a:lstStyle/>
        <a:p>
          <a:endParaRPr lang="ru-RU"/>
        </a:p>
      </dgm:t>
    </dgm:pt>
    <dgm:pt modelId="{AB278EE4-7429-441B-9759-BD956B07824F}">
      <dgm:prSet phldrT="[Текст]" custT="1"/>
      <dgm:spPr/>
      <dgm:t>
        <a:bodyPr/>
        <a:lstStyle/>
        <a:p>
          <a:r>
            <a:rPr lang="ru-RU" sz="105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Внедрение единой АБС Банка</a:t>
          </a:r>
          <a:endParaRPr lang="ru-RU" sz="1050" b="1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586D7BA6-7338-41B7-8E2D-2957F46DD4D3}" type="parTrans" cxnId="{88EFC32B-FAA5-4C45-B611-7668D1CAC87F}">
      <dgm:prSet/>
      <dgm:spPr/>
      <dgm:t>
        <a:bodyPr/>
        <a:lstStyle/>
        <a:p>
          <a:endParaRPr lang="ru-RU"/>
        </a:p>
      </dgm:t>
    </dgm:pt>
    <dgm:pt modelId="{8CBC50F2-EBFA-4299-99C1-C5CF7B55A8D2}" type="sibTrans" cxnId="{88EFC32B-FAA5-4C45-B611-7668D1CAC87F}">
      <dgm:prSet/>
      <dgm:spPr/>
      <dgm:t>
        <a:bodyPr/>
        <a:lstStyle/>
        <a:p>
          <a:endParaRPr lang="ru-RU"/>
        </a:p>
      </dgm:t>
    </dgm:pt>
    <dgm:pt modelId="{5666DEA1-390B-466B-A259-A8BEA72CC69B}">
      <dgm:prSet custT="1"/>
      <dgm:spPr/>
      <dgm:t>
        <a:bodyPr/>
        <a:lstStyle/>
        <a:p>
          <a:r>
            <a:rPr lang="ru-RU" sz="16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Корпоративный бизнес</a:t>
          </a:r>
          <a:endParaRPr lang="ru-RU" sz="1600" b="1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F453B521-6064-4313-A933-0105A0DF861C}" type="parTrans" cxnId="{6474DB15-C12D-4F79-A4B6-70968F4F99C9}">
      <dgm:prSet/>
      <dgm:spPr/>
      <dgm:t>
        <a:bodyPr/>
        <a:lstStyle/>
        <a:p>
          <a:endParaRPr lang="ru-RU"/>
        </a:p>
      </dgm:t>
    </dgm:pt>
    <dgm:pt modelId="{FE872C27-0054-480C-A81F-0B693E60BF04}" type="sibTrans" cxnId="{6474DB15-C12D-4F79-A4B6-70968F4F99C9}">
      <dgm:prSet/>
      <dgm:spPr/>
      <dgm:t>
        <a:bodyPr/>
        <a:lstStyle/>
        <a:p>
          <a:endParaRPr lang="ru-RU"/>
        </a:p>
      </dgm:t>
    </dgm:pt>
    <dgm:pt modelId="{C5A35F10-82A4-49D6-955A-A91AC97B3212}">
      <dgm:prSet custT="1"/>
      <dgm:spPr/>
      <dgm:t>
        <a:bodyPr/>
        <a:lstStyle/>
        <a:p>
          <a:r>
            <a:rPr lang="ru-RU" sz="16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Региональная сеть</a:t>
          </a:r>
          <a:endParaRPr lang="ru-RU" sz="1600" b="1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4E6FB38C-1AA5-42DB-BCF7-3380154DEA26}" type="parTrans" cxnId="{8E4443F4-F596-41AD-98E0-05109A9DE880}">
      <dgm:prSet/>
      <dgm:spPr/>
      <dgm:t>
        <a:bodyPr/>
        <a:lstStyle/>
        <a:p>
          <a:endParaRPr lang="ru-RU"/>
        </a:p>
      </dgm:t>
    </dgm:pt>
    <dgm:pt modelId="{1DD670B3-21C5-4BA0-BEEB-EA31343179A3}" type="sibTrans" cxnId="{8E4443F4-F596-41AD-98E0-05109A9DE880}">
      <dgm:prSet/>
      <dgm:spPr/>
      <dgm:t>
        <a:bodyPr/>
        <a:lstStyle/>
        <a:p>
          <a:endParaRPr lang="ru-RU"/>
        </a:p>
      </dgm:t>
    </dgm:pt>
    <dgm:pt modelId="{B36C2503-275F-452A-9558-9D0D9ED2C8F0}">
      <dgm:prSet custT="1"/>
      <dgm:spPr/>
      <dgm:t>
        <a:bodyPr/>
        <a:lstStyle/>
        <a:p>
          <a:r>
            <a:rPr lang="ru-RU" sz="105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Региональная экспансия</a:t>
          </a:r>
          <a:endParaRPr lang="ru-RU" sz="1050" b="1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4DBAA126-E472-4227-9418-F4F3F9EFE05B}" type="parTrans" cxnId="{DE5398F9-9897-4B53-84FD-06831A6800D7}">
      <dgm:prSet/>
      <dgm:spPr/>
      <dgm:t>
        <a:bodyPr/>
        <a:lstStyle/>
        <a:p>
          <a:endParaRPr lang="ru-RU"/>
        </a:p>
      </dgm:t>
    </dgm:pt>
    <dgm:pt modelId="{C2C5592C-AC60-49D0-9CEF-748D13014BE3}" type="sibTrans" cxnId="{DE5398F9-9897-4B53-84FD-06831A6800D7}">
      <dgm:prSet/>
      <dgm:spPr/>
      <dgm:t>
        <a:bodyPr/>
        <a:lstStyle/>
        <a:p>
          <a:endParaRPr lang="ru-RU"/>
        </a:p>
      </dgm:t>
    </dgm:pt>
    <dgm:pt modelId="{EBC3DB0F-CBE4-4180-8E58-56848D380B80}">
      <dgm:prSet custT="1"/>
      <dgm:spPr/>
      <dgm:t>
        <a:bodyPr/>
        <a:lstStyle/>
        <a:p>
          <a:r>
            <a:rPr lang="ru-RU" sz="16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Перспективы развития</a:t>
          </a:r>
          <a:endParaRPr lang="ru-RU" sz="1600" b="1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40CF8BCF-D462-4A11-AC1A-28C5F0136222}" type="parTrans" cxnId="{4230961C-A6D5-40A7-ACD6-3DC0DDA25B7D}">
      <dgm:prSet/>
      <dgm:spPr/>
      <dgm:t>
        <a:bodyPr/>
        <a:lstStyle/>
        <a:p>
          <a:endParaRPr lang="ru-RU"/>
        </a:p>
      </dgm:t>
    </dgm:pt>
    <dgm:pt modelId="{0BF97E9F-D148-46F4-B481-F8DCC6D33C06}" type="sibTrans" cxnId="{4230961C-A6D5-40A7-ACD6-3DC0DDA25B7D}">
      <dgm:prSet/>
      <dgm:spPr/>
      <dgm:t>
        <a:bodyPr/>
        <a:lstStyle/>
        <a:p>
          <a:endParaRPr lang="ru-RU"/>
        </a:p>
      </dgm:t>
    </dgm:pt>
    <dgm:pt modelId="{B6FF5D73-ECD6-4606-886C-92F402634B70}">
      <dgm:prSet custT="1"/>
      <dgm:spPr/>
      <dgm:t>
        <a:bodyPr/>
        <a:lstStyle/>
        <a:p>
          <a:r>
            <a:rPr lang="ru-RU" sz="10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Развития системы кредитования клиентов Банка</a:t>
          </a:r>
          <a:endParaRPr lang="ru-RU" sz="1000" b="1" dirty="0">
            <a:solidFill>
              <a:schemeClr val="tx2"/>
            </a:solidFill>
          </a:endParaRPr>
        </a:p>
      </dgm:t>
    </dgm:pt>
    <dgm:pt modelId="{AF372245-308E-43CF-8C9E-BB1888095B06}" type="parTrans" cxnId="{D565D7A2-96DA-4CE7-BF7B-1B2B5FFDE107}">
      <dgm:prSet/>
      <dgm:spPr/>
      <dgm:t>
        <a:bodyPr/>
        <a:lstStyle/>
        <a:p>
          <a:endParaRPr lang="ru-RU"/>
        </a:p>
      </dgm:t>
    </dgm:pt>
    <dgm:pt modelId="{130D488F-CB40-4CC5-B53B-3CFAF2BF44DF}" type="sibTrans" cxnId="{D565D7A2-96DA-4CE7-BF7B-1B2B5FFDE107}">
      <dgm:prSet/>
      <dgm:spPr/>
      <dgm:t>
        <a:bodyPr/>
        <a:lstStyle/>
        <a:p>
          <a:endParaRPr lang="ru-RU"/>
        </a:p>
      </dgm:t>
    </dgm:pt>
    <dgm:pt modelId="{31DB0FF2-1493-458C-BF87-DF89973E3303}">
      <dgm:prSet custT="1"/>
      <dgm:spPr/>
      <dgm:t>
        <a:bodyPr/>
        <a:lstStyle/>
        <a:p>
          <a:r>
            <a:rPr lang="ru-RU" sz="105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Построение эффективной модели бизнеса</a:t>
          </a:r>
          <a:endParaRPr lang="ru-RU" sz="1050" b="1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3491B6E1-D257-40DC-B8F5-91D429056A9B}" type="parTrans" cxnId="{2996EDC5-AFAD-49BF-BA6B-FC3F6CB64C16}">
      <dgm:prSet/>
      <dgm:spPr/>
      <dgm:t>
        <a:bodyPr/>
        <a:lstStyle/>
        <a:p>
          <a:endParaRPr lang="ru-RU"/>
        </a:p>
      </dgm:t>
    </dgm:pt>
    <dgm:pt modelId="{05F32567-FBB5-4922-BB85-B8127B62F496}" type="sibTrans" cxnId="{2996EDC5-AFAD-49BF-BA6B-FC3F6CB64C16}">
      <dgm:prSet/>
      <dgm:spPr/>
      <dgm:t>
        <a:bodyPr/>
        <a:lstStyle/>
        <a:p>
          <a:endParaRPr lang="ru-RU"/>
        </a:p>
      </dgm:t>
    </dgm:pt>
    <dgm:pt modelId="{82207C66-F49C-47DD-8E9C-B4438AAD28E3}">
      <dgm:prSet custT="1"/>
      <dgm:spPr/>
      <dgm:t>
        <a:bodyPr/>
        <a:lstStyle/>
        <a:p>
          <a:r>
            <a:rPr lang="ru-RU" sz="105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Создание </a:t>
          </a:r>
          <a:r>
            <a:rPr lang="ru-RU" sz="1050" b="1" dirty="0" err="1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высокомаржинальной</a:t>
          </a:r>
          <a:r>
            <a:rPr lang="ru-RU" sz="105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 продуктовой линейки </a:t>
          </a:r>
          <a:endParaRPr lang="ru-RU" sz="1050" b="1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51E87472-1835-437E-9594-D2F682D78FA5}" type="parTrans" cxnId="{0FC0D60A-B0AE-4253-9CC9-D7A2E2BAA2DD}">
      <dgm:prSet/>
      <dgm:spPr/>
      <dgm:t>
        <a:bodyPr/>
        <a:lstStyle/>
        <a:p>
          <a:endParaRPr lang="ru-RU"/>
        </a:p>
      </dgm:t>
    </dgm:pt>
    <dgm:pt modelId="{0A419A18-5504-45E9-839E-70D22D37B5A4}" type="sibTrans" cxnId="{0FC0D60A-B0AE-4253-9CC9-D7A2E2BAA2DD}">
      <dgm:prSet/>
      <dgm:spPr/>
      <dgm:t>
        <a:bodyPr/>
        <a:lstStyle/>
        <a:p>
          <a:endParaRPr lang="ru-RU"/>
        </a:p>
      </dgm:t>
    </dgm:pt>
    <dgm:pt modelId="{837757AC-1AB2-42B8-B1C3-CD6DF6CD6E3A}">
      <dgm:prSet custT="1"/>
      <dgm:spPr/>
      <dgm:t>
        <a:bodyPr/>
        <a:lstStyle/>
        <a:p>
          <a:r>
            <a:rPr lang="ru-RU" sz="10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Кредитование в рамках программы </a:t>
          </a:r>
          <a:r>
            <a:rPr lang="ru-RU" sz="1000" b="1" dirty="0" err="1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РосБР</a:t>
          </a:r>
          <a:endParaRPr lang="ru-RU" sz="1000" b="1" dirty="0" smtClean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8D90F3F5-F76E-4A05-B9A2-B0F900F40739}" type="parTrans" cxnId="{135BBBF5-82A6-442A-8060-3C5AAB2E9AA1}">
      <dgm:prSet/>
      <dgm:spPr/>
      <dgm:t>
        <a:bodyPr/>
        <a:lstStyle/>
        <a:p>
          <a:endParaRPr lang="ru-RU"/>
        </a:p>
      </dgm:t>
    </dgm:pt>
    <dgm:pt modelId="{BEADBD89-1F47-4B04-9D47-BC4332991D02}" type="sibTrans" cxnId="{135BBBF5-82A6-442A-8060-3C5AAB2E9AA1}">
      <dgm:prSet/>
      <dgm:spPr/>
      <dgm:t>
        <a:bodyPr/>
        <a:lstStyle/>
        <a:p>
          <a:endParaRPr lang="ru-RU"/>
        </a:p>
      </dgm:t>
    </dgm:pt>
    <dgm:pt modelId="{D2E3E9FB-C9FA-48C3-B941-A4175139DB88}">
      <dgm:prSet custT="1"/>
      <dgm:spPr/>
      <dgm:t>
        <a:bodyPr/>
        <a:lstStyle/>
        <a:p>
          <a:r>
            <a:rPr lang="ru-RU" sz="10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Запуск программы </a:t>
          </a:r>
          <a:r>
            <a:rPr lang="ru-RU" sz="1000" b="1" dirty="0" err="1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микрофинансирования</a:t>
          </a:r>
          <a:r>
            <a:rPr lang="ru-RU" sz="10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 малого и среднего бизнеса</a:t>
          </a:r>
        </a:p>
      </dgm:t>
    </dgm:pt>
    <dgm:pt modelId="{762F1C59-96AC-4F55-9F5B-ACBE6E1A651D}" type="parTrans" cxnId="{2BEE822D-8040-4EA2-B542-B6614E57D74B}">
      <dgm:prSet/>
      <dgm:spPr/>
      <dgm:t>
        <a:bodyPr/>
        <a:lstStyle/>
        <a:p>
          <a:endParaRPr lang="ru-RU"/>
        </a:p>
      </dgm:t>
    </dgm:pt>
    <dgm:pt modelId="{5963BA72-0C49-4DA5-BA8C-A66161D9D509}" type="sibTrans" cxnId="{2BEE822D-8040-4EA2-B542-B6614E57D74B}">
      <dgm:prSet/>
      <dgm:spPr/>
      <dgm:t>
        <a:bodyPr/>
        <a:lstStyle/>
        <a:p>
          <a:endParaRPr lang="ru-RU"/>
        </a:p>
      </dgm:t>
    </dgm:pt>
    <dgm:pt modelId="{8DA18F55-2E92-4FB7-80E7-2A4F9421D29B}">
      <dgm:prSet custT="1"/>
      <dgm:spPr/>
      <dgm:t>
        <a:bodyPr/>
        <a:lstStyle/>
        <a:p>
          <a:r>
            <a:rPr lang="ru-RU" sz="100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Факторинг</a:t>
          </a:r>
          <a:endParaRPr lang="ru-RU" sz="1000" b="1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46EC82D1-46E5-41F1-9294-A53DA9CF6B22}" type="parTrans" cxnId="{283A6436-7A75-4E04-87B5-D9A3D7F585B5}">
      <dgm:prSet/>
      <dgm:spPr/>
      <dgm:t>
        <a:bodyPr/>
        <a:lstStyle/>
        <a:p>
          <a:endParaRPr lang="ru-RU"/>
        </a:p>
      </dgm:t>
    </dgm:pt>
    <dgm:pt modelId="{275C48F9-0F64-483F-A96D-895ED20DB4C9}" type="sibTrans" cxnId="{283A6436-7A75-4E04-87B5-D9A3D7F585B5}">
      <dgm:prSet/>
      <dgm:spPr/>
      <dgm:t>
        <a:bodyPr/>
        <a:lstStyle/>
        <a:p>
          <a:endParaRPr lang="ru-RU"/>
        </a:p>
      </dgm:t>
    </dgm:pt>
    <dgm:pt modelId="{7CA93B7D-D41C-47BA-81ED-1074FDE0D5E2}">
      <dgm:prSet custT="1"/>
      <dgm:spPr/>
      <dgm:t>
        <a:bodyPr/>
        <a:lstStyle/>
        <a:p>
          <a:r>
            <a:rPr lang="ru-RU" sz="105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Повышение эффективности существующей сети</a:t>
          </a:r>
          <a:endParaRPr lang="ru-RU" sz="1050" b="1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2987A2C0-3BEE-4BEA-8321-56CBE298F167}" type="parTrans" cxnId="{EF7507E8-9E90-4673-8016-8130C53FB848}">
      <dgm:prSet/>
      <dgm:spPr/>
      <dgm:t>
        <a:bodyPr/>
        <a:lstStyle/>
        <a:p>
          <a:endParaRPr lang="ru-RU"/>
        </a:p>
      </dgm:t>
    </dgm:pt>
    <dgm:pt modelId="{8548B6B7-DA0C-4D37-A967-487921528939}" type="sibTrans" cxnId="{EF7507E8-9E90-4673-8016-8130C53FB848}">
      <dgm:prSet/>
      <dgm:spPr/>
      <dgm:t>
        <a:bodyPr/>
        <a:lstStyle/>
        <a:p>
          <a:endParaRPr lang="ru-RU"/>
        </a:p>
      </dgm:t>
    </dgm:pt>
    <dgm:pt modelId="{F793758C-8597-4E9B-B42D-56E89EF97CA8}">
      <dgm:prSet custT="1"/>
      <dgm:spPr/>
      <dgm:t>
        <a:bodyPr/>
        <a:lstStyle/>
        <a:p>
          <a:r>
            <a:rPr lang="ru-RU" sz="1050" b="1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Введение в действие в качестве перспективных каналов продаж  мобильного и Интернет </a:t>
          </a:r>
          <a:r>
            <a:rPr lang="ru-RU" sz="1050" b="1" dirty="0" err="1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банкинга</a:t>
          </a:r>
          <a:endParaRPr lang="en-US" sz="1050" b="1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68FA2E7A-137C-4422-B7EB-71889C77F627}" type="parTrans" cxnId="{2AB579FF-C197-49B6-AC1F-C101034CBB2A}">
      <dgm:prSet/>
      <dgm:spPr/>
      <dgm:t>
        <a:bodyPr/>
        <a:lstStyle/>
        <a:p>
          <a:endParaRPr lang="ru-RU"/>
        </a:p>
      </dgm:t>
    </dgm:pt>
    <dgm:pt modelId="{6ACB29AD-B7C4-4DAF-8B22-01BDCB9099BB}" type="sibTrans" cxnId="{2AB579FF-C197-49B6-AC1F-C101034CBB2A}">
      <dgm:prSet/>
      <dgm:spPr/>
      <dgm:t>
        <a:bodyPr/>
        <a:lstStyle/>
        <a:p>
          <a:endParaRPr lang="ru-RU"/>
        </a:p>
      </dgm:t>
    </dgm:pt>
    <dgm:pt modelId="{CA1951E6-BC88-4E28-ADFC-7B9E32E58639}" type="pres">
      <dgm:prSet presAssocID="{2164DA8D-E03F-47C1-A23B-1EEAABF1DB2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E52EE8F-A225-4DA7-98C6-648214CBD56E}" type="pres">
      <dgm:prSet presAssocID="{EBC3DB0F-CBE4-4180-8E58-56848D380B80}" presName="linNode" presStyleCnt="0"/>
      <dgm:spPr/>
    </dgm:pt>
    <dgm:pt modelId="{C237BBFB-CDD4-469E-9CC8-9A2BD96BD3A0}" type="pres">
      <dgm:prSet presAssocID="{EBC3DB0F-CBE4-4180-8E58-56848D380B80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B1A330-E5AC-44C9-B214-D2DEE8FBB979}" type="pres">
      <dgm:prSet presAssocID="{EBC3DB0F-CBE4-4180-8E58-56848D380B80}" presName="descendantText" presStyleLbl="align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E7974F3-0AEF-4752-9285-0C84F4CB0F49}" type="pres">
      <dgm:prSet presAssocID="{0BF97E9F-D148-46F4-B481-F8DCC6D33C06}" presName="sp" presStyleCnt="0"/>
      <dgm:spPr/>
    </dgm:pt>
    <dgm:pt modelId="{BE400C26-ADD5-478E-9528-EB885D3FE1B3}" type="pres">
      <dgm:prSet presAssocID="{2FBED889-CB0E-47FD-829F-A411BDD71313}" presName="linNode" presStyleCnt="0"/>
      <dgm:spPr/>
    </dgm:pt>
    <dgm:pt modelId="{237AB424-A51F-4E77-8256-952B7108D317}" type="pres">
      <dgm:prSet presAssocID="{2FBED889-CB0E-47FD-829F-A411BDD71313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9BEE9A0-1D8D-4305-BFB5-781103BC2CAD}" type="pres">
      <dgm:prSet presAssocID="{2FBED889-CB0E-47FD-829F-A411BDD71313}" presName="descendantText" presStyleLbl="align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6D4C45-C21E-4560-A3A0-9BC394F02726}" type="pres">
      <dgm:prSet presAssocID="{B00297DC-E4DF-449B-B843-9887C7F9B0C0}" presName="sp" presStyleCnt="0"/>
      <dgm:spPr/>
    </dgm:pt>
    <dgm:pt modelId="{96E00906-F114-43A9-9D81-40CB7BEE743C}" type="pres">
      <dgm:prSet presAssocID="{5666DEA1-390B-466B-A259-A8BEA72CC69B}" presName="linNode" presStyleCnt="0"/>
      <dgm:spPr/>
    </dgm:pt>
    <dgm:pt modelId="{5B1E40ED-6DDD-48AD-869A-4D65D135FF08}" type="pres">
      <dgm:prSet presAssocID="{5666DEA1-390B-466B-A259-A8BEA72CC69B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3648099-E073-4B18-8447-CE3522045B23}" type="pres">
      <dgm:prSet presAssocID="{5666DEA1-390B-466B-A259-A8BEA72CC69B}" presName="descendantText" presStyleLbl="align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2537CB-F66A-42C1-81C0-1E97ED5CEB08}" type="pres">
      <dgm:prSet presAssocID="{FE872C27-0054-480C-A81F-0B693E60BF04}" presName="sp" presStyleCnt="0"/>
      <dgm:spPr/>
    </dgm:pt>
    <dgm:pt modelId="{E578DF02-9E9D-43D6-A51A-835DD1C4FBFD}" type="pres">
      <dgm:prSet presAssocID="{C5A35F10-82A4-49D6-955A-A91AC97B3212}" presName="linNode" presStyleCnt="0"/>
      <dgm:spPr/>
    </dgm:pt>
    <dgm:pt modelId="{B5FC4DC3-0268-4537-A4E7-71FDC69A65A0}" type="pres">
      <dgm:prSet presAssocID="{C5A35F10-82A4-49D6-955A-A91AC97B3212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38DE24-968E-4295-8DA5-875B9B82F6F2}" type="pres">
      <dgm:prSet presAssocID="{C5A35F10-82A4-49D6-955A-A91AC97B3212}" presName="descendantText" presStyleLbl="alignAccFollowNode1" presStyleIdx="3" presStyleCnt="5" custLinFactNeighborX="-2103" custLinFactNeighborY="26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0A4AF1B-0E93-4038-9918-097D0850435A}" type="pres">
      <dgm:prSet presAssocID="{1DD670B3-21C5-4BA0-BEEB-EA31343179A3}" presName="sp" presStyleCnt="0"/>
      <dgm:spPr/>
    </dgm:pt>
    <dgm:pt modelId="{9724E163-5C85-4C65-81E9-8C4C4EB7410B}" type="pres">
      <dgm:prSet presAssocID="{85C36211-4F34-497E-8272-B4F3942789DF}" presName="linNode" presStyleCnt="0"/>
      <dgm:spPr/>
    </dgm:pt>
    <dgm:pt modelId="{B1A35759-3D48-423B-8EF0-0E9DC6DB8980}" type="pres">
      <dgm:prSet presAssocID="{85C36211-4F34-497E-8272-B4F3942789DF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F56D12-4A47-4B65-B63C-52E666083FDC}" type="pres">
      <dgm:prSet presAssocID="{85C36211-4F34-497E-8272-B4F3942789DF}" presName="descendantText" presStyleLbl="align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187CFD2-5083-4504-A099-CE709A6C7C80}" type="presOf" srcId="{F793758C-8597-4E9B-B42D-56E89EF97CA8}" destId="{30F56D12-4A47-4B65-B63C-52E666083FDC}" srcOrd="0" destOrd="1" presId="urn:microsoft.com/office/officeart/2005/8/layout/vList5"/>
    <dgm:cxn modelId="{32AA8E63-A05C-4A48-B039-9BAE8116AE06}" srcId="{2164DA8D-E03F-47C1-A23B-1EEAABF1DB20}" destId="{2FBED889-CB0E-47FD-829F-A411BDD71313}" srcOrd="1" destOrd="0" parTransId="{0440EF3F-87F1-415F-87B4-0387060278B9}" sibTransId="{B00297DC-E4DF-449B-B843-9887C7F9B0C0}"/>
    <dgm:cxn modelId="{8E4443F4-F596-41AD-98E0-05109A9DE880}" srcId="{2164DA8D-E03F-47C1-A23B-1EEAABF1DB20}" destId="{C5A35F10-82A4-49D6-955A-A91AC97B3212}" srcOrd="3" destOrd="0" parTransId="{4E6FB38C-1AA5-42DB-BCF7-3380154DEA26}" sibTransId="{1DD670B3-21C5-4BA0-BEEB-EA31343179A3}"/>
    <dgm:cxn modelId="{8027463D-FB18-47B4-90EF-7D9D0078125B}" type="presOf" srcId="{B6FF5D73-ECD6-4606-886C-92F402634B70}" destId="{E3648099-E073-4B18-8447-CE3522045B23}" srcOrd="0" destOrd="0" presId="urn:microsoft.com/office/officeart/2005/8/layout/vList5"/>
    <dgm:cxn modelId="{DE5398F9-9897-4B53-84FD-06831A6800D7}" srcId="{C5A35F10-82A4-49D6-955A-A91AC97B3212}" destId="{B36C2503-275F-452A-9558-9D0D9ED2C8F0}" srcOrd="0" destOrd="0" parTransId="{4DBAA126-E472-4227-9418-F4F3F9EFE05B}" sibTransId="{C2C5592C-AC60-49D0-9CEF-748D13014BE3}"/>
    <dgm:cxn modelId="{1F1C318A-1E68-4281-A64A-673BF2EB7109}" type="presOf" srcId="{EBC3DB0F-CBE4-4180-8E58-56848D380B80}" destId="{C237BBFB-CDD4-469E-9CC8-9A2BD96BD3A0}" srcOrd="0" destOrd="0" presId="urn:microsoft.com/office/officeart/2005/8/layout/vList5"/>
    <dgm:cxn modelId="{DBCD1938-DE43-47F2-9E6A-F3A0BD52C910}" type="presOf" srcId="{C5A35F10-82A4-49D6-955A-A91AC97B3212}" destId="{B5FC4DC3-0268-4537-A4E7-71FDC69A65A0}" srcOrd="0" destOrd="0" presId="urn:microsoft.com/office/officeart/2005/8/layout/vList5"/>
    <dgm:cxn modelId="{EF7507E8-9E90-4673-8016-8130C53FB848}" srcId="{C5A35F10-82A4-49D6-955A-A91AC97B3212}" destId="{7CA93B7D-D41C-47BA-81ED-1074FDE0D5E2}" srcOrd="1" destOrd="0" parTransId="{2987A2C0-3BEE-4BEA-8321-56CBE298F167}" sibTransId="{8548B6B7-DA0C-4D37-A967-487921528939}"/>
    <dgm:cxn modelId="{0FC0D60A-B0AE-4253-9CC9-D7A2E2BAA2DD}" srcId="{2FBED889-CB0E-47FD-829F-A411BDD71313}" destId="{82207C66-F49C-47DD-8E9C-B4438AAD28E3}" srcOrd="1" destOrd="0" parTransId="{51E87472-1835-437E-9594-D2F682D78FA5}" sibTransId="{0A419A18-5504-45E9-839E-70D22D37B5A4}"/>
    <dgm:cxn modelId="{049DE238-2C34-46E6-A118-3268115CAAE8}" type="presOf" srcId="{D2E3E9FB-C9FA-48C3-B941-A4175139DB88}" destId="{E3648099-E073-4B18-8447-CE3522045B23}" srcOrd="0" destOrd="2" presId="urn:microsoft.com/office/officeart/2005/8/layout/vList5"/>
    <dgm:cxn modelId="{6474DB15-C12D-4F79-A4B6-70968F4F99C9}" srcId="{2164DA8D-E03F-47C1-A23B-1EEAABF1DB20}" destId="{5666DEA1-390B-466B-A259-A8BEA72CC69B}" srcOrd="2" destOrd="0" parTransId="{F453B521-6064-4313-A933-0105A0DF861C}" sibTransId="{FE872C27-0054-480C-A81F-0B693E60BF04}"/>
    <dgm:cxn modelId="{2AB579FF-C197-49B6-AC1F-C101034CBB2A}" srcId="{85C36211-4F34-497E-8272-B4F3942789DF}" destId="{F793758C-8597-4E9B-B42D-56E89EF97CA8}" srcOrd="1" destOrd="0" parTransId="{68FA2E7A-137C-4422-B7EB-71889C77F627}" sibTransId="{6ACB29AD-B7C4-4DAF-8B22-01BDCB9099BB}"/>
    <dgm:cxn modelId="{47A7F963-DC77-4193-A352-687CF55D4DBD}" type="presOf" srcId="{837757AC-1AB2-42B8-B1C3-CD6DF6CD6E3A}" destId="{E3648099-E073-4B18-8447-CE3522045B23}" srcOrd="0" destOrd="1" presId="urn:microsoft.com/office/officeart/2005/8/layout/vList5"/>
    <dgm:cxn modelId="{6D00A1BB-3EF0-4D5B-BC81-A85EAAFC8A46}" type="presOf" srcId="{B36C2503-275F-452A-9558-9D0D9ED2C8F0}" destId="{E238DE24-968E-4295-8DA5-875B9B82F6F2}" srcOrd="0" destOrd="0" presId="urn:microsoft.com/office/officeart/2005/8/layout/vList5"/>
    <dgm:cxn modelId="{3EF75305-2370-47B3-A674-3BD80735355F}" type="presOf" srcId="{2FBED889-CB0E-47FD-829F-A411BDD71313}" destId="{237AB424-A51F-4E77-8256-952B7108D317}" srcOrd="0" destOrd="0" presId="urn:microsoft.com/office/officeart/2005/8/layout/vList5"/>
    <dgm:cxn modelId="{E98C67C5-76C8-420D-95E2-95C6A746BA8F}" type="presOf" srcId="{82207C66-F49C-47DD-8E9C-B4438AAD28E3}" destId="{39BEE9A0-1D8D-4305-BFB5-781103BC2CAD}" srcOrd="0" destOrd="1" presId="urn:microsoft.com/office/officeart/2005/8/layout/vList5"/>
    <dgm:cxn modelId="{3CE08C73-0AC2-4087-8795-E330922B19C4}" srcId="{2FBED889-CB0E-47FD-829F-A411BDD71313}" destId="{C5B4CC00-0AC9-4F55-BDE2-8F7BAFAA1340}" srcOrd="0" destOrd="0" parTransId="{A0BA046D-2E24-4BE2-A4D4-12643B525154}" sibTransId="{4425837A-8B11-483A-99DC-6F92216C9313}"/>
    <dgm:cxn modelId="{5D639746-C1DB-4E5A-AC4E-7343935B6FCE}" type="presOf" srcId="{31DB0FF2-1493-458C-BF87-DF89973E3303}" destId="{C1B1A330-E5AC-44C9-B214-D2DEE8FBB979}" srcOrd="0" destOrd="0" presId="urn:microsoft.com/office/officeart/2005/8/layout/vList5"/>
    <dgm:cxn modelId="{D565D7A2-96DA-4CE7-BF7B-1B2B5FFDE107}" srcId="{5666DEA1-390B-466B-A259-A8BEA72CC69B}" destId="{B6FF5D73-ECD6-4606-886C-92F402634B70}" srcOrd="0" destOrd="0" parTransId="{AF372245-308E-43CF-8C9E-BB1888095B06}" sibTransId="{130D488F-CB40-4CC5-B53B-3CFAF2BF44DF}"/>
    <dgm:cxn modelId="{283A6436-7A75-4E04-87B5-D9A3D7F585B5}" srcId="{5666DEA1-390B-466B-A259-A8BEA72CC69B}" destId="{8DA18F55-2E92-4FB7-80E7-2A4F9421D29B}" srcOrd="3" destOrd="0" parTransId="{46EC82D1-46E5-41F1-9294-A53DA9CF6B22}" sibTransId="{275C48F9-0F64-483F-A96D-895ED20DB4C9}"/>
    <dgm:cxn modelId="{135BBBF5-82A6-442A-8060-3C5AAB2E9AA1}" srcId="{5666DEA1-390B-466B-A259-A8BEA72CC69B}" destId="{837757AC-1AB2-42B8-B1C3-CD6DF6CD6E3A}" srcOrd="1" destOrd="0" parTransId="{8D90F3F5-F76E-4A05-B9A2-B0F900F40739}" sibTransId="{BEADBD89-1F47-4B04-9D47-BC4332991D02}"/>
    <dgm:cxn modelId="{F3C53EF1-6C09-4013-AAB6-EB835B7CA009}" type="presOf" srcId="{C5B4CC00-0AC9-4F55-BDE2-8F7BAFAA1340}" destId="{39BEE9A0-1D8D-4305-BFB5-781103BC2CAD}" srcOrd="0" destOrd="0" presId="urn:microsoft.com/office/officeart/2005/8/layout/vList5"/>
    <dgm:cxn modelId="{88EFC32B-FAA5-4C45-B611-7668D1CAC87F}" srcId="{85C36211-4F34-497E-8272-B4F3942789DF}" destId="{AB278EE4-7429-441B-9759-BD956B07824F}" srcOrd="0" destOrd="0" parTransId="{586D7BA6-7338-41B7-8E2D-2957F46DD4D3}" sibTransId="{8CBC50F2-EBFA-4299-99C1-C5CF7B55A8D2}"/>
    <dgm:cxn modelId="{6475FE0D-F998-4D3C-AADD-BED7C2EE7E8D}" srcId="{2164DA8D-E03F-47C1-A23B-1EEAABF1DB20}" destId="{85C36211-4F34-497E-8272-B4F3942789DF}" srcOrd="4" destOrd="0" parTransId="{FD949BBD-A777-411A-B2FC-84EE887B6859}" sibTransId="{08A84C4F-C56D-42DB-8630-C733AC75529F}"/>
    <dgm:cxn modelId="{1100BE17-CACF-4FAF-9A66-278C66B1DD8B}" type="presOf" srcId="{2164DA8D-E03F-47C1-A23B-1EEAABF1DB20}" destId="{CA1951E6-BC88-4E28-ADFC-7B9E32E58639}" srcOrd="0" destOrd="0" presId="urn:microsoft.com/office/officeart/2005/8/layout/vList5"/>
    <dgm:cxn modelId="{1D9A4A1F-4B75-4DBC-AACE-5DCBB170E410}" type="presOf" srcId="{8DA18F55-2E92-4FB7-80E7-2A4F9421D29B}" destId="{E3648099-E073-4B18-8447-CE3522045B23}" srcOrd="0" destOrd="3" presId="urn:microsoft.com/office/officeart/2005/8/layout/vList5"/>
    <dgm:cxn modelId="{2BEE822D-8040-4EA2-B542-B6614E57D74B}" srcId="{5666DEA1-390B-466B-A259-A8BEA72CC69B}" destId="{D2E3E9FB-C9FA-48C3-B941-A4175139DB88}" srcOrd="2" destOrd="0" parTransId="{762F1C59-96AC-4F55-9F5B-ACBE6E1A651D}" sibTransId="{5963BA72-0C49-4DA5-BA8C-A66161D9D509}"/>
    <dgm:cxn modelId="{4230961C-A6D5-40A7-ACD6-3DC0DDA25B7D}" srcId="{2164DA8D-E03F-47C1-A23B-1EEAABF1DB20}" destId="{EBC3DB0F-CBE4-4180-8E58-56848D380B80}" srcOrd="0" destOrd="0" parTransId="{40CF8BCF-D462-4A11-AC1A-28C5F0136222}" sibTransId="{0BF97E9F-D148-46F4-B481-F8DCC6D33C06}"/>
    <dgm:cxn modelId="{1089B460-64E4-415E-B42E-724A98559A30}" type="presOf" srcId="{AB278EE4-7429-441B-9759-BD956B07824F}" destId="{30F56D12-4A47-4B65-B63C-52E666083FDC}" srcOrd="0" destOrd="0" presId="urn:microsoft.com/office/officeart/2005/8/layout/vList5"/>
    <dgm:cxn modelId="{AF79EC6A-A7C1-4D57-B3C4-75781DE46E0C}" type="presOf" srcId="{7CA93B7D-D41C-47BA-81ED-1074FDE0D5E2}" destId="{E238DE24-968E-4295-8DA5-875B9B82F6F2}" srcOrd="0" destOrd="1" presId="urn:microsoft.com/office/officeart/2005/8/layout/vList5"/>
    <dgm:cxn modelId="{2996EDC5-AFAD-49BF-BA6B-FC3F6CB64C16}" srcId="{EBC3DB0F-CBE4-4180-8E58-56848D380B80}" destId="{31DB0FF2-1493-458C-BF87-DF89973E3303}" srcOrd="0" destOrd="0" parTransId="{3491B6E1-D257-40DC-B8F5-91D429056A9B}" sibTransId="{05F32567-FBB5-4922-BB85-B8127B62F496}"/>
    <dgm:cxn modelId="{07A68B4B-E1A9-49D8-AEDE-EAEE33A9ED75}" type="presOf" srcId="{5666DEA1-390B-466B-A259-A8BEA72CC69B}" destId="{5B1E40ED-6DDD-48AD-869A-4D65D135FF08}" srcOrd="0" destOrd="0" presId="urn:microsoft.com/office/officeart/2005/8/layout/vList5"/>
    <dgm:cxn modelId="{A333FAA4-953C-4097-B85C-3A4A4FDD3D10}" type="presOf" srcId="{85C36211-4F34-497E-8272-B4F3942789DF}" destId="{B1A35759-3D48-423B-8EF0-0E9DC6DB8980}" srcOrd="0" destOrd="0" presId="urn:microsoft.com/office/officeart/2005/8/layout/vList5"/>
    <dgm:cxn modelId="{B69D9B63-EE80-40AB-8143-47F3E4219FDC}" type="presParOf" srcId="{CA1951E6-BC88-4E28-ADFC-7B9E32E58639}" destId="{6E52EE8F-A225-4DA7-98C6-648214CBD56E}" srcOrd="0" destOrd="0" presId="urn:microsoft.com/office/officeart/2005/8/layout/vList5"/>
    <dgm:cxn modelId="{6342BEBE-05A6-4E53-A096-B916C0C232C3}" type="presParOf" srcId="{6E52EE8F-A225-4DA7-98C6-648214CBD56E}" destId="{C237BBFB-CDD4-469E-9CC8-9A2BD96BD3A0}" srcOrd="0" destOrd="0" presId="urn:microsoft.com/office/officeart/2005/8/layout/vList5"/>
    <dgm:cxn modelId="{140F58E6-A3D4-44C1-83AA-4BF7E634AE4A}" type="presParOf" srcId="{6E52EE8F-A225-4DA7-98C6-648214CBD56E}" destId="{C1B1A330-E5AC-44C9-B214-D2DEE8FBB979}" srcOrd="1" destOrd="0" presId="urn:microsoft.com/office/officeart/2005/8/layout/vList5"/>
    <dgm:cxn modelId="{6316E3DD-6099-44DF-96FB-CD856E56AD6C}" type="presParOf" srcId="{CA1951E6-BC88-4E28-ADFC-7B9E32E58639}" destId="{DE7974F3-0AEF-4752-9285-0C84F4CB0F49}" srcOrd="1" destOrd="0" presId="urn:microsoft.com/office/officeart/2005/8/layout/vList5"/>
    <dgm:cxn modelId="{C22CACFB-7097-4C93-BC44-23FDBCBA785B}" type="presParOf" srcId="{CA1951E6-BC88-4E28-ADFC-7B9E32E58639}" destId="{BE400C26-ADD5-478E-9528-EB885D3FE1B3}" srcOrd="2" destOrd="0" presId="urn:microsoft.com/office/officeart/2005/8/layout/vList5"/>
    <dgm:cxn modelId="{173B6D59-4530-42BD-9C41-9DBF089DFC72}" type="presParOf" srcId="{BE400C26-ADD5-478E-9528-EB885D3FE1B3}" destId="{237AB424-A51F-4E77-8256-952B7108D317}" srcOrd="0" destOrd="0" presId="urn:microsoft.com/office/officeart/2005/8/layout/vList5"/>
    <dgm:cxn modelId="{DBD08987-855F-4572-9F24-E870144CBDAC}" type="presParOf" srcId="{BE400C26-ADD5-478E-9528-EB885D3FE1B3}" destId="{39BEE9A0-1D8D-4305-BFB5-781103BC2CAD}" srcOrd="1" destOrd="0" presId="urn:microsoft.com/office/officeart/2005/8/layout/vList5"/>
    <dgm:cxn modelId="{C8862896-866A-4F34-A936-10B8064C04D3}" type="presParOf" srcId="{CA1951E6-BC88-4E28-ADFC-7B9E32E58639}" destId="{D26D4C45-C21E-4560-A3A0-9BC394F02726}" srcOrd="3" destOrd="0" presId="urn:microsoft.com/office/officeart/2005/8/layout/vList5"/>
    <dgm:cxn modelId="{0F3FCBD9-8025-4AF8-ACC3-037512579637}" type="presParOf" srcId="{CA1951E6-BC88-4E28-ADFC-7B9E32E58639}" destId="{96E00906-F114-43A9-9D81-40CB7BEE743C}" srcOrd="4" destOrd="0" presId="urn:microsoft.com/office/officeart/2005/8/layout/vList5"/>
    <dgm:cxn modelId="{0F13066D-CEC7-4A49-A083-6AC2165B6FA4}" type="presParOf" srcId="{96E00906-F114-43A9-9D81-40CB7BEE743C}" destId="{5B1E40ED-6DDD-48AD-869A-4D65D135FF08}" srcOrd="0" destOrd="0" presId="urn:microsoft.com/office/officeart/2005/8/layout/vList5"/>
    <dgm:cxn modelId="{5CC0A7CE-0E7C-466C-8FB0-5007A071AA85}" type="presParOf" srcId="{96E00906-F114-43A9-9D81-40CB7BEE743C}" destId="{E3648099-E073-4B18-8447-CE3522045B23}" srcOrd="1" destOrd="0" presId="urn:microsoft.com/office/officeart/2005/8/layout/vList5"/>
    <dgm:cxn modelId="{6E20077D-9E07-4F7B-B25B-EFC8C04B392E}" type="presParOf" srcId="{CA1951E6-BC88-4E28-ADFC-7B9E32E58639}" destId="{382537CB-F66A-42C1-81C0-1E97ED5CEB08}" srcOrd="5" destOrd="0" presId="urn:microsoft.com/office/officeart/2005/8/layout/vList5"/>
    <dgm:cxn modelId="{479F5ED6-13A6-4DA5-B909-486879FBB724}" type="presParOf" srcId="{CA1951E6-BC88-4E28-ADFC-7B9E32E58639}" destId="{E578DF02-9E9D-43D6-A51A-835DD1C4FBFD}" srcOrd="6" destOrd="0" presId="urn:microsoft.com/office/officeart/2005/8/layout/vList5"/>
    <dgm:cxn modelId="{E9525245-CE9A-40FB-9A1E-19147E3A2165}" type="presParOf" srcId="{E578DF02-9E9D-43D6-A51A-835DD1C4FBFD}" destId="{B5FC4DC3-0268-4537-A4E7-71FDC69A65A0}" srcOrd="0" destOrd="0" presId="urn:microsoft.com/office/officeart/2005/8/layout/vList5"/>
    <dgm:cxn modelId="{09CD7CC3-9CC4-451F-A24E-E29F3C23DA9D}" type="presParOf" srcId="{E578DF02-9E9D-43D6-A51A-835DD1C4FBFD}" destId="{E238DE24-968E-4295-8DA5-875B9B82F6F2}" srcOrd="1" destOrd="0" presId="urn:microsoft.com/office/officeart/2005/8/layout/vList5"/>
    <dgm:cxn modelId="{86608849-17E1-4D00-918D-9624940653B2}" type="presParOf" srcId="{CA1951E6-BC88-4E28-ADFC-7B9E32E58639}" destId="{50A4AF1B-0E93-4038-9918-097D0850435A}" srcOrd="7" destOrd="0" presId="urn:microsoft.com/office/officeart/2005/8/layout/vList5"/>
    <dgm:cxn modelId="{D35ECC4D-7E36-443F-AD37-49DFA9A22CDC}" type="presParOf" srcId="{CA1951E6-BC88-4E28-ADFC-7B9E32E58639}" destId="{9724E163-5C85-4C65-81E9-8C4C4EB7410B}" srcOrd="8" destOrd="0" presId="urn:microsoft.com/office/officeart/2005/8/layout/vList5"/>
    <dgm:cxn modelId="{7C0C795D-FFD1-4F38-986B-C34CA145C5B2}" type="presParOf" srcId="{9724E163-5C85-4C65-81E9-8C4C4EB7410B}" destId="{B1A35759-3D48-423B-8EF0-0E9DC6DB8980}" srcOrd="0" destOrd="0" presId="urn:microsoft.com/office/officeart/2005/8/layout/vList5"/>
    <dgm:cxn modelId="{CC99FEB3-E843-4937-86D7-D3F27A60E433}" type="presParOf" srcId="{9724E163-5C85-4C65-81E9-8C4C4EB7410B}" destId="{30F56D12-4A47-4B65-B63C-52E666083FDC}" srcOrd="1" destOrd="0" presId="urn:microsoft.com/office/officeart/2005/8/layout/vList5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0A42697-5779-473A-8C70-AE8244C0A4A4}" type="doc">
      <dgm:prSet loTypeId="urn:microsoft.com/office/officeart/2005/8/layout/vList5" loCatId="list" qsTypeId="urn:microsoft.com/office/officeart/2005/8/quickstyle/3d2" qsCatId="3D" csTypeId="urn:microsoft.com/office/officeart/2005/8/colors/accent3_2" csCatId="accent3" phldr="1"/>
      <dgm:spPr/>
      <dgm:t>
        <a:bodyPr/>
        <a:lstStyle/>
        <a:p>
          <a:endParaRPr lang="ru-RU"/>
        </a:p>
      </dgm:t>
    </dgm:pt>
    <dgm:pt modelId="{749F488A-6893-4D5B-8691-6C17B73C9EE4}">
      <dgm:prSet phldrT="[Текст]"/>
      <dgm:spPr/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Фондовый рынок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7CFEB541-1F12-4F24-9000-FD38235C6BF0}" type="parTrans" cxnId="{AA22FCC4-8DD4-474E-9556-E94BDD0AF9C1}">
      <dgm:prSet/>
      <dgm:spPr/>
      <dgm:t>
        <a:bodyPr/>
        <a:lstStyle/>
        <a:p>
          <a:endParaRPr lang="ru-RU"/>
        </a:p>
      </dgm:t>
    </dgm:pt>
    <dgm:pt modelId="{1DA96C03-3234-43F5-A6CD-B26BD7343980}" type="sibTrans" cxnId="{AA22FCC4-8DD4-474E-9556-E94BDD0AF9C1}">
      <dgm:prSet/>
      <dgm:spPr/>
      <dgm:t>
        <a:bodyPr/>
        <a:lstStyle/>
        <a:p>
          <a:endParaRPr lang="ru-RU"/>
        </a:p>
      </dgm:t>
    </dgm:pt>
    <dgm:pt modelId="{CBEA4CCD-C243-421E-A49F-9E3EE02E0FE7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Банк работает на рынке облигаций, акций, «РЕПО». По итогам августа 2010 г. Банк занял 48 место в списке ММВБ «Ведущие операторы фондового рынка».</a:t>
          </a:r>
          <a:endParaRPr lang="ru-RU" sz="14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3802DEA3-1E3F-4836-BC6A-EB0F142CC8DA}" type="parTrans" cxnId="{BE3B8D7E-1E78-4D8B-A604-1CA1AFBBB399}">
      <dgm:prSet/>
      <dgm:spPr/>
      <dgm:t>
        <a:bodyPr/>
        <a:lstStyle/>
        <a:p>
          <a:endParaRPr lang="ru-RU"/>
        </a:p>
      </dgm:t>
    </dgm:pt>
    <dgm:pt modelId="{87D41944-3F47-4FC4-A6A0-6B83A9F3F74E}" type="sibTrans" cxnId="{BE3B8D7E-1E78-4D8B-A604-1CA1AFBBB399}">
      <dgm:prSet/>
      <dgm:spPr/>
      <dgm:t>
        <a:bodyPr/>
        <a:lstStyle/>
        <a:p>
          <a:endParaRPr lang="ru-RU"/>
        </a:p>
      </dgm:t>
    </dgm:pt>
    <dgm:pt modelId="{C70A51D3-DAD0-4176-9782-9D099FB07921}">
      <dgm:prSet/>
      <dgm:spPr/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Операции</a:t>
          </a:r>
          <a:r>
            <a:rPr lang="ru-RU" b="1" dirty="0" smtClean="0"/>
            <a:t> МБК</a:t>
          </a:r>
          <a:endParaRPr lang="ru-RU" dirty="0"/>
        </a:p>
      </dgm:t>
    </dgm:pt>
    <dgm:pt modelId="{C82EFBEC-BFCA-413B-A634-C3E3276684C9}" type="parTrans" cxnId="{CFAE963D-A69F-4760-AFB8-6045823ACFC4}">
      <dgm:prSet/>
      <dgm:spPr/>
      <dgm:t>
        <a:bodyPr/>
        <a:lstStyle/>
        <a:p>
          <a:endParaRPr lang="ru-RU"/>
        </a:p>
      </dgm:t>
    </dgm:pt>
    <dgm:pt modelId="{BECB7143-28D6-465C-9516-83F93D003EA3}" type="sibTrans" cxnId="{CFAE963D-A69F-4760-AFB8-6045823ACFC4}">
      <dgm:prSet/>
      <dgm:spPr/>
      <dgm:t>
        <a:bodyPr/>
        <a:lstStyle/>
        <a:p>
          <a:endParaRPr lang="ru-RU"/>
        </a:p>
      </dgm:t>
    </dgm:pt>
    <dgm:pt modelId="{C4529491-9276-4A67-BF84-DCB4A511E133}">
      <dgm:prSet/>
      <dgm:spPr/>
      <dgm:t>
        <a:bodyPr/>
        <a:lstStyle/>
        <a:p>
          <a:r>
            <a:rPr lang="ru-RU" b="1" dirty="0" smtClean="0">
              <a:latin typeface="Arial" pitchFamily="34" charset="0"/>
              <a:cs typeface="Arial" pitchFamily="34" charset="0"/>
            </a:rPr>
            <a:t>Конверсионные операции </a:t>
          </a:r>
          <a:endParaRPr lang="ru-RU" b="1" dirty="0">
            <a:latin typeface="Arial" pitchFamily="34" charset="0"/>
            <a:cs typeface="Arial" pitchFamily="34" charset="0"/>
          </a:endParaRPr>
        </a:p>
      </dgm:t>
    </dgm:pt>
    <dgm:pt modelId="{06D50BB1-8228-4E11-BAEC-FE0A5FAE76AD}" type="parTrans" cxnId="{B5EBEE93-E4EE-40DB-A6C1-685BF431ED59}">
      <dgm:prSet/>
      <dgm:spPr/>
      <dgm:t>
        <a:bodyPr/>
        <a:lstStyle/>
        <a:p>
          <a:endParaRPr lang="ru-RU"/>
        </a:p>
      </dgm:t>
    </dgm:pt>
    <dgm:pt modelId="{F54A7C5A-6011-4ED1-866B-5E1BB8A1AF2A}" type="sibTrans" cxnId="{B5EBEE93-E4EE-40DB-A6C1-685BF431ED59}">
      <dgm:prSet/>
      <dgm:spPr/>
      <dgm:t>
        <a:bodyPr/>
        <a:lstStyle/>
        <a:p>
          <a:endParaRPr lang="ru-RU"/>
        </a:p>
      </dgm:t>
    </dgm:pt>
    <dgm:pt modelId="{ADD1073C-F44B-4B01-860C-CB6C0C8361FD}">
      <dgm:prSet custT="1"/>
      <dgm:spPr/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Банк входит в 30 крупнейших операторов на внутреннем валютном рынке Российской Федерации. </a:t>
          </a:r>
          <a:endParaRPr lang="ru-RU" sz="14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1884414E-7761-4BDD-83F1-326AEDFC60C7}" type="parTrans" cxnId="{731B4131-0367-40FF-9E18-566CA5ACA1B7}">
      <dgm:prSet/>
      <dgm:spPr/>
      <dgm:t>
        <a:bodyPr/>
        <a:lstStyle/>
        <a:p>
          <a:endParaRPr lang="ru-RU"/>
        </a:p>
      </dgm:t>
    </dgm:pt>
    <dgm:pt modelId="{D13CB028-FBF0-48C9-B403-9DB500A0B881}" type="sibTrans" cxnId="{731B4131-0367-40FF-9E18-566CA5ACA1B7}">
      <dgm:prSet/>
      <dgm:spPr/>
      <dgm:t>
        <a:bodyPr/>
        <a:lstStyle/>
        <a:p>
          <a:endParaRPr lang="ru-RU"/>
        </a:p>
      </dgm:t>
    </dgm:pt>
    <dgm:pt modelId="{6FB2EB26-A318-4F61-AB8C-C6195708E29C}">
      <dgm:prSet custT="1"/>
      <dgm:spPr/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Количество банков-контрагентов: 156 банков</a:t>
          </a:r>
          <a:endParaRPr lang="ru-RU" sz="14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B47AF8E3-AECB-4969-9AA4-853B2C358012}" type="parTrans" cxnId="{0BEFC79B-61D5-4E69-92F4-6410F6DA8C21}">
      <dgm:prSet/>
      <dgm:spPr/>
      <dgm:t>
        <a:bodyPr/>
        <a:lstStyle/>
        <a:p>
          <a:endParaRPr lang="ru-RU"/>
        </a:p>
      </dgm:t>
    </dgm:pt>
    <dgm:pt modelId="{B78D4C34-5590-484D-A5C2-C5AF9391603B}" type="sibTrans" cxnId="{0BEFC79B-61D5-4E69-92F4-6410F6DA8C21}">
      <dgm:prSet/>
      <dgm:spPr/>
      <dgm:t>
        <a:bodyPr/>
        <a:lstStyle/>
        <a:p>
          <a:endParaRPr lang="ru-RU"/>
        </a:p>
      </dgm:t>
    </dgm:pt>
    <dgm:pt modelId="{C7415478-2D00-43A3-BB99-8C423178CABC}">
      <dgm:prSet custT="1"/>
      <dgm:spPr/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Сумма </a:t>
          </a:r>
          <a:r>
            <a:rPr lang="ru-RU" sz="1400" dirty="0" err="1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беззалоговых</a:t>
          </a:r>
          <a:r>
            <a:rPr lang="ru-RU" sz="14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 лимитов на Банк: более 97 миллионов </a:t>
          </a:r>
          <a:r>
            <a:rPr lang="ru-RU" sz="1400" dirty="0" err="1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доларов</a:t>
          </a:r>
          <a:r>
            <a:rPr lang="ru-RU" sz="14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      </a:t>
          </a:r>
          <a:endParaRPr lang="ru-RU" sz="14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307B6C6D-4135-473B-A9E3-29C21947D6F9}" type="parTrans" cxnId="{25588BDA-8B52-4C8F-9743-D34B17DC17DE}">
      <dgm:prSet/>
      <dgm:spPr/>
      <dgm:t>
        <a:bodyPr/>
        <a:lstStyle/>
        <a:p>
          <a:endParaRPr lang="ru-RU"/>
        </a:p>
      </dgm:t>
    </dgm:pt>
    <dgm:pt modelId="{630CFB8A-6933-4392-9215-4C3DD5AFD524}" type="sibTrans" cxnId="{25588BDA-8B52-4C8F-9743-D34B17DC17DE}">
      <dgm:prSet/>
      <dgm:spPr/>
      <dgm:t>
        <a:bodyPr/>
        <a:lstStyle/>
        <a:p>
          <a:endParaRPr lang="ru-RU"/>
        </a:p>
      </dgm:t>
    </dgm:pt>
    <dgm:pt modelId="{DFE82617-55CB-4172-B643-B229A212FDE4}">
      <dgm:prSet custT="1"/>
      <dgm:spPr/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Сумма </a:t>
          </a:r>
          <a:r>
            <a:rPr lang="ru-RU" sz="1400" dirty="0" err="1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беззалоговых</a:t>
          </a:r>
          <a:r>
            <a:rPr lang="ru-RU" sz="14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 лимитов на контрагентов: более 288 миллионов  долларов</a:t>
          </a:r>
          <a:endParaRPr lang="ru-RU" sz="14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5638D1B4-6111-49F8-B7BA-C81D9AFD0F25}" type="parTrans" cxnId="{6295A9CF-37D5-432F-8067-164770A569F2}">
      <dgm:prSet/>
      <dgm:spPr/>
      <dgm:t>
        <a:bodyPr/>
        <a:lstStyle/>
        <a:p>
          <a:endParaRPr lang="ru-RU"/>
        </a:p>
      </dgm:t>
    </dgm:pt>
    <dgm:pt modelId="{1048936E-2C1A-4BC8-887A-79E90EB0CBB8}" type="sibTrans" cxnId="{6295A9CF-37D5-432F-8067-164770A569F2}">
      <dgm:prSet/>
      <dgm:spPr/>
      <dgm:t>
        <a:bodyPr/>
        <a:lstStyle/>
        <a:p>
          <a:endParaRPr lang="ru-RU"/>
        </a:p>
      </dgm:t>
    </dgm:pt>
    <dgm:pt modelId="{0E697C53-5EF6-4882-80D6-A32C73A9D837}" type="pres">
      <dgm:prSet presAssocID="{30A42697-5779-473A-8C70-AE8244C0A4A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A58EFCD-AE42-4019-9A99-EBB2CF8AA640}" type="pres">
      <dgm:prSet presAssocID="{C70A51D3-DAD0-4176-9782-9D099FB07921}" presName="linNode" presStyleCnt="0"/>
      <dgm:spPr/>
    </dgm:pt>
    <dgm:pt modelId="{8D9DC415-4D9B-497E-AA3A-76E93BB41B97}" type="pres">
      <dgm:prSet presAssocID="{C70A51D3-DAD0-4176-9782-9D099FB07921}" presName="parentText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D5F1C56-1C65-4D2D-932B-E4A3D980B8DB}" type="pres">
      <dgm:prSet presAssocID="{C70A51D3-DAD0-4176-9782-9D099FB07921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A63CCB-F406-478D-8AD1-A4D41C8508A2}" type="pres">
      <dgm:prSet presAssocID="{BECB7143-28D6-465C-9516-83F93D003EA3}" presName="sp" presStyleCnt="0"/>
      <dgm:spPr/>
    </dgm:pt>
    <dgm:pt modelId="{C5C1F442-657A-4D68-A1B3-2D90DEB037A0}" type="pres">
      <dgm:prSet presAssocID="{C4529491-9276-4A67-BF84-DCB4A511E133}" presName="linNode" presStyleCnt="0"/>
      <dgm:spPr/>
    </dgm:pt>
    <dgm:pt modelId="{FD1014D6-73C0-4384-AD2D-AB285B9B4A4E}" type="pres">
      <dgm:prSet presAssocID="{C4529491-9276-4A67-BF84-DCB4A511E133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B63ED1-C023-4165-99F2-9A27CD7101CB}" type="pres">
      <dgm:prSet presAssocID="{C4529491-9276-4A67-BF84-DCB4A511E133}" presName="descendantText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B83FA1-CDB3-484C-8AB5-611BDDBF99D5}" type="pres">
      <dgm:prSet presAssocID="{F54A7C5A-6011-4ED1-866B-5E1BB8A1AF2A}" presName="sp" presStyleCnt="0"/>
      <dgm:spPr/>
    </dgm:pt>
    <dgm:pt modelId="{14B83376-F658-4D1D-BEBE-5D99213B886A}" type="pres">
      <dgm:prSet presAssocID="{749F488A-6893-4D5B-8691-6C17B73C9EE4}" presName="linNode" presStyleCnt="0"/>
      <dgm:spPr/>
    </dgm:pt>
    <dgm:pt modelId="{7F8F9485-E6F3-4792-AC79-35974B5FC9F7}" type="pres">
      <dgm:prSet presAssocID="{749F488A-6893-4D5B-8691-6C17B73C9EE4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B10A3D-C5F9-4316-8263-1FC475188983}" type="pres">
      <dgm:prSet presAssocID="{749F488A-6893-4D5B-8691-6C17B73C9EE4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938DE6-0D3C-4335-8662-6C25303EEF85}" type="presOf" srcId="{DFE82617-55CB-4172-B643-B229A212FDE4}" destId="{4D5F1C56-1C65-4D2D-932B-E4A3D980B8DB}" srcOrd="0" destOrd="2" presId="urn:microsoft.com/office/officeart/2005/8/layout/vList5"/>
    <dgm:cxn modelId="{85243DE2-32D8-4BA2-B273-B08237F6B620}" type="presOf" srcId="{C4529491-9276-4A67-BF84-DCB4A511E133}" destId="{FD1014D6-73C0-4384-AD2D-AB285B9B4A4E}" srcOrd="0" destOrd="0" presId="urn:microsoft.com/office/officeart/2005/8/layout/vList5"/>
    <dgm:cxn modelId="{3DD68BE3-38F2-4A5E-9694-E4D5FAED7F98}" type="presOf" srcId="{C7415478-2D00-43A3-BB99-8C423178CABC}" destId="{4D5F1C56-1C65-4D2D-932B-E4A3D980B8DB}" srcOrd="0" destOrd="1" presId="urn:microsoft.com/office/officeart/2005/8/layout/vList5"/>
    <dgm:cxn modelId="{CFAE963D-A69F-4760-AFB8-6045823ACFC4}" srcId="{30A42697-5779-473A-8C70-AE8244C0A4A4}" destId="{C70A51D3-DAD0-4176-9782-9D099FB07921}" srcOrd="0" destOrd="0" parTransId="{C82EFBEC-BFCA-413B-A634-C3E3276684C9}" sibTransId="{BECB7143-28D6-465C-9516-83F93D003EA3}"/>
    <dgm:cxn modelId="{25588BDA-8B52-4C8F-9743-D34B17DC17DE}" srcId="{C70A51D3-DAD0-4176-9782-9D099FB07921}" destId="{C7415478-2D00-43A3-BB99-8C423178CABC}" srcOrd="1" destOrd="0" parTransId="{307B6C6D-4135-473B-A9E3-29C21947D6F9}" sibTransId="{630CFB8A-6933-4392-9215-4C3DD5AFD524}"/>
    <dgm:cxn modelId="{B5EBEE93-E4EE-40DB-A6C1-685BF431ED59}" srcId="{30A42697-5779-473A-8C70-AE8244C0A4A4}" destId="{C4529491-9276-4A67-BF84-DCB4A511E133}" srcOrd="1" destOrd="0" parTransId="{06D50BB1-8228-4E11-BAEC-FE0A5FAE76AD}" sibTransId="{F54A7C5A-6011-4ED1-866B-5E1BB8A1AF2A}"/>
    <dgm:cxn modelId="{8A16A613-284F-4645-A5B4-06309CC1E02C}" type="presOf" srcId="{ADD1073C-F44B-4B01-860C-CB6C0C8361FD}" destId="{66B63ED1-C023-4165-99F2-9A27CD7101CB}" srcOrd="0" destOrd="0" presId="urn:microsoft.com/office/officeart/2005/8/layout/vList5"/>
    <dgm:cxn modelId="{BE3B8D7E-1E78-4D8B-A604-1CA1AFBBB399}" srcId="{749F488A-6893-4D5B-8691-6C17B73C9EE4}" destId="{CBEA4CCD-C243-421E-A49F-9E3EE02E0FE7}" srcOrd="0" destOrd="0" parTransId="{3802DEA3-1E3F-4836-BC6A-EB0F142CC8DA}" sibTransId="{87D41944-3F47-4FC4-A6A0-6B83A9F3F74E}"/>
    <dgm:cxn modelId="{AA22FCC4-8DD4-474E-9556-E94BDD0AF9C1}" srcId="{30A42697-5779-473A-8C70-AE8244C0A4A4}" destId="{749F488A-6893-4D5B-8691-6C17B73C9EE4}" srcOrd="2" destOrd="0" parTransId="{7CFEB541-1F12-4F24-9000-FD38235C6BF0}" sibTransId="{1DA96C03-3234-43F5-A6CD-B26BD7343980}"/>
    <dgm:cxn modelId="{0BEFC79B-61D5-4E69-92F4-6410F6DA8C21}" srcId="{C70A51D3-DAD0-4176-9782-9D099FB07921}" destId="{6FB2EB26-A318-4F61-AB8C-C6195708E29C}" srcOrd="0" destOrd="0" parTransId="{B47AF8E3-AECB-4969-9AA4-853B2C358012}" sibTransId="{B78D4C34-5590-484D-A5C2-C5AF9391603B}"/>
    <dgm:cxn modelId="{3A74E9AA-363E-4C18-BEF4-0E8E841F7FE0}" type="presOf" srcId="{C70A51D3-DAD0-4176-9782-9D099FB07921}" destId="{8D9DC415-4D9B-497E-AA3A-76E93BB41B97}" srcOrd="0" destOrd="0" presId="urn:microsoft.com/office/officeart/2005/8/layout/vList5"/>
    <dgm:cxn modelId="{40E6A46D-846E-4DB8-8E21-A98F2EDD451D}" type="presOf" srcId="{30A42697-5779-473A-8C70-AE8244C0A4A4}" destId="{0E697C53-5EF6-4882-80D6-A32C73A9D837}" srcOrd="0" destOrd="0" presId="urn:microsoft.com/office/officeart/2005/8/layout/vList5"/>
    <dgm:cxn modelId="{552BBD8E-276D-4766-844F-F356BAAC0785}" type="presOf" srcId="{749F488A-6893-4D5B-8691-6C17B73C9EE4}" destId="{7F8F9485-E6F3-4792-AC79-35974B5FC9F7}" srcOrd="0" destOrd="0" presId="urn:microsoft.com/office/officeart/2005/8/layout/vList5"/>
    <dgm:cxn modelId="{731B4131-0367-40FF-9E18-566CA5ACA1B7}" srcId="{C4529491-9276-4A67-BF84-DCB4A511E133}" destId="{ADD1073C-F44B-4B01-860C-CB6C0C8361FD}" srcOrd="0" destOrd="0" parTransId="{1884414E-7761-4BDD-83F1-326AEDFC60C7}" sibTransId="{D13CB028-FBF0-48C9-B403-9DB500A0B881}"/>
    <dgm:cxn modelId="{6295A9CF-37D5-432F-8067-164770A569F2}" srcId="{C70A51D3-DAD0-4176-9782-9D099FB07921}" destId="{DFE82617-55CB-4172-B643-B229A212FDE4}" srcOrd="2" destOrd="0" parTransId="{5638D1B4-6111-49F8-B7BA-C81D9AFD0F25}" sibTransId="{1048936E-2C1A-4BC8-887A-79E90EB0CBB8}"/>
    <dgm:cxn modelId="{2B2CE5A4-B399-4DA8-B9CA-7839DD11A929}" type="presOf" srcId="{6FB2EB26-A318-4F61-AB8C-C6195708E29C}" destId="{4D5F1C56-1C65-4D2D-932B-E4A3D980B8DB}" srcOrd="0" destOrd="0" presId="urn:microsoft.com/office/officeart/2005/8/layout/vList5"/>
    <dgm:cxn modelId="{88FBD7AF-E5D4-4F37-80C6-4F91D20B3917}" type="presOf" srcId="{CBEA4CCD-C243-421E-A49F-9E3EE02E0FE7}" destId="{6CB10A3D-C5F9-4316-8263-1FC475188983}" srcOrd="0" destOrd="0" presId="urn:microsoft.com/office/officeart/2005/8/layout/vList5"/>
    <dgm:cxn modelId="{54D033ED-C322-4EFC-8FA5-F413119738FD}" type="presParOf" srcId="{0E697C53-5EF6-4882-80D6-A32C73A9D837}" destId="{CA58EFCD-AE42-4019-9A99-EBB2CF8AA640}" srcOrd="0" destOrd="0" presId="urn:microsoft.com/office/officeart/2005/8/layout/vList5"/>
    <dgm:cxn modelId="{4AE80C53-E0F7-4958-8956-9DD0F3627825}" type="presParOf" srcId="{CA58EFCD-AE42-4019-9A99-EBB2CF8AA640}" destId="{8D9DC415-4D9B-497E-AA3A-76E93BB41B97}" srcOrd="0" destOrd="0" presId="urn:microsoft.com/office/officeart/2005/8/layout/vList5"/>
    <dgm:cxn modelId="{A605D8C0-60C2-4FBB-9D58-F38F56C78A7F}" type="presParOf" srcId="{CA58EFCD-AE42-4019-9A99-EBB2CF8AA640}" destId="{4D5F1C56-1C65-4D2D-932B-E4A3D980B8DB}" srcOrd="1" destOrd="0" presId="urn:microsoft.com/office/officeart/2005/8/layout/vList5"/>
    <dgm:cxn modelId="{799399C5-25CE-4757-A947-686019EE7807}" type="presParOf" srcId="{0E697C53-5EF6-4882-80D6-A32C73A9D837}" destId="{74A63CCB-F406-478D-8AD1-A4D41C8508A2}" srcOrd="1" destOrd="0" presId="urn:microsoft.com/office/officeart/2005/8/layout/vList5"/>
    <dgm:cxn modelId="{10D873B1-6598-4C55-88A7-1C99F18BFB4E}" type="presParOf" srcId="{0E697C53-5EF6-4882-80D6-A32C73A9D837}" destId="{C5C1F442-657A-4D68-A1B3-2D90DEB037A0}" srcOrd="2" destOrd="0" presId="urn:microsoft.com/office/officeart/2005/8/layout/vList5"/>
    <dgm:cxn modelId="{3556DABA-9B4E-4B39-9BCD-1D4BA01C22DF}" type="presParOf" srcId="{C5C1F442-657A-4D68-A1B3-2D90DEB037A0}" destId="{FD1014D6-73C0-4384-AD2D-AB285B9B4A4E}" srcOrd="0" destOrd="0" presId="urn:microsoft.com/office/officeart/2005/8/layout/vList5"/>
    <dgm:cxn modelId="{E8B8979C-6A07-49FC-B607-DEEAC3B1E80F}" type="presParOf" srcId="{C5C1F442-657A-4D68-A1B3-2D90DEB037A0}" destId="{66B63ED1-C023-4165-99F2-9A27CD7101CB}" srcOrd="1" destOrd="0" presId="urn:microsoft.com/office/officeart/2005/8/layout/vList5"/>
    <dgm:cxn modelId="{0A3E2405-C0B9-4E9F-9A42-B56103A811DD}" type="presParOf" srcId="{0E697C53-5EF6-4882-80D6-A32C73A9D837}" destId="{06B83FA1-CDB3-484C-8AB5-611BDDBF99D5}" srcOrd="3" destOrd="0" presId="urn:microsoft.com/office/officeart/2005/8/layout/vList5"/>
    <dgm:cxn modelId="{F103C96D-6B7C-402A-980E-B9BDA4727FF5}" type="presParOf" srcId="{0E697C53-5EF6-4882-80D6-A32C73A9D837}" destId="{14B83376-F658-4D1D-BEBE-5D99213B886A}" srcOrd="4" destOrd="0" presId="urn:microsoft.com/office/officeart/2005/8/layout/vList5"/>
    <dgm:cxn modelId="{A3A12A7A-9594-49A1-A0C3-F4AF572F9A44}" type="presParOf" srcId="{14B83376-F658-4D1D-BEBE-5D99213B886A}" destId="{7F8F9485-E6F3-4792-AC79-35974B5FC9F7}" srcOrd="0" destOrd="0" presId="urn:microsoft.com/office/officeart/2005/8/layout/vList5"/>
    <dgm:cxn modelId="{C32B6466-10DD-4FDA-A6B2-34F912AE9420}" type="presParOf" srcId="{14B83376-F658-4D1D-BEBE-5D99213B886A}" destId="{6CB10A3D-C5F9-4316-8263-1FC475188983}" srcOrd="1" destOrd="0" presId="urn:microsoft.com/office/officeart/2005/8/layout/vList5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E4A85F3-7711-48EF-A3AA-50B44380CD54}" type="doc">
      <dgm:prSet loTypeId="urn:microsoft.com/office/officeart/2005/8/layout/hList3" loCatId="list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C1D4830C-A62C-43BB-8B61-D50B85CDA0A1}">
      <dgm:prSet phldrT="[Текст]" custT="1"/>
      <dgm:spPr/>
      <dgm:t>
        <a:bodyPr/>
        <a:lstStyle/>
        <a:p>
          <a:r>
            <a:rPr lang="ru-RU" sz="1800" b="1" dirty="0" smtClean="0">
              <a:latin typeface="Arial" pitchFamily="34" charset="0"/>
              <a:cs typeface="Arial" pitchFamily="34" charset="0"/>
            </a:rPr>
            <a:t>ПРОСТЫЕ ДИСКОНТНЫЕ ВЕКСЕЛЯ</a:t>
          </a:r>
          <a:endParaRPr lang="ru-RU" sz="1800" b="1" dirty="0">
            <a:latin typeface="Arial" pitchFamily="34" charset="0"/>
            <a:cs typeface="Arial" pitchFamily="34" charset="0"/>
          </a:endParaRPr>
        </a:p>
      </dgm:t>
    </dgm:pt>
    <dgm:pt modelId="{1995CB98-FB5A-4D6A-B226-440F120BFD15}" type="parTrans" cxnId="{4106C8AC-47BE-4F48-97F4-1F007EDFD36C}">
      <dgm:prSet/>
      <dgm:spPr/>
      <dgm:t>
        <a:bodyPr/>
        <a:lstStyle/>
        <a:p>
          <a:endParaRPr lang="ru-RU"/>
        </a:p>
      </dgm:t>
    </dgm:pt>
    <dgm:pt modelId="{998F9DEB-FD9B-4470-9597-E9A909D94E6F}" type="sibTrans" cxnId="{4106C8AC-47BE-4F48-97F4-1F007EDFD36C}">
      <dgm:prSet/>
      <dgm:spPr/>
      <dgm:t>
        <a:bodyPr/>
        <a:lstStyle/>
        <a:p>
          <a:endParaRPr lang="ru-RU"/>
        </a:p>
      </dgm:t>
    </dgm:pt>
    <dgm:pt modelId="{207A8DA6-3744-4B08-ADEB-1ACC9345FDC2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Ликвидный актив</a:t>
          </a:r>
          <a:endParaRPr lang="ru-RU" sz="14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4304A4C5-68A5-43AD-9C75-82EF664586A3}" type="parTrans" cxnId="{C5A629B6-1BF8-4073-ABFF-27274F7EF954}">
      <dgm:prSet/>
      <dgm:spPr/>
      <dgm:t>
        <a:bodyPr/>
        <a:lstStyle/>
        <a:p>
          <a:endParaRPr lang="ru-RU"/>
        </a:p>
      </dgm:t>
    </dgm:pt>
    <dgm:pt modelId="{5743582A-7C4F-45F1-A416-6EC1E008A4E8}" type="sibTrans" cxnId="{C5A629B6-1BF8-4073-ABFF-27274F7EF954}">
      <dgm:prSet/>
      <dgm:spPr/>
      <dgm:t>
        <a:bodyPr/>
        <a:lstStyle/>
        <a:p>
          <a:endParaRPr lang="ru-RU"/>
        </a:p>
      </dgm:t>
    </dgm:pt>
    <dgm:pt modelId="{4CBB185C-0AD0-4814-B761-D97FD71AF442}">
      <dgm:prSet custT="1"/>
      <dgm:spPr/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Высокий доход с минимальным риском</a:t>
          </a:r>
          <a:endParaRPr lang="ru-RU" sz="14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35453928-39BA-4E4C-8E98-D1A218B75F4F}" type="parTrans" cxnId="{0F1C29BA-8DFE-47DA-891B-395DEA6547B3}">
      <dgm:prSet/>
      <dgm:spPr/>
      <dgm:t>
        <a:bodyPr/>
        <a:lstStyle/>
        <a:p>
          <a:endParaRPr lang="ru-RU"/>
        </a:p>
      </dgm:t>
    </dgm:pt>
    <dgm:pt modelId="{F4272F63-AE3D-45C4-AAB7-867F0C120030}" type="sibTrans" cxnId="{0F1C29BA-8DFE-47DA-891B-395DEA6547B3}">
      <dgm:prSet/>
      <dgm:spPr/>
      <dgm:t>
        <a:bodyPr/>
        <a:lstStyle/>
        <a:p>
          <a:endParaRPr lang="ru-RU"/>
        </a:p>
      </dgm:t>
    </dgm:pt>
    <dgm:pt modelId="{A30BC73D-002F-4ABE-96D1-37BA9300454E}">
      <dgm:prSet custT="1"/>
      <dgm:spPr/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Предмет залога по межбанковским операциям</a:t>
          </a:r>
          <a:endParaRPr lang="ru-RU" sz="14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BA2B8704-1503-42AE-8A87-1CC1BDAD5579}" type="parTrans" cxnId="{023F93B3-0BAB-41BA-8123-EA4071F4BA8E}">
      <dgm:prSet/>
      <dgm:spPr/>
      <dgm:t>
        <a:bodyPr/>
        <a:lstStyle/>
        <a:p>
          <a:endParaRPr lang="ru-RU"/>
        </a:p>
      </dgm:t>
    </dgm:pt>
    <dgm:pt modelId="{802B22DD-22AD-4E13-B944-BB760B304688}" type="sibTrans" cxnId="{023F93B3-0BAB-41BA-8123-EA4071F4BA8E}">
      <dgm:prSet/>
      <dgm:spPr/>
      <dgm:t>
        <a:bodyPr/>
        <a:lstStyle/>
        <a:p>
          <a:endParaRPr lang="ru-RU"/>
        </a:p>
      </dgm:t>
    </dgm:pt>
    <dgm:pt modelId="{973018EF-B8C0-48A5-BE7E-F087823BDF4C}" type="pres">
      <dgm:prSet presAssocID="{9E4A85F3-7711-48EF-A3AA-50B44380CD5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5BAD96-16D8-4992-8ECF-27B5A2693065}" type="pres">
      <dgm:prSet presAssocID="{C1D4830C-A62C-43BB-8B61-D50B85CDA0A1}" presName="roof" presStyleLbl="dkBgShp" presStyleIdx="0" presStyleCnt="2" custLinFactNeighborY="-9809"/>
      <dgm:spPr/>
      <dgm:t>
        <a:bodyPr/>
        <a:lstStyle/>
        <a:p>
          <a:endParaRPr lang="ru-RU"/>
        </a:p>
      </dgm:t>
    </dgm:pt>
    <dgm:pt modelId="{FF1F0248-3B24-4B06-84DB-A25C017CBD11}" type="pres">
      <dgm:prSet presAssocID="{C1D4830C-A62C-43BB-8B61-D50B85CDA0A1}" presName="pillars" presStyleCnt="0"/>
      <dgm:spPr/>
    </dgm:pt>
    <dgm:pt modelId="{52A33E1E-D8B4-4248-9EE3-F3F2085FBB9A}" type="pres">
      <dgm:prSet presAssocID="{C1D4830C-A62C-43BB-8B61-D50B85CDA0A1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3CDF7B-E4F8-4317-9F5F-71925BE8EA23}" type="pres">
      <dgm:prSet presAssocID="{207A8DA6-3744-4B08-ADEB-1ACC9345FDC2}" presName="pillarX" presStyleLbl="node1" presStyleIdx="1" presStyleCnt="3" custLinFactNeighborY="-56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6776C1-3AAD-4922-BF74-BBC67DA8E844}" type="pres">
      <dgm:prSet presAssocID="{A30BC73D-002F-4ABE-96D1-37BA9300454E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1B7AB2-6AE5-4EFA-B5E9-F41CCD559C02}" type="pres">
      <dgm:prSet presAssocID="{C1D4830C-A62C-43BB-8B61-D50B85CDA0A1}" presName="base" presStyleLbl="dkBgShp" presStyleIdx="1" presStyleCnt="2" custLinFactNeighborY="42039"/>
      <dgm:spPr/>
    </dgm:pt>
  </dgm:ptLst>
  <dgm:cxnLst>
    <dgm:cxn modelId="{0F1C29BA-8DFE-47DA-891B-395DEA6547B3}" srcId="{C1D4830C-A62C-43BB-8B61-D50B85CDA0A1}" destId="{4CBB185C-0AD0-4814-B761-D97FD71AF442}" srcOrd="0" destOrd="0" parTransId="{35453928-39BA-4E4C-8E98-D1A218B75F4F}" sibTransId="{F4272F63-AE3D-45C4-AAB7-867F0C120030}"/>
    <dgm:cxn modelId="{8F6E9EC4-97F5-4980-BB98-6319C9EE6E9E}" type="presOf" srcId="{C1D4830C-A62C-43BB-8B61-D50B85CDA0A1}" destId="{505BAD96-16D8-4992-8ECF-27B5A2693065}" srcOrd="0" destOrd="0" presId="urn:microsoft.com/office/officeart/2005/8/layout/hList3"/>
    <dgm:cxn modelId="{4106C8AC-47BE-4F48-97F4-1F007EDFD36C}" srcId="{9E4A85F3-7711-48EF-A3AA-50B44380CD54}" destId="{C1D4830C-A62C-43BB-8B61-D50B85CDA0A1}" srcOrd="0" destOrd="0" parTransId="{1995CB98-FB5A-4D6A-B226-440F120BFD15}" sibTransId="{998F9DEB-FD9B-4470-9597-E9A909D94E6F}"/>
    <dgm:cxn modelId="{C5A629B6-1BF8-4073-ABFF-27274F7EF954}" srcId="{C1D4830C-A62C-43BB-8B61-D50B85CDA0A1}" destId="{207A8DA6-3744-4B08-ADEB-1ACC9345FDC2}" srcOrd="1" destOrd="0" parTransId="{4304A4C5-68A5-43AD-9C75-82EF664586A3}" sibTransId="{5743582A-7C4F-45F1-A416-6EC1E008A4E8}"/>
    <dgm:cxn modelId="{30366C48-106F-429F-A886-EA7DC76B59E4}" type="presOf" srcId="{9E4A85F3-7711-48EF-A3AA-50B44380CD54}" destId="{973018EF-B8C0-48A5-BE7E-F087823BDF4C}" srcOrd="0" destOrd="0" presId="urn:microsoft.com/office/officeart/2005/8/layout/hList3"/>
    <dgm:cxn modelId="{3B91F8C2-EE93-4F54-B7EB-D7B4DF122C52}" type="presOf" srcId="{207A8DA6-3744-4B08-ADEB-1ACC9345FDC2}" destId="{FD3CDF7B-E4F8-4317-9F5F-71925BE8EA23}" srcOrd="0" destOrd="0" presId="urn:microsoft.com/office/officeart/2005/8/layout/hList3"/>
    <dgm:cxn modelId="{023F93B3-0BAB-41BA-8123-EA4071F4BA8E}" srcId="{C1D4830C-A62C-43BB-8B61-D50B85CDA0A1}" destId="{A30BC73D-002F-4ABE-96D1-37BA9300454E}" srcOrd="2" destOrd="0" parTransId="{BA2B8704-1503-42AE-8A87-1CC1BDAD5579}" sibTransId="{802B22DD-22AD-4E13-B944-BB760B304688}"/>
    <dgm:cxn modelId="{F5CDB077-19B2-44F7-A700-F291BF675613}" type="presOf" srcId="{4CBB185C-0AD0-4814-B761-D97FD71AF442}" destId="{52A33E1E-D8B4-4248-9EE3-F3F2085FBB9A}" srcOrd="0" destOrd="0" presId="urn:microsoft.com/office/officeart/2005/8/layout/hList3"/>
    <dgm:cxn modelId="{CF259B79-9B12-4F85-B72B-34CDBA2FE339}" type="presOf" srcId="{A30BC73D-002F-4ABE-96D1-37BA9300454E}" destId="{786776C1-3AAD-4922-BF74-BBC67DA8E844}" srcOrd="0" destOrd="0" presId="urn:microsoft.com/office/officeart/2005/8/layout/hList3"/>
    <dgm:cxn modelId="{F24540F7-598F-4B91-BB59-54FC78F412EC}" type="presParOf" srcId="{973018EF-B8C0-48A5-BE7E-F087823BDF4C}" destId="{505BAD96-16D8-4992-8ECF-27B5A2693065}" srcOrd="0" destOrd="0" presId="urn:microsoft.com/office/officeart/2005/8/layout/hList3"/>
    <dgm:cxn modelId="{832F3BF5-2B2A-4941-84E5-54B155F1CAE4}" type="presParOf" srcId="{973018EF-B8C0-48A5-BE7E-F087823BDF4C}" destId="{FF1F0248-3B24-4B06-84DB-A25C017CBD11}" srcOrd="1" destOrd="0" presId="urn:microsoft.com/office/officeart/2005/8/layout/hList3"/>
    <dgm:cxn modelId="{5B7EE915-0E09-45D0-AE69-FBA958CA63B9}" type="presParOf" srcId="{FF1F0248-3B24-4B06-84DB-A25C017CBD11}" destId="{52A33E1E-D8B4-4248-9EE3-F3F2085FBB9A}" srcOrd="0" destOrd="0" presId="urn:microsoft.com/office/officeart/2005/8/layout/hList3"/>
    <dgm:cxn modelId="{D1F6DAC0-81A0-4A15-9738-167281308FCD}" type="presParOf" srcId="{FF1F0248-3B24-4B06-84DB-A25C017CBD11}" destId="{FD3CDF7B-E4F8-4317-9F5F-71925BE8EA23}" srcOrd="1" destOrd="0" presId="urn:microsoft.com/office/officeart/2005/8/layout/hList3"/>
    <dgm:cxn modelId="{E218CD1F-014B-4A51-8180-410A47334A79}" type="presParOf" srcId="{FF1F0248-3B24-4B06-84DB-A25C017CBD11}" destId="{786776C1-3AAD-4922-BF74-BBC67DA8E844}" srcOrd="2" destOrd="0" presId="urn:microsoft.com/office/officeart/2005/8/layout/hList3"/>
    <dgm:cxn modelId="{E4094DAE-10EC-4285-9B2B-3BCE2C8104D8}" type="presParOf" srcId="{973018EF-B8C0-48A5-BE7E-F087823BDF4C}" destId="{991B7AB2-6AE5-4EFA-B5E9-F41CCD559C02}" srcOrd="2" destOrd="0" presId="urn:microsoft.com/office/officeart/2005/8/layout/hList3"/>
  </dgm:cxnLst>
  <dgm:bg/>
  <dgm:whole/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9E4A85F3-7711-48EF-A3AA-50B44380CD54}" type="doc">
      <dgm:prSet loTypeId="urn:microsoft.com/office/officeart/2005/8/layout/hList3" loCatId="list" qsTypeId="urn:microsoft.com/office/officeart/2005/8/quickstyle/3d2" qsCatId="3D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C1D4830C-A62C-43BB-8B61-D50B85CDA0A1}">
      <dgm:prSet phldrT="[Текст]" custT="1"/>
      <dgm:spPr/>
      <dgm:t>
        <a:bodyPr/>
        <a:lstStyle/>
        <a:p>
          <a:r>
            <a:rPr lang="ru-RU" sz="1800" b="1" dirty="0" smtClean="0">
              <a:latin typeface="Arial" pitchFamily="34" charset="0"/>
              <a:cs typeface="Arial" pitchFamily="34" charset="0"/>
            </a:rPr>
            <a:t>ЦЕЛИ ВЕКСЕЛЬНОЙ ПРОГРАММЫ</a:t>
          </a:r>
          <a:endParaRPr lang="ru-RU" sz="1800" b="1" dirty="0">
            <a:latin typeface="Arial" pitchFamily="34" charset="0"/>
            <a:cs typeface="Arial" pitchFamily="34" charset="0"/>
          </a:endParaRPr>
        </a:p>
      </dgm:t>
    </dgm:pt>
    <dgm:pt modelId="{1995CB98-FB5A-4D6A-B226-440F120BFD15}" type="parTrans" cxnId="{4106C8AC-47BE-4F48-97F4-1F007EDFD36C}">
      <dgm:prSet/>
      <dgm:spPr/>
      <dgm:t>
        <a:bodyPr/>
        <a:lstStyle/>
        <a:p>
          <a:endParaRPr lang="ru-RU"/>
        </a:p>
      </dgm:t>
    </dgm:pt>
    <dgm:pt modelId="{998F9DEB-FD9B-4470-9597-E9A909D94E6F}" type="sibTrans" cxnId="{4106C8AC-47BE-4F48-97F4-1F007EDFD36C}">
      <dgm:prSet/>
      <dgm:spPr/>
      <dgm:t>
        <a:bodyPr/>
        <a:lstStyle/>
        <a:p>
          <a:endParaRPr lang="ru-RU"/>
        </a:p>
      </dgm:t>
    </dgm:pt>
    <dgm:pt modelId="{207A8DA6-3744-4B08-ADEB-1ACC9345FDC2}">
      <dgm:prSet phldrT="[Текст]" custT="1"/>
      <dgm:spPr/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Диверсификация </a:t>
          </a:r>
        </a:p>
        <a:p>
          <a:r>
            <a:rPr lang="ru-RU" sz="14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ресурсной базы</a:t>
          </a:r>
          <a:endParaRPr lang="ru-RU" sz="14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4304A4C5-68A5-43AD-9C75-82EF664586A3}" type="parTrans" cxnId="{C5A629B6-1BF8-4073-ABFF-27274F7EF954}">
      <dgm:prSet/>
      <dgm:spPr/>
      <dgm:t>
        <a:bodyPr/>
        <a:lstStyle/>
        <a:p>
          <a:endParaRPr lang="ru-RU"/>
        </a:p>
      </dgm:t>
    </dgm:pt>
    <dgm:pt modelId="{5743582A-7C4F-45F1-A416-6EC1E008A4E8}" type="sibTrans" cxnId="{C5A629B6-1BF8-4073-ABFF-27274F7EF954}">
      <dgm:prSet/>
      <dgm:spPr/>
      <dgm:t>
        <a:bodyPr/>
        <a:lstStyle/>
        <a:p>
          <a:endParaRPr lang="ru-RU"/>
        </a:p>
      </dgm:t>
    </dgm:pt>
    <dgm:pt modelId="{4CBB185C-0AD0-4814-B761-D97FD71AF442}">
      <dgm:prSet/>
      <dgm:spPr/>
      <dgm:t>
        <a:bodyPr/>
        <a:lstStyle/>
        <a:p>
          <a:r>
            <a:rPr lang="ru-RU" dirty="0" smtClean="0">
              <a:solidFill>
                <a:schemeClr val="tx2"/>
              </a:solidFill>
            </a:rPr>
            <a:t>Формирование положительной </a:t>
          </a:r>
          <a:r>
            <a:rPr lang="ru-RU" smtClean="0">
              <a:solidFill>
                <a:schemeClr val="tx2"/>
              </a:solidFill>
            </a:rPr>
            <a:t>кредитной истории АКБ «</a:t>
          </a:r>
          <a:r>
            <a:rPr lang="ru-RU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Инвестбанк</a:t>
          </a:r>
          <a:r>
            <a:rPr lang="ru-RU" smtClean="0">
              <a:solidFill>
                <a:schemeClr val="tx2"/>
              </a:solidFill>
            </a:rPr>
            <a:t>» (ОАО) </a:t>
          </a:r>
          <a:r>
            <a:rPr lang="ru-RU" dirty="0" smtClean="0">
              <a:solidFill>
                <a:schemeClr val="tx2"/>
              </a:solidFill>
            </a:rPr>
            <a:t>на  российском фондовом и финансовом рынках</a:t>
          </a:r>
          <a:endParaRPr lang="ru-RU" dirty="0">
            <a:solidFill>
              <a:schemeClr val="tx2"/>
            </a:solidFill>
          </a:endParaRPr>
        </a:p>
      </dgm:t>
    </dgm:pt>
    <dgm:pt modelId="{35453928-39BA-4E4C-8E98-D1A218B75F4F}" type="parTrans" cxnId="{0F1C29BA-8DFE-47DA-891B-395DEA6547B3}">
      <dgm:prSet/>
      <dgm:spPr/>
      <dgm:t>
        <a:bodyPr/>
        <a:lstStyle/>
        <a:p>
          <a:endParaRPr lang="ru-RU"/>
        </a:p>
      </dgm:t>
    </dgm:pt>
    <dgm:pt modelId="{F4272F63-AE3D-45C4-AAB7-867F0C120030}" type="sibTrans" cxnId="{0F1C29BA-8DFE-47DA-891B-395DEA6547B3}">
      <dgm:prSet/>
      <dgm:spPr/>
      <dgm:t>
        <a:bodyPr/>
        <a:lstStyle/>
        <a:p>
          <a:endParaRPr lang="ru-RU"/>
        </a:p>
      </dgm:t>
    </dgm:pt>
    <dgm:pt modelId="{6AF2D1DE-951E-43DE-90D9-F4602484D987}">
      <dgm:prSet custT="1"/>
      <dgm:spPr/>
      <dgm:t>
        <a:bodyPr/>
        <a:lstStyle/>
        <a:p>
          <a:r>
            <a:rPr lang="ru-RU" sz="14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Расширение круга </a:t>
          </a:r>
        </a:p>
        <a:p>
          <a:r>
            <a:rPr lang="ru-RU" sz="1400" dirty="0" smtClean="0">
              <a:solidFill>
                <a:schemeClr val="tx2"/>
              </a:solidFill>
              <a:latin typeface="Arial" pitchFamily="34" charset="0"/>
              <a:cs typeface="Arial" pitchFamily="34" charset="0"/>
            </a:rPr>
            <a:t>контрагентов</a:t>
          </a:r>
          <a:endParaRPr lang="ru-RU" sz="1400" dirty="0">
            <a:solidFill>
              <a:schemeClr val="tx2"/>
            </a:solidFill>
            <a:latin typeface="Arial" pitchFamily="34" charset="0"/>
            <a:cs typeface="Arial" pitchFamily="34" charset="0"/>
          </a:endParaRPr>
        </a:p>
      </dgm:t>
    </dgm:pt>
    <dgm:pt modelId="{67915C15-8668-4CCB-B3E2-E08C309C7F4E}" type="parTrans" cxnId="{962D17C9-7976-4385-9EAC-A67104A54DF6}">
      <dgm:prSet/>
      <dgm:spPr/>
      <dgm:t>
        <a:bodyPr/>
        <a:lstStyle/>
        <a:p>
          <a:endParaRPr lang="ru-RU"/>
        </a:p>
      </dgm:t>
    </dgm:pt>
    <dgm:pt modelId="{27AA3C88-1A48-457D-A09D-46C1C27F34EE}" type="sibTrans" cxnId="{962D17C9-7976-4385-9EAC-A67104A54DF6}">
      <dgm:prSet/>
      <dgm:spPr/>
      <dgm:t>
        <a:bodyPr/>
        <a:lstStyle/>
        <a:p>
          <a:endParaRPr lang="ru-RU"/>
        </a:p>
      </dgm:t>
    </dgm:pt>
    <dgm:pt modelId="{973018EF-B8C0-48A5-BE7E-F087823BDF4C}" type="pres">
      <dgm:prSet presAssocID="{9E4A85F3-7711-48EF-A3AA-50B44380CD5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05BAD96-16D8-4992-8ECF-27B5A2693065}" type="pres">
      <dgm:prSet presAssocID="{C1D4830C-A62C-43BB-8B61-D50B85CDA0A1}" presName="roof" presStyleLbl="dkBgShp" presStyleIdx="0" presStyleCnt="2" custScaleY="85185" custLinFactNeighborY="-18855"/>
      <dgm:spPr/>
      <dgm:t>
        <a:bodyPr/>
        <a:lstStyle/>
        <a:p>
          <a:endParaRPr lang="ru-RU"/>
        </a:p>
      </dgm:t>
    </dgm:pt>
    <dgm:pt modelId="{FF1F0248-3B24-4B06-84DB-A25C017CBD11}" type="pres">
      <dgm:prSet presAssocID="{C1D4830C-A62C-43BB-8B61-D50B85CDA0A1}" presName="pillars" presStyleCnt="0"/>
      <dgm:spPr/>
    </dgm:pt>
    <dgm:pt modelId="{52A33E1E-D8B4-4248-9EE3-F3F2085FBB9A}" type="pres">
      <dgm:prSet presAssocID="{C1D4830C-A62C-43BB-8B61-D50B85CDA0A1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3CDF7B-E4F8-4317-9F5F-71925BE8EA23}" type="pres">
      <dgm:prSet presAssocID="{207A8DA6-3744-4B08-ADEB-1ACC9345FDC2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3E0C1B4-70EB-43DF-AAC4-F629B255F4D9}" type="pres">
      <dgm:prSet presAssocID="{6AF2D1DE-951E-43DE-90D9-F4602484D987}" presName="pillar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91B7AB2-6AE5-4EFA-B5E9-F41CCD559C02}" type="pres">
      <dgm:prSet presAssocID="{C1D4830C-A62C-43BB-8B61-D50B85CDA0A1}" presName="base" presStyleLbl="dkBgShp" presStyleIdx="1" presStyleCnt="2" custLinFactY="100000" custLinFactNeighborY="145745"/>
      <dgm:spPr/>
    </dgm:pt>
  </dgm:ptLst>
  <dgm:cxnLst>
    <dgm:cxn modelId="{0F1C29BA-8DFE-47DA-891B-395DEA6547B3}" srcId="{C1D4830C-A62C-43BB-8B61-D50B85CDA0A1}" destId="{4CBB185C-0AD0-4814-B761-D97FD71AF442}" srcOrd="0" destOrd="0" parTransId="{35453928-39BA-4E4C-8E98-D1A218B75F4F}" sibTransId="{F4272F63-AE3D-45C4-AAB7-867F0C120030}"/>
    <dgm:cxn modelId="{64FA507D-2656-4787-8909-EDE0ED98F6E4}" type="presOf" srcId="{207A8DA6-3744-4B08-ADEB-1ACC9345FDC2}" destId="{FD3CDF7B-E4F8-4317-9F5F-71925BE8EA23}" srcOrd="0" destOrd="0" presId="urn:microsoft.com/office/officeart/2005/8/layout/hList3"/>
    <dgm:cxn modelId="{4106C8AC-47BE-4F48-97F4-1F007EDFD36C}" srcId="{9E4A85F3-7711-48EF-A3AA-50B44380CD54}" destId="{C1D4830C-A62C-43BB-8B61-D50B85CDA0A1}" srcOrd="0" destOrd="0" parTransId="{1995CB98-FB5A-4D6A-B226-440F120BFD15}" sibTransId="{998F9DEB-FD9B-4470-9597-E9A909D94E6F}"/>
    <dgm:cxn modelId="{962D17C9-7976-4385-9EAC-A67104A54DF6}" srcId="{C1D4830C-A62C-43BB-8B61-D50B85CDA0A1}" destId="{6AF2D1DE-951E-43DE-90D9-F4602484D987}" srcOrd="2" destOrd="0" parTransId="{67915C15-8668-4CCB-B3E2-E08C309C7F4E}" sibTransId="{27AA3C88-1A48-457D-A09D-46C1C27F34EE}"/>
    <dgm:cxn modelId="{C5A629B6-1BF8-4073-ABFF-27274F7EF954}" srcId="{C1D4830C-A62C-43BB-8B61-D50B85CDA0A1}" destId="{207A8DA6-3744-4B08-ADEB-1ACC9345FDC2}" srcOrd="1" destOrd="0" parTransId="{4304A4C5-68A5-43AD-9C75-82EF664586A3}" sibTransId="{5743582A-7C4F-45F1-A416-6EC1E008A4E8}"/>
    <dgm:cxn modelId="{E85B9F2E-481E-47CE-AF7E-CDDE9C2F39CD}" type="presOf" srcId="{6AF2D1DE-951E-43DE-90D9-F4602484D987}" destId="{83E0C1B4-70EB-43DF-AAC4-F629B255F4D9}" srcOrd="0" destOrd="0" presId="urn:microsoft.com/office/officeart/2005/8/layout/hList3"/>
    <dgm:cxn modelId="{122D2FB6-2FD7-4BCA-B367-0A8786FBE449}" type="presOf" srcId="{C1D4830C-A62C-43BB-8B61-D50B85CDA0A1}" destId="{505BAD96-16D8-4992-8ECF-27B5A2693065}" srcOrd="0" destOrd="0" presId="urn:microsoft.com/office/officeart/2005/8/layout/hList3"/>
    <dgm:cxn modelId="{93D2E437-DB66-4C21-A55C-E6D4000C7484}" type="presOf" srcId="{4CBB185C-0AD0-4814-B761-D97FD71AF442}" destId="{52A33E1E-D8B4-4248-9EE3-F3F2085FBB9A}" srcOrd="0" destOrd="0" presId="urn:microsoft.com/office/officeart/2005/8/layout/hList3"/>
    <dgm:cxn modelId="{8CDC54DC-F99C-45C8-823A-B5B16F4D22E6}" type="presOf" srcId="{9E4A85F3-7711-48EF-A3AA-50B44380CD54}" destId="{973018EF-B8C0-48A5-BE7E-F087823BDF4C}" srcOrd="0" destOrd="0" presId="urn:microsoft.com/office/officeart/2005/8/layout/hList3"/>
    <dgm:cxn modelId="{DA01AE04-DD8B-4B6C-B004-436A055D5853}" type="presParOf" srcId="{973018EF-B8C0-48A5-BE7E-F087823BDF4C}" destId="{505BAD96-16D8-4992-8ECF-27B5A2693065}" srcOrd="0" destOrd="0" presId="urn:microsoft.com/office/officeart/2005/8/layout/hList3"/>
    <dgm:cxn modelId="{BA601797-547D-4F9D-BD06-0CE0C4772A7A}" type="presParOf" srcId="{973018EF-B8C0-48A5-BE7E-F087823BDF4C}" destId="{FF1F0248-3B24-4B06-84DB-A25C017CBD11}" srcOrd="1" destOrd="0" presId="urn:microsoft.com/office/officeart/2005/8/layout/hList3"/>
    <dgm:cxn modelId="{45E7F7A1-DBA1-4062-8F63-4F0F1E1717EA}" type="presParOf" srcId="{FF1F0248-3B24-4B06-84DB-A25C017CBD11}" destId="{52A33E1E-D8B4-4248-9EE3-F3F2085FBB9A}" srcOrd="0" destOrd="0" presId="urn:microsoft.com/office/officeart/2005/8/layout/hList3"/>
    <dgm:cxn modelId="{53C9E9D6-A63D-4358-962C-AF1FE1694E41}" type="presParOf" srcId="{FF1F0248-3B24-4B06-84DB-A25C017CBD11}" destId="{FD3CDF7B-E4F8-4317-9F5F-71925BE8EA23}" srcOrd="1" destOrd="0" presId="urn:microsoft.com/office/officeart/2005/8/layout/hList3"/>
    <dgm:cxn modelId="{7D6D0BB7-6214-45FC-9070-90316B6DD5BE}" type="presParOf" srcId="{FF1F0248-3B24-4B06-84DB-A25C017CBD11}" destId="{83E0C1B4-70EB-43DF-AAC4-F629B255F4D9}" srcOrd="2" destOrd="0" presId="urn:microsoft.com/office/officeart/2005/8/layout/hList3"/>
    <dgm:cxn modelId="{DFA512A7-A8D1-4B13-92DD-E597F54A9C46}" type="presParOf" srcId="{973018EF-B8C0-48A5-BE7E-F087823BDF4C}" destId="{991B7AB2-6AE5-4EFA-B5E9-F41CCD559C02}" srcOrd="2" destOrd="0" presId="urn:microsoft.com/office/officeart/2005/8/layout/hList3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142775" y="0"/>
            <a:ext cx="3170717" cy="48059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29CDC2-565F-43DC-98FA-C388BC616BF4}" type="datetimeFigureOut">
              <a:rPr lang="ru-RU" smtClean="0"/>
              <a:pPr/>
              <a:t>08.10.2010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257300" y="720725"/>
            <a:ext cx="480060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31179" y="4560302"/>
            <a:ext cx="5852843" cy="43207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142775" y="9119068"/>
            <a:ext cx="3170717" cy="48059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E6751A-2671-4D85-8DCF-F414A0077F2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DFB72F-7C62-44C2-873E-CFD4F1A860BA}" type="datetime1">
              <a:rPr lang="ru-RU" smtClean="0"/>
              <a:pPr>
                <a:defRPr/>
              </a:pPr>
              <a:t>08.10.2010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F9F4D-3E8B-4003-B5D2-8A6EB9B166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26FE0-79A6-45BC-981A-5B681F7BADB1}" type="datetime1">
              <a:rPr lang="ru-RU" smtClean="0"/>
              <a:pPr>
                <a:defRPr/>
              </a:pPr>
              <a:t>08.10.2010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A966C2-6688-480C-B9F3-03796B532F0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462145-C4C7-49AC-AA21-0399C58099CF}" type="datetime1">
              <a:rPr lang="ru-RU" smtClean="0"/>
              <a:pPr>
                <a:defRPr/>
              </a:pPr>
              <a:t>08.10.2010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1C3486-D1CC-429A-9173-99883F14512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E9090-3D1D-46F5-BF0E-527A9CF23344}" type="datetime1">
              <a:rPr lang="ru-RU" smtClean="0"/>
              <a:pPr>
                <a:defRPr/>
              </a:pPr>
              <a:t>08.10.2010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FC0B6-45C4-4DEC-BAFD-7979BB8AE4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BAAFBA-6B18-4588-89E6-5E88AB5F4AC5}" type="datetime1">
              <a:rPr lang="ru-RU" smtClean="0"/>
              <a:pPr>
                <a:defRPr/>
              </a:pPr>
              <a:t>08.10.2010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9A4B70-4308-4251-9B12-EEED7814FE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FB97F9-50E0-4A08-BEA7-A3D414E1FFED}" type="datetime1">
              <a:rPr lang="ru-RU" smtClean="0"/>
              <a:pPr>
                <a:defRPr/>
              </a:pPr>
              <a:t>08.10.2010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32CE6-D78C-4E05-A0D9-E2ABEF0BB0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D01E4-86EF-46B1-8080-BF8947FF6E10}" type="datetime1">
              <a:rPr lang="ru-RU" smtClean="0"/>
              <a:pPr>
                <a:defRPr/>
              </a:pPr>
              <a:t>08.10.2010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87DDA-73AC-4983-B814-1CAF8DE3E4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5F8D56-CFEC-47E1-8C91-F51A86DD7FBC}" type="datetime1">
              <a:rPr lang="ru-RU" smtClean="0"/>
              <a:pPr>
                <a:defRPr/>
              </a:pPr>
              <a:t>08.10.2010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8FCED-8630-4860-9331-36095F15D67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758CD1-F242-40F0-9195-A6DEAC4B5F87}" type="datetime1">
              <a:rPr lang="ru-RU" smtClean="0"/>
              <a:pPr>
                <a:defRPr/>
              </a:pPr>
              <a:t>08.10.2010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EECB35-6625-4D3C-8CBE-4C6C0A01D7E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43FC7-FFB7-4B7C-90B9-504F4A826D68}" type="datetime1">
              <a:rPr lang="ru-RU" smtClean="0"/>
              <a:pPr>
                <a:defRPr/>
              </a:pPr>
              <a:t>08.10.2010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38AF1-7A6A-4DBD-95DE-D107AC6F4C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CB4861-3267-4A4F-BB0B-25A82DF537D5}" type="datetime1">
              <a:rPr lang="ru-RU" smtClean="0"/>
              <a:pPr>
                <a:defRPr/>
              </a:pPr>
              <a:t>08.10.2010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F66541-E02C-4E4F-AAD2-E222040C35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AC0F9EA-19A7-4F68-8DDF-0762C9922A94}" type="datetime1">
              <a:rPr lang="ru-RU" smtClean="0"/>
              <a:pPr>
                <a:defRPr/>
              </a:pPr>
              <a:t>08.10.2010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B64D108-055A-4F83-919D-8F7DBF52A5B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_____Microsoft_Office_Excel_97-20033.xls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13" Type="http://schemas.openxmlformats.org/officeDocument/2006/relationships/image" Target="../media/image11.png"/><Relationship Id="rId3" Type="http://schemas.openxmlformats.org/officeDocument/2006/relationships/diagramData" Target="../diagrams/data4.xml"/><Relationship Id="rId7" Type="http://schemas.openxmlformats.org/officeDocument/2006/relationships/image" Target="../media/image2.png"/><Relationship Id="rId12" Type="http://schemas.openxmlformats.org/officeDocument/2006/relationships/image" Target="../media/image10.jpe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5" Type="http://schemas.openxmlformats.org/officeDocument/2006/relationships/image" Target="../media/image13.jpeg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Relationship Id="rId1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hyperlink" Target="http://www.invesbank.ru/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1.png"/><Relationship Id="rId7" Type="http://schemas.openxmlformats.org/officeDocument/2006/relationships/diagramQuickStyle" Target="../diagrams/quickStyl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hyperlink" Target="http://www.raexpert.ru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png"/><Relationship Id="rId4" Type="http://schemas.openxmlformats.org/officeDocument/2006/relationships/oleObject" Target="../embeddings/_____Microsoft_Office_Excel_97-20031.xls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image" Target="../media/image2.png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image" Target="../media/image1.png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6" Type="http://schemas.openxmlformats.org/officeDocument/2006/relationships/tags" Target="../tags/tag9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8.xml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oleObject" Target="../embeddings/_____Microsoft_Office_Excel_97-20032.xls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2.png"/><Relationship Id="rId7" Type="http://schemas.openxmlformats.org/officeDocument/2006/relationships/diagramQuickStyle" Target="../diagrams/quickStyl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diagramLayout" Target="../diagrams/layout2.xml"/><Relationship Id="rId5" Type="http://schemas.openxmlformats.org/officeDocument/2006/relationships/diagramData" Target="../diagrams/data2.xml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image" Target="../media/image8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карта_1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28596" y="857232"/>
            <a:ext cx="8280400" cy="466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328634" y="1357298"/>
            <a:ext cx="738663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Акционерный коммерческий банк </a:t>
            </a:r>
          </a:p>
        </p:txBody>
      </p:sp>
      <p:pic>
        <p:nvPicPr>
          <p:cNvPr id="9" name="Picture 2" descr="In-best---green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28596" y="2143116"/>
            <a:ext cx="5214938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2"/>
          <p:cNvSpPr txBox="1">
            <a:spLocks/>
          </p:cNvSpPr>
          <p:nvPr/>
        </p:nvSpPr>
        <p:spPr bwMode="auto">
          <a:xfrm>
            <a:off x="314340" y="3957645"/>
            <a:ext cx="6400800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Открытое Акционерное Общество </a:t>
            </a: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381013" y="4448186"/>
            <a:ext cx="6119813" cy="48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8" tIns="45715" rIns="91428" bIns="4571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Генеральная лицензия Банка России №107 от 14.05.1997 г.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28597" y="4714884"/>
            <a:ext cx="2643206" cy="7143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28" tIns="45715" rIns="91428" bIns="4571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-best---green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804025" y="188913"/>
            <a:ext cx="2016125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1"/>
          <p:cNvSpPr txBox="1">
            <a:spLocks noChangeArrowheads="1"/>
          </p:cNvSpPr>
          <p:nvPr/>
        </p:nvSpPr>
        <p:spPr bwMode="auto">
          <a:xfrm>
            <a:off x="385759" y="1000108"/>
            <a:ext cx="4757745" cy="428628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28" tIns="45715" rIns="91428" bIns="45715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ДИНАМИКА ОБЯЗАТЕЛЬСТВ</a:t>
            </a: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14313" y="214290"/>
            <a:ext cx="6643687" cy="511175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</a:rPr>
              <a:t>ФИНАНСОВЫЕ ПОКАЗАТЕЛИ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8" name="Rectangle 33"/>
          <p:cNvSpPr>
            <a:spLocks noChangeArrowheads="1"/>
          </p:cNvSpPr>
          <p:nvPr/>
        </p:nvSpPr>
        <p:spPr bwMode="auto">
          <a:xfrm>
            <a:off x="500034" y="1571612"/>
            <a:ext cx="2500330" cy="393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5" rIns="91428" bIns="45715"/>
          <a:lstStyle/>
          <a:p>
            <a:r>
              <a:rPr lang="ru-RU" sz="1000" dirty="0">
                <a:solidFill>
                  <a:schemeClr val="tx2"/>
                </a:solidFill>
                <a:latin typeface="Tahoma" pitchFamily="34" charset="0"/>
              </a:rPr>
              <a:t>тыс. долларов США</a:t>
            </a:r>
            <a:endParaRPr lang="ru-RU" sz="1000" dirty="0">
              <a:solidFill>
                <a:schemeClr val="tx2"/>
              </a:solidFill>
            </a:endParaRPr>
          </a:p>
        </p:txBody>
      </p:sp>
      <p:graphicFrame>
        <p:nvGraphicFramePr>
          <p:cNvPr id="54276" name="Object 4"/>
          <p:cNvGraphicFramePr>
            <a:graphicFrameLocks noChangeAspect="1"/>
          </p:cNvGraphicFramePr>
          <p:nvPr/>
        </p:nvGraphicFramePr>
        <p:xfrm>
          <a:off x="428596" y="1861238"/>
          <a:ext cx="4462463" cy="4220464"/>
        </p:xfrm>
        <a:graphic>
          <a:graphicData uri="http://schemas.openxmlformats.org/presentationml/2006/ole">
            <p:oleObj spid="_x0000_s54276" name="Диаграмма" r:id="rId5" imgW="4390949" imgH="4152900" progId="Excel.Sheet.8">
              <p:embed/>
            </p:oleObj>
          </a:graphicData>
        </a:graphic>
      </p:graphicFrame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5143504" y="1785926"/>
            <a:ext cx="3673506" cy="150019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6068" tIns="48034" rIns="96068" bIns="4803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Интенсивный рост объемов средств клиентов: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ts val="1400"/>
              <a:buFontTx/>
              <a:buChar char="-"/>
              <a:tabLst/>
            </a:pPr>
            <a:r>
              <a:rPr kumimoji="0" lang="ru-RU" sz="120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2008 год - 137%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tx1"/>
              </a:buClr>
              <a:buSzPts val="1400"/>
              <a:buFontTx/>
              <a:buChar char="-"/>
              <a:tabLst/>
            </a:pPr>
            <a:r>
              <a:rPr kumimoji="0" lang="ru-RU" sz="120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2009 год -  105% </a:t>
            </a:r>
          </a:p>
        </p:txBody>
      </p:sp>
      <p:sp>
        <p:nvSpPr>
          <p:cNvPr id="54278" name="Rectangle 6"/>
          <p:cNvSpPr>
            <a:spLocks noChangeArrowheads="1"/>
          </p:cNvSpPr>
          <p:nvPr/>
        </p:nvSpPr>
        <p:spPr bwMode="auto">
          <a:xfrm>
            <a:off x="5143504" y="3000372"/>
            <a:ext cx="3714776" cy="10001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6068" tIns="48034" rIns="96068" bIns="48034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Активное развитие розничного бизнеса в регионах присутствия, начиная с 2009 года</a:t>
            </a: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2FC0B6-45C4-4DEC-BAFD-7979BB8AE4F1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428625"/>
            <a:ext cx="4686300" cy="654050"/>
          </a:xfrm>
        </p:spPr>
        <p:txBody>
          <a:bodyPr/>
          <a:lstStyle/>
          <a:p>
            <a:pPr algn="l" eaLnBrk="1" hangingPunct="1"/>
            <a:r>
              <a:rPr lang="ru-RU" sz="3600" b="1" dirty="0" smtClean="0">
                <a:solidFill>
                  <a:schemeClr val="tx2"/>
                </a:solidFill>
              </a:rPr>
              <a:t>МЕЖБАНКОВСКОЕ </a:t>
            </a:r>
            <a:br>
              <a:rPr lang="ru-RU" sz="3600" b="1" dirty="0" smtClean="0">
                <a:solidFill>
                  <a:schemeClr val="tx2"/>
                </a:solidFill>
              </a:rPr>
            </a:br>
            <a:r>
              <a:rPr lang="ru-RU" sz="3600" b="1" dirty="0" smtClean="0">
                <a:solidFill>
                  <a:schemeClr val="tx2"/>
                </a:solidFill>
              </a:rPr>
              <a:t>СОТРУДНИЧЕСТВО</a:t>
            </a:r>
          </a:p>
        </p:txBody>
      </p:sp>
      <p:pic>
        <p:nvPicPr>
          <p:cNvPr id="25603" name="Picture 3" descr="In-best---green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804025" y="263525"/>
            <a:ext cx="2016125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карта_1"/>
          <p:cNvPicPr>
            <a:picLocks noChangeAspect="1" noChangeArrowheads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28596" y="2071678"/>
            <a:ext cx="8280400" cy="466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74871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8" name="Rectangle 55"/>
          <p:cNvSpPr>
            <a:spLocks noChangeArrowheads="1"/>
          </p:cNvSpPr>
          <p:nvPr/>
        </p:nvSpPr>
        <p:spPr bwMode="auto">
          <a:xfrm>
            <a:off x="465139" y="1285860"/>
            <a:ext cx="8464579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5" rIns="91428" bIns="45715" anchor="ctr"/>
          <a:lstStyle/>
          <a:p>
            <a:r>
              <a:rPr lang="ru-RU" sz="1600" b="1" dirty="0" smtClean="0">
                <a:solidFill>
                  <a:schemeClr val="tx2"/>
                </a:solidFill>
              </a:rPr>
              <a:t>ИНВЕСТБАНК является крупным оператором российского фондового и финансового рынков</a:t>
            </a:r>
            <a:endParaRPr lang="ru-RU" sz="1600" dirty="0">
              <a:solidFill>
                <a:schemeClr val="tx2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2FC0B6-45C4-4DEC-BAFD-7979BB8AE4F1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285720" y="214290"/>
            <a:ext cx="6400816" cy="714380"/>
          </a:xfrm>
        </p:spPr>
        <p:txBody>
          <a:bodyPr/>
          <a:lstStyle/>
          <a:p>
            <a:pPr algn="l" eaLnBrk="1" hangingPunct="1"/>
            <a:r>
              <a:rPr lang="ru-RU" sz="3600" b="1" dirty="0" smtClean="0">
                <a:solidFill>
                  <a:schemeClr val="tx2"/>
                </a:solidFill>
              </a:rPr>
              <a:t>ВЕКСЕЛЬНАЯ ПРОГРАММА</a:t>
            </a: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357158" y="2928934"/>
          <a:ext cx="8358214" cy="9715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26627" name="Picture 3" descr="In-best---green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6804025" y="263525"/>
            <a:ext cx="2016125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" name="Содержимое 7"/>
          <p:cNvGraphicFramePr>
            <a:graphicFrameLocks/>
          </p:cNvGraphicFramePr>
          <p:nvPr/>
        </p:nvGraphicFramePr>
        <p:xfrm>
          <a:off x="357158" y="1142985"/>
          <a:ext cx="8358214" cy="157163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graphicFrame>
        <p:nvGraphicFramePr>
          <p:cNvPr id="22530" name="Group 2"/>
          <p:cNvGraphicFramePr>
            <a:graphicFrameLocks noGrp="1"/>
          </p:cNvGraphicFramePr>
          <p:nvPr/>
        </p:nvGraphicFramePr>
        <p:xfrm>
          <a:off x="323850" y="4572008"/>
          <a:ext cx="8362950" cy="642942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2065338"/>
                <a:gridCol w="1314450"/>
                <a:gridCol w="1231900"/>
                <a:gridCol w="1230312"/>
                <a:gridCol w="1230313"/>
                <a:gridCol w="1290637"/>
              </a:tblGrid>
              <a:tr h="32211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Срок, дней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90-120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121-180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181-270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271-365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от   366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cell3D prstMaterial="dkEdge">
                      <a:bevel/>
                      <a:lightRig rig="flood" dir="t"/>
                    </a:cell3D>
                  </a:tcPr>
                </a:tc>
              </a:tr>
              <a:tr h="32082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Ставка, % год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7,5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9,5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10,0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10,5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cell3D prstMaterial="dkEdge">
                      <a:bevel/>
                      <a:lightRig rig="flood" dir="t"/>
                    </a:cell3D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11,1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horzOverflow="overflow">
                    <a:cell3D prstMaterial="dkEdge">
                      <a:bevel/>
                      <a:lightRig rig="flood" dir="t"/>
                    </a:cell3D>
                  </a:tcPr>
                </a:tc>
              </a:tr>
            </a:tbl>
          </a:graphicData>
        </a:graphic>
      </p:graphicFrame>
      <p:sp>
        <p:nvSpPr>
          <p:cNvPr id="26630" name="Rectangle 25"/>
          <p:cNvSpPr>
            <a:spLocks noChangeArrowheads="1"/>
          </p:cNvSpPr>
          <p:nvPr/>
        </p:nvSpPr>
        <p:spPr bwMode="auto">
          <a:xfrm>
            <a:off x="3271838" y="5488004"/>
            <a:ext cx="2081212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b="1" dirty="0">
                <a:solidFill>
                  <a:schemeClr val="tx2"/>
                </a:solidFill>
              </a:rPr>
              <a:t>Наши партнеры:</a:t>
            </a:r>
          </a:p>
        </p:txBody>
      </p:sp>
      <p:pic>
        <p:nvPicPr>
          <p:cNvPr id="26631" name="Picture 26" descr="logo_main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130552" y="5949950"/>
            <a:ext cx="1727200" cy="61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Picture 27" descr="Велес Капитал - Инвестиционная компания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71550" y="5778500"/>
            <a:ext cx="180975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8" name="Picture 14"/>
          <p:cNvPicPr>
            <a:picLocks noChangeAspect="1" noChangeArrowheads="1"/>
          </p:cNvPicPr>
          <p:nvPr/>
        </p:nvPicPr>
        <p:blipFill>
          <a:blip r:embed="rId14"/>
          <a:srcRect l="2196" t="22426" r="78123" b="70224"/>
          <a:stretch>
            <a:fillRect/>
          </a:stretch>
        </p:blipFill>
        <p:spPr bwMode="auto">
          <a:xfrm>
            <a:off x="5081605" y="6021388"/>
            <a:ext cx="1990725" cy="55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ctangle 11"/>
          <p:cNvSpPr txBox="1">
            <a:spLocks noChangeArrowheads="1"/>
          </p:cNvSpPr>
          <p:nvPr/>
        </p:nvSpPr>
        <p:spPr bwMode="auto">
          <a:xfrm>
            <a:off x="357158" y="4214818"/>
            <a:ext cx="8358246" cy="357190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28" tIns="45715" rIns="91428" bIns="45715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ПРОЦЕНТНЫЕ СТАВКИ ПО ВЕКСЕЛЯМ</a:t>
            </a:r>
          </a:p>
        </p:txBody>
      </p:sp>
      <p:pic>
        <p:nvPicPr>
          <p:cNvPr id="14" name="Рисунок 13" descr="logo.jp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7215206" y="5373710"/>
            <a:ext cx="952500" cy="1270000"/>
          </a:xfrm>
          <a:prstGeom prst="rect">
            <a:avLst/>
          </a:prstGeom>
        </p:spPr>
      </p:pic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2FC0B6-45C4-4DEC-BAFD-7979BB8AE4F1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  <p:sp>
        <p:nvSpPr>
          <p:cNvPr id="16" name="Rectangle 25"/>
          <p:cNvSpPr>
            <a:spLocks noChangeArrowheads="1"/>
          </p:cNvSpPr>
          <p:nvPr/>
        </p:nvSpPr>
        <p:spPr bwMode="auto">
          <a:xfrm>
            <a:off x="7643834" y="5702874"/>
            <a:ext cx="6574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РДЦ</a:t>
            </a:r>
            <a:endParaRPr lang="ru-RU" b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карта_1"/>
          <p:cNvPicPr>
            <a:picLocks noChangeAspect="1" noChangeArrowheads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28596" y="1120791"/>
            <a:ext cx="8280400" cy="466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328634" y="785794"/>
            <a:ext cx="7386638" cy="928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j-ea"/>
                <a:cs typeface="Arial" charset="0"/>
              </a:rPr>
              <a:t>Акционерный коммерческий банк </a:t>
            </a:r>
          </a:p>
        </p:txBody>
      </p:sp>
      <p:pic>
        <p:nvPicPr>
          <p:cNvPr id="9" name="Picture 2" descr="In-best---green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28596" y="1428736"/>
            <a:ext cx="5214938" cy="153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2"/>
          <p:cNvSpPr txBox="1">
            <a:spLocks/>
          </p:cNvSpPr>
          <p:nvPr/>
        </p:nvSpPr>
        <p:spPr bwMode="auto">
          <a:xfrm>
            <a:off x="314340" y="2928934"/>
            <a:ext cx="6400800" cy="614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charset="0"/>
                <a:ea typeface="+mn-ea"/>
                <a:cs typeface="Arial" charset="0"/>
              </a:rPr>
              <a:t>Открытое Акционерное Общество </a:t>
            </a: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428597" y="4714884"/>
            <a:ext cx="2643206" cy="7143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28" tIns="45715" rIns="91428" bIns="4571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214313" y="274638"/>
            <a:ext cx="6643687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rmAutofit fontScale="7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4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КОНТАКТЫ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4" name="Picture 3" descr="In-best---green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804025" y="263525"/>
            <a:ext cx="2016125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Rectangle 1"/>
          <p:cNvSpPr>
            <a:spLocks noChangeArrowheads="1"/>
          </p:cNvSpPr>
          <p:nvPr/>
        </p:nvSpPr>
        <p:spPr bwMode="auto">
          <a:xfrm>
            <a:off x="357158" y="5072074"/>
            <a:ext cx="2643206" cy="71438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28" tIns="45715" rIns="91428" bIns="4571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auto">
          <a:xfrm>
            <a:off x="357158" y="3624280"/>
            <a:ext cx="6480175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8" tIns="45715" rIns="91428" bIns="4571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Головной офис: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Россия, 236006, г.Калининград, Ленинский проспект, д.28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Тел.: (4012)-572-440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Офис в Москве Филиал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 «Центральный»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: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Россия, 109240, г.Москва, ул.Гончарная, д.12 стр.1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Тел: (495)</a:t>
            </a:r>
            <a:r>
              <a:rPr kumimoji="0" lang="en-US" sz="1600" b="0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411-68-11 (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доб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.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 27-98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dirty="0" smtClean="0">
                <a:solidFill>
                  <a:schemeClr val="tx2"/>
                </a:solidFill>
                <a:latin typeface="Arial" pitchFamily="34" charset="0"/>
              </a:rPr>
              <a:t>Вице-президент Аппарата Председателя Правления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Татьяна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 Галкина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Internet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: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  <a:hlinkClick r:id="rId6"/>
              </a:rPr>
              <a:t>www.invesbank.ru</a:t>
            </a:r>
            <a:endParaRPr kumimoji="0" lang="en-US" sz="16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карта_1"/>
          <p:cNvPicPr>
            <a:picLocks noChangeAspect="1" noChangeArrowheads="1"/>
          </p:cNvPicPr>
          <p:nvPr/>
        </p:nvPicPr>
        <p:blipFill>
          <a:blip r:embed="rId3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142844" y="1714488"/>
            <a:ext cx="8280400" cy="466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428625" y="876288"/>
            <a:ext cx="815975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ru-RU" b="1" dirty="0">
                <a:solidFill>
                  <a:schemeClr val="tx2"/>
                </a:solidFill>
                <a:cs typeface="Arial" charset="0"/>
              </a:rPr>
              <a:t>В результате объединения в апреле 2008 года крупных </a:t>
            </a:r>
            <a:br>
              <a:rPr lang="ru-RU" b="1" dirty="0">
                <a:solidFill>
                  <a:schemeClr val="tx2"/>
                </a:solidFill>
                <a:cs typeface="Arial" charset="0"/>
              </a:rPr>
            </a:br>
            <a:r>
              <a:rPr lang="ru-RU" b="1" dirty="0">
                <a:solidFill>
                  <a:schemeClr val="tx2"/>
                </a:solidFill>
                <a:cs typeface="Arial" charset="0"/>
              </a:rPr>
              <a:t>региональных игроков, работающих на банковском рынке </a:t>
            </a:r>
            <a:br>
              <a:rPr lang="ru-RU" b="1" dirty="0">
                <a:solidFill>
                  <a:schemeClr val="tx2"/>
                </a:solidFill>
                <a:cs typeface="Arial" charset="0"/>
              </a:rPr>
            </a:br>
            <a:r>
              <a:rPr lang="ru-RU" b="1" dirty="0">
                <a:solidFill>
                  <a:schemeClr val="tx2"/>
                </a:solidFill>
                <a:cs typeface="Arial" charset="0"/>
              </a:rPr>
              <a:t>более 19 лет, </a:t>
            </a:r>
            <a:r>
              <a:rPr lang="ru-RU" b="1" dirty="0" smtClean="0">
                <a:solidFill>
                  <a:schemeClr val="tx2"/>
                </a:solidFill>
                <a:cs typeface="Arial" charset="0"/>
              </a:rPr>
              <a:t>ИНВЕСТБАНК стал </a:t>
            </a:r>
            <a:r>
              <a:rPr lang="ru-RU" b="1" dirty="0">
                <a:solidFill>
                  <a:schemeClr val="tx2"/>
                </a:solidFill>
                <a:cs typeface="Arial" charset="0"/>
              </a:rPr>
              <a:t>универсальным банком федерального уровня </a:t>
            </a:r>
            <a:br>
              <a:rPr lang="ru-RU" b="1" dirty="0">
                <a:solidFill>
                  <a:schemeClr val="tx2"/>
                </a:solidFill>
                <a:cs typeface="Arial" charset="0"/>
              </a:rPr>
            </a:br>
            <a:endParaRPr lang="ru-RU" dirty="0">
              <a:cs typeface="Arial" charset="0"/>
            </a:endParaRPr>
          </a:p>
        </p:txBody>
      </p:sp>
      <p:pic>
        <p:nvPicPr>
          <p:cNvPr id="6" name="Picture 3" descr="In-best---green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804025" y="188913"/>
            <a:ext cx="2016125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142844" y="5429264"/>
            <a:ext cx="2786082" cy="928694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28" tIns="45715" rIns="91428" bIns="4571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11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903433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2FC0B6-45C4-4DEC-BAFD-7979BB8AE4F1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74638"/>
            <a:ext cx="5929325" cy="439737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ОБ ИНВЕСТБАНКЕ</a:t>
            </a:r>
            <a:endParaRPr lang="ru-RU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1322388" y="928688"/>
            <a:ext cx="20097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5" rIns="91428" bIns="45715">
            <a:spAutoFit/>
          </a:bodyPr>
          <a:lstStyle/>
          <a:p>
            <a:r>
              <a:rPr lang="ru-RU" sz="1400" b="1">
                <a:solidFill>
                  <a:schemeClr val="tx2"/>
                </a:solidFill>
              </a:rPr>
              <a:t>Основан в 1989 году</a:t>
            </a:r>
          </a:p>
        </p:txBody>
      </p:sp>
      <p:grpSp>
        <p:nvGrpSpPr>
          <p:cNvPr id="15363" name="Группа 7"/>
          <p:cNvGrpSpPr>
            <a:grpSpLocks/>
          </p:cNvGrpSpPr>
          <p:nvPr/>
        </p:nvGrpSpPr>
        <p:grpSpPr bwMode="auto">
          <a:xfrm>
            <a:off x="428625" y="1814513"/>
            <a:ext cx="685800" cy="328612"/>
            <a:chOff x="0" y="0"/>
            <a:chExt cx="685106" cy="328601"/>
          </a:xfrm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0" y="0"/>
              <a:ext cx="685106" cy="32860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9515" y="9525"/>
              <a:ext cx="666075" cy="3095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3340" tIns="53340" rIns="53340" bIns="53340" spcCol="1270" anchor="ctr"/>
            <a:lstStyle/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400" dirty="0"/>
            </a:p>
          </p:txBody>
        </p:sp>
      </p:grpSp>
      <p:sp>
        <p:nvSpPr>
          <p:cNvPr id="15364" name="Text Box 135"/>
          <p:cNvSpPr txBox="1">
            <a:spLocks noChangeArrowheads="1"/>
          </p:cNvSpPr>
          <p:nvPr/>
        </p:nvSpPr>
        <p:spPr bwMode="auto">
          <a:xfrm>
            <a:off x="1428750" y="1827213"/>
            <a:ext cx="6786563" cy="315912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ru-RU" sz="1400" b="1">
                <a:solidFill>
                  <a:schemeClr val="tx2"/>
                </a:solidFill>
              </a:rPr>
              <a:t>8 филиалов: Москва, Санкт-Петербург, Екатеринбург, Новосибирск, Самара, Ростов- на -Дону, Воронеж </a:t>
            </a:r>
          </a:p>
        </p:txBody>
      </p:sp>
      <p:grpSp>
        <p:nvGrpSpPr>
          <p:cNvPr id="15365" name="Группа 11"/>
          <p:cNvGrpSpPr>
            <a:grpSpLocks/>
          </p:cNvGrpSpPr>
          <p:nvPr/>
        </p:nvGrpSpPr>
        <p:grpSpPr bwMode="auto">
          <a:xfrm>
            <a:off x="428625" y="2243138"/>
            <a:ext cx="685800" cy="328612"/>
            <a:chOff x="0" y="0"/>
            <a:chExt cx="685106" cy="328601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0" y="0"/>
              <a:ext cx="685106" cy="32860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14" name="Скругленный прямоугольник 4"/>
            <p:cNvSpPr/>
            <p:nvPr/>
          </p:nvSpPr>
          <p:spPr>
            <a:xfrm>
              <a:off x="9515" y="9525"/>
              <a:ext cx="666075" cy="3095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3340" tIns="53340" rIns="53340" bIns="53340" spcCol="1270" anchor="ctr"/>
            <a:lstStyle/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400" dirty="0"/>
            </a:p>
          </p:txBody>
        </p:sp>
      </p:grpSp>
      <p:sp>
        <p:nvSpPr>
          <p:cNvPr id="15366" name="Text Box 135"/>
          <p:cNvSpPr txBox="1">
            <a:spLocks noChangeArrowheads="1"/>
          </p:cNvSpPr>
          <p:nvPr/>
        </p:nvSpPr>
        <p:spPr bwMode="auto">
          <a:xfrm>
            <a:off x="1428750" y="2255838"/>
            <a:ext cx="6786563" cy="315912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ru-RU" sz="1400" b="1">
                <a:solidFill>
                  <a:schemeClr val="tx2"/>
                </a:solidFill>
              </a:rPr>
              <a:t>Присутствует в 84-х городах и населенных пунктах Российской Федерации</a:t>
            </a:r>
          </a:p>
        </p:txBody>
      </p:sp>
      <p:grpSp>
        <p:nvGrpSpPr>
          <p:cNvPr id="15367" name="Группа 15"/>
          <p:cNvGrpSpPr>
            <a:grpSpLocks/>
          </p:cNvGrpSpPr>
          <p:nvPr/>
        </p:nvGrpSpPr>
        <p:grpSpPr bwMode="auto">
          <a:xfrm>
            <a:off x="428625" y="2714625"/>
            <a:ext cx="685800" cy="328613"/>
            <a:chOff x="0" y="0"/>
            <a:chExt cx="685106" cy="328601"/>
          </a:xfrm>
        </p:grpSpPr>
        <p:sp>
          <p:nvSpPr>
            <p:cNvPr id="17" name="Скругленный прямоугольник 16"/>
            <p:cNvSpPr/>
            <p:nvPr/>
          </p:nvSpPr>
          <p:spPr>
            <a:xfrm>
              <a:off x="0" y="0"/>
              <a:ext cx="685106" cy="32860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18" name="Скругленный прямоугольник 4"/>
            <p:cNvSpPr/>
            <p:nvPr/>
          </p:nvSpPr>
          <p:spPr>
            <a:xfrm>
              <a:off x="9515" y="9525"/>
              <a:ext cx="666075" cy="3095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3340" tIns="53340" rIns="53340" bIns="53340" spcCol="1270" anchor="ctr"/>
            <a:lstStyle/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400" dirty="0"/>
            </a:p>
          </p:txBody>
        </p:sp>
      </p:grpSp>
      <p:sp>
        <p:nvSpPr>
          <p:cNvPr id="15368" name="Text Box 135"/>
          <p:cNvSpPr txBox="1">
            <a:spLocks noChangeArrowheads="1"/>
          </p:cNvSpPr>
          <p:nvPr/>
        </p:nvSpPr>
        <p:spPr bwMode="auto">
          <a:xfrm>
            <a:off x="1428750" y="2714625"/>
            <a:ext cx="6786563" cy="315913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ru-RU" sz="1400" b="1">
                <a:solidFill>
                  <a:schemeClr val="tx2"/>
                </a:solidFill>
              </a:rPr>
              <a:t>200 000 клиентов юридических лиц, 20 000 клиентов физических лиц</a:t>
            </a:r>
          </a:p>
        </p:txBody>
      </p:sp>
      <p:grpSp>
        <p:nvGrpSpPr>
          <p:cNvPr id="15369" name="Группа 19"/>
          <p:cNvGrpSpPr>
            <a:grpSpLocks/>
          </p:cNvGrpSpPr>
          <p:nvPr/>
        </p:nvGrpSpPr>
        <p:grpSpPr bwMode="auto">
          <a:xfrm>
            <a:off x="428625" y="3171825"/>
            <a:ext cx="685800" cy="328613"/>
            <a:chOff x="0" y="0"/>
            <a:chExt cx="685106" cy="328601"/>
          </a:xfrm>
        </p:grpSpPr>
        <p:sp>
          <p:nvSpPr>
            <p:cNvPr id="21" name="Скругленный прямоугольник 20"/>
            <p:cNvSpPr/>
            <p:nvPr/>
          </p:nvSpPr>
          <p:spPr>
            <a:xfrm>
              <a:off x="0" y="0"/>
              <a:ext cx="685106" cy="32860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22" name="Скругленный прямоугольник 4"/>
            <p:cNvSpPr/>
            <p:nvPr/>
          </p:nvSpPr>
          <p:spPr>
            <a:xfrm>
              <a:off x="9515" y="9525"/>
              <a:ext cx="666075" cy="3095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3340" tIns="53340" rIns="53340" bIns="53340" spcCol="1270" anchor="ctr"/>
            <a:lstStyle/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400" dirty="0"/>
            </a:p>
          </p:txBody>
        </p:sp>
      </p:grpSp>
      <p:sp>
        <p:nvSpPr>
          <p:cNvPr id="15370" name="Rectangle 4"/>
          <p:cNvSpPr>
            <a:spLocks noChangeArrowheads="1"/>
          </p:cNvSpPr>
          <p:nvPr/>
        </p:nvSpPr>
        <p:spPr bwMode="auto">
          <a:xfrm>
            <a:off x="1357313" y="3143250"/>
            <a:ext cx="3890962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5" rIns="91428" bIns="45715">
            <a:spAutoFit/>
          </a:bodyPr>
          <a:lstStyle/>
          <a:p>
            <a:r>
              <a:rPr lang="en-US" sz="1400" b="1">
                <a:solidFill>
                  <a:schemeClr val="tx2"/>
                </a:solidFill>
              </a:rPr>
              <a:t>8</a:t>
            </a:r>
            <a:r>
              <a:rPr lang="ru-RU" sz="1400" b="1">
                <a:solidFill>
                  <a:schemeClr val="tx2"/>
                </a:solidFill>
              </a:rPr>
              <a:t> лет международного аудита отчетности</a:t>
            </a:r>
          </a:p>
        </p:txBody>
      </p:sp>
      <p:grpSp>
        <p:nvGrpSpPr>
          <p:cNvPr id="15371" name="Группа 23"/>
          <p:cNvGrpSpPr>
            <a:grpSpLocks/>
          </p:cNvGrpSpPr>
          <p:nvPr/>
        </p:nvGrpSpPr>
        <p:grpSpPr bwMode="auto">
          <a:xfrm>
            <a:off x="428625" y="3643313"/>
            <a:ext cx="685800" cy="328612"/>
            <a:chOff x="0" y="0"/>
            <a:chExt cx="685106" cy="328601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0" y="0"/>
              <a:ext cx="685106" cy="32860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26" name="Скругленный прямоугольник 4"/>
            <p:cNvSpPr/>
            <p:nvPr/>
          </p:nvSpPr>
          <p:spPr>
            <a:xfrm>
              <a:off x="9515" y="9525"/>
              <a:ext cx="666075" cy="3095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3340" tIns="53340" rIns="53340" bIns="53340" spcCol="1270" anchor="ctr"/>
            <a:lstStyle/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400" dirty="0"/>
            </a:p>
          </p:txBody>
        </p:sp>
      </p:grpSp>
      <p:sp>
        <p:nvSpPr>
          <p:cNvPr id="15372" name="Rectangle 5"/>
          <p:cNvSpPr>
            <a:spLocks noChangeArrowheads="1"/>
          </p:cNvSpPr>
          <p:nvPr/>
        </p:nvSpPr>
        <p:spPr bwMode="auto">
          <a:xfrm>
            <a:off x="1330325" y="3621088"/>
            <a:ext cx="20986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5" rIns="91428" bIns="45715">
            <a:spAutoFit/>
          </a:bodyPr>
          <a:lstStyle/>
          <a:p>
            <a:r>
              <a:rPr lang="ru-RU" sz="1400" b="1">
                <a:solidFill>
                  <a:schemeClr val="tx2"/>
                </a:solidFill>
              </a:rPr>
              <a:t>Кредитные рейтинги:</a:t>
            </a:r>
            <a:endParaRPr lang="ru-RU" b="1">
              <a:solidFill>
                <a:schemeClr val="tx2"/>
              </a:solidFill>
            </a:endParaRPr>
          </a:p>
        </p:txBody>
      </p:sp>
      <p:sp>
        <p:nvSpPr>
          <p:cNvPr id="15373" name="Rectangle 6"/>
          <p:cNvSpPr>
            <a:spLocks noChangeArrowheads="1"/>
          </p:cNvSpPr>
          <p:nvPr/>
        </p:nvSpPr>
        <p:spPr bwMode="auto">
          <a:xfrm>
            <a:off x="1331913" y="3906838"/>
            <a:ext cx="4016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5" rIns="91428" bIns="45715">
            <a:spAutoFit/>
          </a:bodyPr>
          <a:lstStyle/>
          <a:p>
            <a:r>
              <a:rPr lang="ru-RU" sz="1400" b="1">
                <a:solidFill>
                  <a:schemeClr val="tx2"/>
                </a:solidFill>
              </a:rPr>
              <a:t>Национальное Рейтинговое Агентство</a:t>
            </a:r>
            <a:r>
              <a:rPr lang="en-US" sz="1400" b="1">
                <a:solidFill>
                  <a:schemeClr val="tx2"/>
                </a:solidFill>
              </a:rPr>
              <a:t> : A+</a:t>
            </a:r>
            <a:endParaRPr lang="ru-RU" b="1">
              <a:solidFill>
                <a:schemeClr val="tx2"/>
              </a:solidFill>
            </a:endParaRPr>
          </a:p>
        </p:txBody>
      </p:sp>
      <p:sp>
        <p:nvSpPr>
          <p:cNvPr id="15374" name="Rectangle 7"/>
          <p:cNvSpPr>
            <a:spLocks noChangeArrowheads="1"/>
          </p:cNvSpPr>
          <p:nvPr/>
        </p:nvSpPr>
        <p:spPr bwMode="auto">
          <a:xfrm>
            <a:off x="1347788" y="4192595"/>
            <a:ext cx="15065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5" rIns="91428" bIns="45715">
            <a:spAutoFit/>
          </a:bodyPr>
          <a:lstStyle/>
          <a:p>
            <a:r>
              <a:rPr lang="en-US" sz="1400" b="1" dirty="0" err="1">
                <a:solidFill>
                  <a:schemeClr val="tx2"/>
                </a:solidFill>
              </a:rPr>
              <a:t>RusRating</a:t>
            </a:r>
            <a:r>
              <a:rPr lang="en-US" sz="1400" b="1" dirty="0">
                <a:solidFill>
                  <a:schemeClr val="tx2"/>
                </a:solidFill>
              </a:rPr>
              <a:t>: BB-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5375" name="Rectangle 8"/>
          <p:cNvSpPr>
            <a:spLocks noChangeArrowheads="1"/>
          </p:cNvSpPr>
          <p:nvPr/>
        </p:nvSpPr>
        <p:spPr bwMode="auto">
          <a:xfrm>
            <a:off x="1366827" y="4478347"/>
            <a:ext cx="1633537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8" tIns="45715" rIns="91428" bIns="45715">
            <a:spAutoFit/>
          </a:bodyPr>
          <a:lstStyle/>
          <a:p>
            <a:r>
              <a:rPr lang="ru-RU" sz="1400" b="1" dirty="0">
                <a:solidFill>
                  <a:schemeClr val="tx2"/>
                </a:solidFill>
              </a:rPr>
              <a:t>Эксперт РА</a:t>
            </a:r>
            <a:r>
              <a:rPr lang="en-US" sz="1400" b="1" dirty="0">
                <a:solidFill>
                  <a:schemeClr val="tx2"/>
                </a:solidFill>
              </a:rPr>
              <a:t>: B</a:t>
            </a:r>
            <a:r>
              <a:rPr lang="ru-RU" sz="1400" b="1" dirty="0">
                <a:solidFill>
                  <a:schemeClr val="tx2"/>
                </a:solidFill>
              </a:rPr>
              <a:t>++</a:t>
            </a:r>
            <a:endParaRPr lang="ru-RU" b="1" dirty="0">
              <a:solidFill>
                <a:schemeClr val="tx2"/>
              </a:solidFill>
            </a:endParaRPr>
          </a:p>
        </p:txBody>
      </p:sp>
      <p:grpSp>
        <p:nvGrpSpPr>
          <p:cNvPr id="15376" name="Группа 30"/>
          <p:cNvGrpSpPr>
            <a:grpSpLocks/>
          </p:cNvGrpSpPr>
          <p:nvPr/>
        </p:nvGrpSpPr>
        <p:grpSpPr bwMode="auto">
          <a:xfrm>
            <a:off x="428625" y="4814888"/>
            <a:ext cx="685800" cy="328612"/>
            <a:chOff x="0" y="0"/>
            <a:chExt cx="685106" cy="328601"/>
          </a:xfrm>
        </p:grpSpPr>
        <p:sp>
          <p:nvSpPr>
            <p:cNvPr id="32" name="Скругленный прямоугольник 31"/>
            <p:cNvSpPr/>
            <p:nvPr/>
          </p:nvSpPr>
          <p:spPr>
            <a:xfrm>
              <a:off x="0" y="0"/>
              <a:ext cx="685106" cy="32860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33" name="Скругленный прямоугольник 4"/>
            <p:cNvSpPr/>
            <p:nvPr/>
          </p:nvSpPr>
          <p:spPr>
            <a:xfrm>
              <a:off x="9515" y="9525"/>
              <a:ext cx="666075" cy="3095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3340" tIns="53340" rIns="53340" bIns="53340" spcCol="1270" anchor="ctr"/>
            <a:lstStyle/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400" dirty="0"/>
            </a:p>
          </p:txBody>
        </p:sp>
      </p:grpSp>
      <p:sp>
        <p:nvSpPr>
          <p:cNvPr id="15377" name="Text Box 135"/>
          <p:cNvSpPr txBox="1">
            <a:spLocks noChangeArrowheads="1"/>
          </p:cNvSpPr>
          <p:nvPr/>
        </p:nvSpPr>
        <p:spPr bwMode="auto">
          <a:xfrm>
            <a:off x="1365250" y="4754563"/>
            <a:ext cx="6207125" cy="4603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ru-RU" sz="1400" b="1">
                <a:solidFill>
                  <a:schemeClr val="tx2"/>
                </a:solidFill>
              </a:rPr>
              <a:t>92-й Банк</a:t>
            </a:r>
            <a:r>
              <a:rPr lang="en-US" sz="1400" b="1">
                <a:solidFill>
                  <a:schemeClr val="tx2"/>
                </a:solidFill>
              </a:rPr>
              <a:t> </a:t>
            </a:r>
            <a:r>
              <a:rPr lang="ru-RU" sz="1400" b="1">
                <a:solidFill>
                  <a:schemeClr val="tx2"/>
                </a:solidFill>
              </a:rPr>
              <a:t>по величине активов в России</a:t>
            </a:r>
            <a:r>
              <a:rPr lang="en-US" sz="1400" b="1">
                <a:solidFill>
                  <a:schemeClr val="tx2"/>
                </a:solidFill>
              </a:rPr>
              <a:t> </a:t>
            </a:r>
            <a:r>
              <a:rPr lang="ru-RU" sz="1400" b="1">
                <a:solidFill>
                  <a:schemeClr val="tx2"/>
                </a:solidFill>
              </a:rPr>
              <a:t>в 2 квартале 2010 года, </a:t>
            </a:r>
          </a:p>
          <a:p>
            <a:r>
              <a:rPr lang="ru-RU" sz="1400" b="1">
                <a:solidFill>
                  <a:schemeClr val="tx2"/>
                </a:solidFill>
              </a:rPr>
              <a:t>по данным ИНТЕРФАКС-100. Банки России</a:t>
            </a:r>
            <a:endParaRPr lang="ru-RU" b="1">
              <a:solidFill>
                <a:schemeClr val="tx2"/>
              </a:solidFill>
            </a:endParaRPr>
          </a:p>
        </p:txBody>
      </p:sp>
      <p:grpSp>
        <p:nvGrpSpPr>
          <p:cNvPr id="15378" name="Группа 34"/>
          <p:cNvGrpSpPr>
            <a:grpSpLocks/>
          </p:cNvGrpSpPr>
          <p:nvPr/>
        </p:nvGrpSpPr>
        <p:grpSpPr bwMode="auto">
          <a:xfrm>
            <a:off x="428625" y="5286375"/>
            <a:ext cx="685800" cy="328613"/>
            <a:chOff x="0" y="0"/>
            <a:chExt cx="685106" cy="328601"/>
          </a:xfrm>
        </p:grpSpPr>
        <p:sp>
          <p:nvSpPr>
            <p:cNvPr id="36" name="Скругленный прямоугольник 35"/>
            <p:cNvSpPr/>
            <p:nvPr/>
          </p:nvSpPr>
          <p:spPr>
            <a:xfrm>
              <a:off x="0" y="0"/>
              <a:ext cx="685106" cy="32860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37" name="Скругленный прямоугольник 4"/>
            <p:cNvSpPr/>
            <p:nvPr/>
          </p:nvSpPr>
          <p:spPr>
            <a:xfrm>
              <a:off x="9515" y="9525"/>
              <a:ext cx="666075" cy="3095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3340" tIns="53340" rIns="53340" bIns="53340" spcCol="1270" anchor="ctr"/>
            <a:lstStyle/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400" dirty="0"/>
            </a:p>
          </p:txBody>
        </p:sp>
      </p:grpSp>
      <p:sp>
        <p:nvSpPr>
          <p:cNvPr id="15379" name="Text Box 135"/>
          <p:cNvSpPr txBox="1">
            <a:spLocks noChangeArrowheads="1"/>
          </p:cNvSpPr>
          <p:nvPr/>
        </p:nvSpPr>
        <p:spPr bwMode="auto">
          <a:xfrm>
            <a:off x="1400175" y="5286375"/>
            <a:ext cx="7315200" cy="4603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1400" b="1" dirty="0">
                <a:solidFill>
                  <a:schemeClr val="tx2"/>
                </a:solidFill>
              </a:rPr>
              <a:t>55</a:t>
            </a:r>
            <a:r>
              <a:rPr lang="ru-RU" sz="1400" b="1" dirty="0">
                <a:solidFill>
                  <a:schemeClr val="tx2"/>
                </a:solidFill>
              </a:rPr>
              <a:t>-</a:t>
            </a:r>
            <a:r>
              <a:rPr lang="ru-RU" sz="1400" b="1" dirty="0" err="1">
                <a:solidFill>
                  <a:schemeClr val="tx2"/>
                </a:solidFill>
              </a:rPr>
              <a:t>й</a:t>
            </a:r>
            <a:r>
              <a:rPr lang="ru-RU" sz="1400" b="1" dirty="0">
                <a:solidFill>
                  <a:schemeClr val="tx2"/>
                </a:solidFill>
              </a:rPr>
              <a:t> Банк</a:t>
            </a:r>
            <a:r>
              <a:rPr lang="en-US" sz="1400" b="1" dirty="0">
                <a:solidFill>
                  <a:schemeClr val="tx2"/>
                </a:solidFill>
              </a:rPr>
              <a:t> </a:t>
            </a:r>
            <a:r>
              <a:rPr lang="ru-RU" sz="1400" b="1" dirty="0">
                <a:solidFill>
                  <a:schemeClr val="tx2"/>
                </a:solidFill>
              </a:rPr>
              <a:t>по объему привлечения частных вкладов, по данным агентства </a:t>
            </a:r>
            <a:r>
              <a:rPr lang="en-US" sz="1400" b="1" dirty="0" err="1" smtClean="0">
                <a:solidFill>
                  <a:schemeClr val="tx2"/>
                </a:solidFill>
              </a:rPr>
              <a:t>RusRating</a:t>
            </a:r>
            <a:r>
              <a:rPr lang="ru-RU" sz="1400" b="1" dirty="0" smtClean="0">
                <a:solidFill>
                  <a:schemeClr val="tx2"/>
                </a:solidFill>
              </a:rPr>
              <a:t>, 2 квартал 2010 года</a:t>
            </a:r>
            <a:endParaRPr lang="ru-RU" b="1" dirty="0">
              <a:solidFill>
                <a:schemeClr val="tx2"/>
              </a:solidFill>
            </a:endParaRPr>
          </a:p>
        </p:txBody>
      </p:sp>
      <p:grpSp>
        <p:nvGrpSpPr>
          <p:cNvPr id="15380" name="Группа 38"/>
          <p:cNvGrpSpPr>
            <a:grpSpLocks/>
          </p:cNvGrpSpPr>
          <p:nvPr/>
        </p:nvGrpSpPr>
        <p:grpSpPr bwMode="auto">
          <a:xfrm>
            <a:off x="428625" y="5815013"/>
            <a:ext cx="685800" cy="328612"/>
            <a:chOff x="0" y="0"/>
            <a:chExt cx="685106" cy="328601"/>
          </a:xfrm>
        </p:grpSpPr>
        <p:sp>
          <p:nvSpPr>
            <p:cNvPr id="40" name="Скругленный прямоугольник 39"/>
            <p:cNvSpPr/>
            <p:nvPr/>
          </p:nvSpPr>
          <p:spPr>
            <a:xfrm>
              <a:off x="0" y="0"/>
              <a:ext cx="685106" cy="32860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41" name="Скругленный прямоугольник 4"/>
            <p:cNvSpPr/>
            <p:nvPr/>
          </p:nvSpPr>
          <p:spPr>
            <a:xfrm>
              <a:off x="9515" y="9525"/>
              <a:ext cx="666075" cy="3095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3340" tIns="53340" rIns="53340" bIns="53340" spcCol="1270" anchor="ctr"/>
            <a:lstStyle/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400" dirty="0"/>
            </a:p>
          </p:txBody>
        </p:sp>
      </p:grpSp>
      <p:sp>
        <p:nvSpPr>
          <p:cNvPr id="15381" name="Text Box 135"/>
          <p:cNvSpPr txBox="1">
            <a:spLocks noChangeArrowheads="1"/>
          </p:cNvSpPr>
          <p:nvPr/>
        </p:nvSpPr>
        <p:spPr bwMode="auto">
          <a:xfrm>
            <a:off x="1357313" y="5786438"/>
            <a:ext cx="7315200" cy="4603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en-US" sz="1400" b="1" dirty="0">
                <a:solidFill>
                  <a:schemeClr val="tx2"/>
                </a:solidFill>
              </a:rPr>
              <a:t>5</a:t>
            </a:r>
            <a:r>
              <a:rPr lang="ru-RU" sz="1400" b="1" dirty="0">
                <a:solidFill>
                  <a:schemeClr val="tx2"/>
                </a:solidFill>
              </a:rPr>
              <a:t>0-е  место по объему корпоративного кредитного портфеля , по данным агентства </a:t>
            </a:r>
            <a:r>
              <a:rPr lang="en-US" sz="1400" b="1" dirty="0" err="1" smtClean="0">
                <a:solidFill>
                  <a:schemeClr val="tx2"/>
                </a:solidFill>
              </a:rPr>
              <a:t>RusRating</a:t>
            </a:r>
            <a:r>
              <a:rPr lang="ru-RU" sz="1400" b="1" dirty="0" smtClean="0">
                <a:solidFill>
                  <a:schemeClr val="tx2"/>
                </a:solidFill>
              </a:rPr>
              <a:t>, 2 квартал 2010 года </a:t>
            </a:r>
            <a:endParaRPr lang="ru-RU" b="1" dirty="0">
              <a:solidFill>
                <a:schemeClr val="tx2"/>
              </a:solidFill>
            </a:endParaRPr>
          </a:p>
        </p:txBody>
      </p:sp>
      <p:grpSp>
        <p:nvGrpSpPr>
          <p:cNvPr id="15382" name="Группа 42"/>
          <p:cNvGrpSpPr>
            <a:grpSpLocks/>
          </p:cNvGrpSpPr>
          <p:nvPr/>
        </p:nvGrpSpPr>
        <p:grpSpPr bwMode="auto">
          <a:xfrm>
            <a:off x="428625" y="6315098"/>
            <a:ext cx="685800" cy="328612"/>
            <a:chOff x="0" y="0"/>
            <a:chExt cx="685106" cy="328601"/>
          </a:xfrm>
        </p:grpSpPr>
        <p:sp>
          <p:nvSpPr>
            <p:cNvPr id="44" name="Скругленный прямоугольник 43"/>
            <p:cNvSpPr/>
            <p:nvPr/>
          </p:nvSpPr>
          <p:spPr>
            <a:xfrm>
              <a:off x="0" y="0"/>
              <a:ext cx="685106" cy="32860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45" name="Скругленный прямоугольник 4"/>
            <p:cNvSpPr/>
            <p:nvPr/>
          </p:nvSpPr>
          <p:spPr>
            <a:xfrm>
              <a:off x="9515" y="9525"/>
              <a:ext cx="666075" cy="3095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3340" tIns="53340" rIns="53340" bIns="53340" spcCol="1270" anchor="ctr"/>
            <a:lstStyle/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400" dirty="0"/>
            </a:p>
          </p:txBody>
        </p:sp>
      </p:grpSp>
      <p:sp>
        <p:nvSpPr>
          <p:cNvPr id="15383" name="Text Box 135"/>
          <p:cNvSpPr txBox="1">
            <a:spLocks noChangeArrowheads="1"/>
          </p:cNvSpPr>
          <p:nvPr/>
        </p:nvSpPr>
        <p:spPr bwMode="auto">
          <a:xfrm>
            <a:off x="1357313" y="6254773"/>
            <a:ext cx="7315200" cy="4603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ru-RU" sz="1400" b="1" dirty="0">
                <a:solidFill>
                  <a:schemeClr val="tx2"/>
                </a:solidFill>
              </a:rPr>
              <a:t>Количество сотрудников: более 2000 человек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15384" name="Text Box 135"/>
          <p:cNvSpPr txBox="1">
            <a:spLocks noChangeArrowheads="1"/>
          </p:cNvSpPr>
          <p:nvPr/>
        </p:nvSpPr>
        <p:spPr bwMode="auto">
          <a:xfrm>
            <a:off x="1428750" y="1254125"/>
            <a:ext cx="7315200" cy="460375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r>
              <a:rPr lang="ru-RU" sz="1400" b="1">
                <a:solidFill>
                  <a:schemeClr val="tx2"/>
                </a:solidFill>
              </a:rPr>
              <a:t>Крупнейший банк в Калининградском регионе</a:t>
            </a:r>
            <a:endParaRPr lang="ru-RU" b="1">
              <a:solidFill>
                <a:schemeClr val="tx2"/>
              </a:solidFill>
            </a:endParaRPr>
          </a:p>
        </p:txBody>
      </p:sp>
      <p:grpSp>
        <p:nvGrpSpPr>
          <p:cNvPr id="15385" name="Группа 50"/>
          <p:cNvGrpSpPr>
            <a:grpSpLocks/>
          </p:cNvGrpSpPr>
          <p:nvPr/>
        </p:nvGrpSpPr>
        <p:grpSpPr bwMode="auto">
          <a:xfrm>
            <a:off x="428625" y="1357313"/>
            <a:ext cx="685800" cy="328612"/>
            <a:chOff x="0" y="0"/>
            <a:chExt cx="685106" cy="328601"/>
          </a:xfrm>
        </p:grpSpPr>
        <p:sp>
          <p:nvSpPr>
            <p:cNvPr id="52" name="Скругленный прямоугольник 51"/>
            <p:cNvSpPr/>
            <p:nvPr/>
          </p:nvSpPr>
          <p:spPr>
            <a:xfrm>
              <a:off x="0" y="0"/>
              <a:ext cx="685106" cy="32860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53" name="Скругленный прямоугольник 4"/>
            <p:cNvSpPr/>
            <p:nvPr/>
          </p:nvSpPr>
          <p:spPr>
            <a:xfrm>
              <a:off x="9515" y="9525"/>
              <a:ext cx="666075" cy="3095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3340" tIns="53340" rIns="53340" bIns="53340" spcCol="1270" anchor="ctr"/>
            <a:lstStyle/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400" dirty="0"/>
            </a:p>
          </p:txBody>
        </p:sp>
      </p:grpSp>
      <p:grpSp>
        <p:nvGrpSpPr>
          <p:cNvPr id="15386" name="Группа 54"/>
          <p:cNvGrpSpPr>
            <a:grpSpLocks/>
          </p:cNvGrpSpPr>
          <p:nvPr/>
        </p:nvGrpSpPr>
        <p:grpSpPr bwMode="auto">
          <a:xfrm>
            <a:off x="428625" y="928688"/>
            <a:ext cx="685800" cy="328612"/>
            <a:chOff x="0" y="0"/>
            <a:chExt cx="685106" cy="328601"/>
          </a:xfrm>
        </p:grpSpPr>
        <p:sp>
          <p:nvSpPr>
            <p:cNvPr id="56" name="Скругленный прямоугольник 55"/>
            <p:cNvSpPr/>
            <p:nvPr/>
          </p:nvSpPr>
          <p:spPr>
            <a:xfrm>
              <a:off x="0" y="0"/>
              <a:ext cx="685106" cy="328601"/>
            </a:xfrm>
            <a:prstGeom prst="roundRect">
              <a:avLst>
                <a:gd name="adj" fmla="val 10000"/>
              </a:avLst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</p:sp>
        <p:sp>
          <p:nvSpPr>
            <p:cNvPr id="57" name="Скругленный прямоугольник 4"/>
            <p:cNvSpPr/>
            <p:nvPr/>
          </p:nvSpPr>
          <p:spPr>
            <a:xfrm>
              <a:off x="9515" y="9525"/>
              <a:ext cx="666075" cy="30955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3340" tIns="53340" rIns="53340" bIns="53340" spcCol="1270" anchor="ctr"/>
            <a:lstStyle/>
            <a:p>
              <a:pPr algn="ctr" defTabSz="6223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ru-RU" sz="1400" dirty="0"/>
            </a:p>
          </p:txBody>
        </p:sp>
      </p:grpSp>
      <p:pic>
        <p:nvPicPr>
          <p:cNvPr id="15387" name="Picture 3" descr="In-best---green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804025" y="188913"/>
            <a:ext cx="2016125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8" name="Picture 11" descr="На главную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80063" y="3624263"/>
            <a:ext cx="1368425" cy="376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89" name="Picture 12" descr="RUSRATI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80063" y="4014788"/>
            <a:ext cx="1223962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90" name="Picture 13" descr="Эксперт РА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580063" y="4314825"/>
            <a:ext cx="1223962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" name="Номер слайда 5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2FC0B6-45C4-4DEC-BAFD-7979BB8AE4F1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-71462"/>
            <a:ext cx="6186502" cy="1143000"/>
          </a:xfrm>
        </p:spPr>
        <p:txBody>
          <a:bodyPr/>
          <a:lstStyle/>
          <a:p>
            <a:pPr algn="l"/>
            <a:r>
              <a:rPr lang="ru-RU" sz="4000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СТРУКТУРА ВЛАДЕНИЯ</a:t>
            </a:r>
            <a:endParaRPr lang="ru-RU" sz="4000" b="1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6082" name="Object 2"/>
          <p:cNvGraphicFramePr>
            <a:graphicFrameLocks noChangeAspect="1"/>
          </p:cNvGraphicFramePr>
          <p:nvPr>
            <p:ph/>
          </p:nvPr>
        </p:nvGraphicFramePr>
        <p:xfrm>
          <a:off x="-2071734" y="1285860"/>
          <a:ext cx="11215734" cy="4429133"/>
        </p:xfrm>
        <a:graphic>
          <a:graphicData uri="http://schemas.openxmlformats.org/presentationml/2006/ole">
            <p:oleObj spid="_x0000_s46082" name="Диаграмма" r:id="rId4" imgW="5553151" imgH="2267102" progId="Excel.Sheet.8">
              <p:embed followColorScheme="full"/>
            </p:oleObj>
          </a:graphicData>
        </a:graphic>
      </p:graphicFrame>
      <p:pic>
        <p:nvPicPr>
          <p:cNvPr id="5" name="Picture 3" descr="In-best---green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804025" y="188913"/>
            <a:ext cx="2016125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4857752" y="1428736"/>
            <a:ext cx="4032250" cy="50006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28" tIns="45715" rIns="91428" bIns="45715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Мажоритарные акционеры:</a:t>
            </a:r>
            <a:endParaRPr kumimoji="0" lang="ru-RU" b="0" i="0" u="none" strike="noStrike" cap="none" normalizeH="0" baseline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4857752" y="2205037"/>
            <a:ext cx="431800" cy="2238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4857752" y="2714620"/>
            <a:ext cx="4032250" cy="500066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28" tIns="45715" rIns="91428" bIns="45715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err="1" smtClean="0">
                <a:solidFill>
                  <a:schemeClr val="tx2"/>
                </a:solidFill>
                <a:latin typeface="Arial" pitchFamily="34" charset="0"/>
              </a:rPr>
              <a:t>Миноритарные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 акционеры: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4857752" y="3633797"/>
            <a:ext cx="431800" cy="2238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1002">
            <a:schemeClr val="dk2"/>
          </a:fillRef>
          <a:effectRef idx="3">
            <a:schemeClr val="accent1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4857752" y="4562491"/>
            <a:ext cx="431800" cy="223831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  <p:style>
          <a:lnRef idx="0">
            <a:scrgbClr r="0" g="0" b="0"/>
          </a:lnRef>
          <a:fillRef idx="1002">
            <a:schemeClr val="lt1"/>
          </a:fillRef>
          <a:effectRef idx="0">
            <a:scrgbClr r="0" g="0" b="0"/>
          </a:effectRef>
          <a:fontRef idx="major"/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Rectangle 5"/>
          <p:cNvSpPr>
            <a:spLocks noChangeArrowheads="1"/>
          </p:cNvSpPr>
          <p:nvPr/>
        </p:nvSpPr>
        <p:spPr bwMode="auto">
          <a:xfrm>
            <a:off x="4857752" y="5348309"/>
            <a:ext cx="431800" cy="223831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dk1"/>
          </a:lnRef>
          <a:fillRef idx="1002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5303907" y="3465152"/>
            <a:ext cx="3911563" cy="892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28" tIns="45715" rIns="91428" bIns="45715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«</a:t>
            </a: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Реха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 </a:t>
            </a: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Холдингс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 Лимитед», Компания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принадлежит УК "</a:t>
            </a: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РенФин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" – один из лидеров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портфельных инвесторов на российском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рынке, входит в «Ренессанс </a:t>
            </a: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Груп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»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5334033" y="4479935"/>
            <a:ext cx="3881437" cy="4924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28" tIns="45715" rIns="91428" bIns="45715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ООО «</a:t>
            </a:r>
            <a:r>
              <a:rPr kumimoji="0" lang="ru-RU" sz="1300" b="0" i="0" u="none" strike="noStrike" cap="none" normalizeH="0" baseline="0" dirty="0" err="1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ТрейдИмпекс</a:t>
            </a: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», мажоритарный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акционер С.В.Менделеев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5324509" y="5286389"/>
            <a:ext cx="3819491" cy="2923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28" tIns="45715" rIns="91428" bIns="45715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Другие юридические и физические лица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17" name="Rectangle 9"/>
          <p:cNvSpPr>
            <a:spLocks noChangeArrowheads="1"/>
          </p:cNvSpPr>
          <p:nvPr/>
        </p:nvSpPr>
        <p:spPr bwMode="auto">
          <a:xfrm>
            <a:off x="5324509" y="2143116"/>
            <a:ext cx="3248019" cy="29237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28" tIns="45715" rIns="91428" bIns="45715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300" dirty="0" smtClean="0">
                <a:solidFill>
                  <a:schemeClr val="tx2"/>
                </a:solidFill>
                <a:latin typeface="Arial" pitchFamily="34" charset="0"/>
              </a:rPr>
              <a:t>В.А.Антонов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2FC0B6-45C4-4DEC-BAFD-7979BB8AE4F1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8" y="274638"/>
            <a:ext cx="6115050" cy="511175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</a:rPr>
              <a:t>РЕГИОНЫ ПРИСУТССТВИЯ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19459" name="Picture 3" descr="карта_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179388" y="1692275"/>
            <a:ext cx="8280400" cy="466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AutoShape 104"/>
          <p:cNvSpPr>
            <a:spLocks noChangeArrowheads="1"/>
          </p:cNvSpPr>
          <p:nvPr/>
        </p:nvSpPr>
        <p:spPr bwMode="auto">
          <a:xfrm>
            <a:off x="322264" y="1495416"/>
            <a:ext cx="963588" cy="719138"/>
          </a:xfrm>
          <a:prstGeom prst="homePlate">
            <a:avLst>
              <a:gd name="adj" fmla="val 31291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28" tIns="45715" rIns="91428" bIns="45715" anchor="ctr"/>
          <a:lstStyle/>
          <a:p>
            <a:pPr algn="ctr">
              <a:defRPr/>
            </a:pPr>
            <a:r>
              <a:rPr lang="en-GB" b="1" dirty="0">
                <a:solidFill>
                  <a:schemeClr val="tx2"/>
                </a:solidFill>
                <a:latin typeface="Arial" pitchFamily="34" charset="0"/>
              </a:rPr>
              <a:t>8</a:t>
            </a:r>
            <a:r>
              <a:rPr lang="en-GB" sz="1400" b="1" dirty="0">
                <a:solidFill>
                  <a:schemeClr val="tx2"/>
                </a:solidFill>
                <a:latin typeface="Arial" pitchFamily="34" charset="0"/>
              </a:rPr>
              <a:t> </a:t>
            </a:r>
            <a:endParaRPr lang="ru-RU" sz="1400" b="1" dirty="0">
              <a:solidFill>
                <a:schemeClr val="tx2"/>
              </a:solidFill>
              <a:latin typeface="Arial" pitchFamily="34" charset="0"/>
            </a:endParaRPr>
          </a:p>
          <a:p>
            <a:pPr algn="ctr">
              <a:defRPr/>
            </a:pPr>
            <a:r>
              <a:rPr lang="ru-RU" sz="1400" dirty="0">
                <a:solidFill>
                  <a:schemeClr val="tx2"/>
                </a:solidFill>
                <a:latin typeface="Arial" pitchFamily="34" charset="0"/>
              </a:rPr>
              <a:t>регионов</a:t>
            </a:r>
            <a:endParaRPr lang="ru-RU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8437" name="AutoShape 104"/>
          <p:cNvSpPr>
            <a:spLocks noChangeArrowheads="1"/>
          </p:cNvSpPr>
          <p:nvPr/>
        </p:nvSpPr>
        <p:spPr bwMode="auto">
          <a:xfrm>
            <a:off x="1357290" y="1495416"/>
            <a:ext cx="900112" cy="719138"/>
          </a:xfrm>
          <a:prstGeom prst="homePlate">
            <a:avLst>
              <a:gd name="adj" fmla="val 31291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28" tIns="45715" rIns="91428" bIns="45715" anchor="ctr"/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  <a:latin typeface="Arial" pitchFamily="34" charset="0"/>
              </a:rPr>
              <a:t>9</a:t>
            </a:r>
            <a:r>
              <a:rPr lang="en-US" b="1" dirty="0">
                <a:solidFill>
                  <a:schemeClr val="tx2"/>
                </a:solidFill>
                <a:latin typeface="Arial" pitchFamily="34" charset="0"/>
              </a:rPr>
              <a:t>4</a:t>
            </a:r>
            <a:r>
              <a:rPr lang="ru-RU" b="1" dirty="0">
                <a:solidFill>
                  <a:schemeClr val="tx2"/>
                </a:solidFill>
                <a:latin typeface="Arial" pitchFamily="34" charset="0"/>
              </a:rPr>
              <a:t> </a:t>
            </a:r>
          </a:p>
          <a:p>
            <a:pPr algn="ctr">
              <a:defRPr/>
            </a:pPr>
            <a:r>
              <a:rPr lang="ru-RU" sz="1600" dirty="0">
                <a:solidFill>
                  <a:schemeClr val="tx2"/>
                </a:solidFill>
                <a:latin typeface="Arial" pitchFamily="34" charset="0"/>
              </a:rPr>
              <a:t>офиса</a:t>
            </a:r>
            <a:endParaRPr lang="ru-RU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8438" name="AutoShape 104"/>
          <p:cNvSpPr>
            <a:spLocks noChangeArrowheads="1"/>
          </p:cNvSpPr>
          <p:nvPr/>
        </p:nvSpPr>
        <p:spPr bwMode="auto">
          <a:xfrm>
            <a:off x="2357422" y="1495416"/>
            <a:ext cx="900112" cy="719138"/>
          </a:xfrm>
          <a:prstGeom prst="homePlate">
            <a:avLst>
              <a:gd name="adj" fmla="val 31291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28" tIns="45715" rIns="91428" bIns="45715" anchor="ctr"/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  <a:latin typeface="Arial" pitchFamily="34" charset="0"/>
              </a:rPr>
              <a:t>84</a:t>
            </a:r>
            <a:r>
              <a:rPr lang="ru-RU" b="1" dirty="0">
                <a:solidFill>
                  <a:schemeClr val="tx1"/>
                </a:solidFill>
                <a:latin typeface="Arial" pitchFamily="34" charset="0"/>
              </a:rPr>
              <a:t> </a:t>
            </a:r>
          </a:p>
          <a:p>
            <a:pPr algn="ctr">
              <a:defRPr/>
            </a:pPr>
            <a:r>
              <a:rPr lang="ru-RU" sz="800" dirty="0">
                <a:solidFill>
                  <a:schemeClr val="tx2"/>
                </a:solidFill>
                <a:latin typeface="Arial" pitchFamily="34" charset="0"/>
              </a:rPr>
              <a:t>города/</a:t>
            </a:r>
          </a:p>
          <a:p>
            <a:pPr algn="ctr">
              <a:defRPr/>
            </a:pPr>
            <a:r>
              <a:rPr lang="ru-RU" sz="800" dirty="0">
                <a:solidFill>
                  <a:schemeClr val="tx2"/>
                </a:solidFill>
                <a:latin typeface="Arial" pitchFamily="34" charset="0"/>
              </a:rPr>
              <a:t>населенных </a:t>
            </a:r>
          </a:p>
          <a:p>
            <a:pPr algn="ctr">
              <a:defRPr/>
            </a:pPr>
            <a:r>
              <a:rPr lang="ru-RU" sz="800" dirty="0">
                <a:solidFill>
                  <a:schemeClr val="tx2"/>
                </a:solidFill>
                <a:latin typeface="Arial" pitchFamily="34" charset="0"/>
              </a:rPr>
              <a:t>пункта РФ</a:t>
            </a:r>
            <a:endParaRPr lang="ru-RU" dirty="0">
              <a:solidFill>
                <a:schemeClr val="tx2"/>
              </a:solidFill>
              <a:latin typeface="Arial" pitchFamily="34" charset="0"/>
            </a:endParaRPr>
          </a:p>
        </p:txBody>
      </p:sp>
      <p:sp>
        <p:nvSpPr>
          <p:cNvPr id="18439" name="AutoShape 104"/>
          <p:cNvSpPr>
            <a:spLocks noChangeArrowheads="1"/>
          </p:cNvSpPr>
          <p:nvPr/>
        </p:nvSpPr>
        <p:spPr bwMode="auto">
          <a:xfrm>
            <a:off x="3314698" y="1495416"/>
            <a:ext cx="900112" cy="719138"/>
          </a:xfrm>
          <a:prstGeom prst="homePlate">
            <a:avLst>
              <a:gd name="adj" fmla="val 31291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28" tIns="45715" rIns="91428" bIns="45715" anchor="ctr"/>
          <a:lstStyle/>
          <a:p>
            <a:pPr algn="ctr">
              <a:defRPr/>
            </a:pPr>
            <a:r>
              <a:rPr lang="en-US" b="1" dirty="0">
                <a:solidFill>
                  <a:schemeClr val="tx2"/>
                </a:solidFill>
                <a:latin typeface="Arial" pitchFamily="34" charset="0"/>
              </a:rPr>
              <a:t>44</a:t>
            </a:r>
            <a:r>
              <a:rPr lang="ru-RU" b="1" dirty="0">
                <a:solidFill>
                  <a:schemeClr val="tx2"/>
                </a:solidFill>
                <a:latin typeface="Arial" pitchFamily="34" charset="0"/>
              </a:rPr>
              <a:t>0 </a:t>
            </a:r>
            <a:endParaRPr lang="en-US" b="1" dirty="0">
              <a:solidFill>
                <a:schemeClr val="tx2"/>
              </a:solidFill>
              <a:latin typeface="Arial" pitchFamily="34" charset="0"/>
            </a:endParaRPr>
          </a:p>
          <a:p>
            <a:pPr algn="ctr">
              <a:defRPr/>
            </a:pPr>
            <a:r>
              <a:rPr lang="en-US" sz="1600" dirty="0">
                <a:solidFill>
                  <a:schemeClr val="tx2"/>
                </a:solidFill>
                <a:latin typeface="Arial" pitchFamily="34" charset="0"/>
              </a:rPr>
              <a:t>ATM</a:t>
            </a:r>
            <a:endParaRPr lang="ru-RU" dirty="0">
              <a:solidFill>
                <a:schemeClr val="tx2"/>
              </a:solidFill>
              <a:latin typeface="Arial" pitchFamily="34" charset="0"/>
            </a:endParaRPr>
          </a:p>
        </p:txBody>
      </p:sp>
      <p:pic>
        <p:nvPicPr>
          <p:cNvPr id="19472" name="Picture 3" descr="In-best---green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3"/>
          <a:srcRect/>
          <a:stretch>
            <a:fillRect/>
          </a:stretch>
        </p:blipFill>
        <p:spPr bwMode="auto">
          <a:xfrm>
            <a:off x="6804025" y="188913"/>
            <a:ext cx="2016125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74" name="Rectangle 54"/>
          <p:cNvSpPr>
            <a:spLocks noChangeArrowheads="1"/>
          </p:cNvSpPr>
          <p:nvPr/>
        </p:nvSpPr>
        <p:spPr bwMode="auto">
          <a:xfrm>
            <a:off x="3957671" y="1357298"/>
            <a:ext cx="5400675" cy="50482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lIns="91428" tIns="45715" rIns="91428" bIns="45715" anchor="ctr"/>
          <a:lstStyle/>
          <a:p>
            <a:pPr algn="ctr"/>
            <a:r>
              <a:rPr lang="ru-RU" sz="1400" b="1" dirty="0">
                <a:solidFill>
                  <a:schemeClr val="tx2"/>
                </a:solidFill>
                <a:latin typeface="Tahoma" pitchFamily="34" charset="0"/>
              </a:rPr>
              <a:t>Существующая сеть Банка </a:t>
            </a:r>
          </a:p>
          <a:p>
            <a:pPr algn="ctr"/>
            <a:r>
              <a:rPr lang="ru-RU" sz="1400" b="1" dirty="0">
                <a:solidFill>
                  <a:schemeClr val="tx2"/>
                </a:solidFill>
                <a:latin typeface="Tahoma" pitchFamily="34" charset="0"/>
              </a:rPr>
              <a:t>по состоянию на 01 июля 2010 года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9475" name="Rectangle 55"/>
          <p:cNvSpPr>
            <a:spLocks noChangeArrowheads="1"/>
          </p:cNvSpPr>
          <p:nvPr/>
        </p:nvSpPr>
        <p:spPr bwMode="auto">
          <a:xfrm>
            <a:off x="250825" y="714356"/>
            <a:ext cx="8893175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5" rIns="91428" bIns="45715" anchor="ctr"/>
          <a:lstStyle/>
          <a:p>
            <a:r>
              <a:rPr lang="ru-RU" b="1" dirty="0">
                <a:solidFill>
                  <a:schemeClr val="tx2"/>
                </a:solidFill>
              </a:rPr>
              <a:t>Хороший уровень диверсификации бизнеса по географическому признаку 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9476" name="Rectangle 5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5763" y="2500313"/>
            <a:ext cx="1090612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1200" b="1" dirty="0">
                <a:solidFill>
                  <a:schemeClr val="tx2"/>
                </a:solidFill>
              </a:rPr>
              <a:t>Калининград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9477" name="Rectangle 5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692275" y="2759075"/>
            <a:ext cx="1800225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1200" b="1" dirty="0">
                <a:solidFill>
                  <a:schemeClr val="tx2"/>
                </a:solidFill>
              </a:rPr>
              <a:t>Санкт- Петербург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9478" name="Rectangle 5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547813" y="3021013"/>
            <a:ext cx="1135062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1400" b="1" dirty="0">
                <a:solidFill>
                  <a:schemeClr val="tx2"/>
                </a:solidFill>
              </a:rPr>
              <a:t>Москва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9479" name="Rectangle 5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900113" y="3840163"/>
            <a:ext cx="1176337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1200" b="1" dirty="0">
                <a:solidFill>
                  <a:schemeClr val="tx2"/>
                </a:solidFill>
              </a:rPr>
              <a:t>Воронеж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9480" name="Rectangle 6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900113" y="4286250"/>
            <a:ext cx="1176337" cy="169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1100" b="1" dirty="0">
                <a:solidFill>
                  <a:schemeClr val="tx2"/>
                </a:solidFill>
              </a:rPr>
              <a:t>Ростов-на-Дону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9481" name="Rectangle 6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908175" y="4127500"/>
            <a:ext cx="1176338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1200" b="1" dirty="0">
                <a:solidFill>
                  <a:schemeClr val="tx2"/>
                </a:solidFill>
              </a:rPr>
              <a:t>Самара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9482" name="Rectangle 62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963863" y="3919538"/>
            <a:ext cx="1176337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1200" b="1" dirty="0">
                <a:solidFill>
                  <a:schemeClr val="tx2"/>
                </a:solidFill>
              </a:rPr>
              <a:t>Екатеринбург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9483" name="Rectangle 63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586163" y="4508500"/>
            <a:ext cx="1273175" cy="184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algn="ctr"/>
            <a:r>
              <a:rPr lang="ru-RU" sz="1200" b="1" dirty="0">
                <a:solidFill>
                  <a:schemeClr val="tx2"/>
                </a:solidFill>
              </a:rPr>
              <a:t>Новосибирск</a:t>
            </a:r>
            <a:endParaRPr lang="ru-RU" dirty="0">
              <a:solidFill>
                <a:schemeClr val="tx2"/>
              </a:solidFill>
            </a:endParaRPr>
          </a:p>
        </p:txBody>
      </p:sp>
      <p:graphicFrame>
        <p:nvGraphicFramePr>
          <p:cNvPr id="111" name="Group 1"/>
          <p:cNvGraphicFramePr>
            <a:graphicFrameLocks noGrp="1"/>
          </p:cNvGraphicFramePr>
          <p:nvPr/>
        </p:nvGraphicFramePr>
        <p:xfrm>
          <a:off x="4000496" y="1857364"/>
          <a:ext cx="4824413" cy="2727860"/>
        </p:xfrm>
        <a:graphic>
          <a:graphicData uri="http://schemas.openxmlformats.org/drawingml/2006/table">
            <a:tbl>
              <a:tblPr/>
              <a:tblGrid>
                <a:gridCol w="2244725"/>
                <a:gridCol w="944563"/>
                <a:gridCol w="822325"/>
                <a:gridCol w="812800"/>
              </a:tblGrid>
              <a:tr h="34607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Регион присутствия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 cap="flat"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Филиал, 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Канал продаж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9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ИТОГО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Москва, Московская обл.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36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38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746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Калининградская обл.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Головная организация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12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13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3363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Свердловская обл.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11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12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Воронежская обл.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12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13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Ростовская обл.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4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Самарская обл.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Новосибирская обл.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1775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Ленинградская обл.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6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7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7650">
                <a:tc>
                  <a:txBody>
                    <a:bodyPr/>
                    <a:lstStyle/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ИТОГО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9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85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94</a:t>
                      </a:r>
                      <a:endParaRPr kumimoji="0" lang="ru-RU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marL="91428" marR="91428" marT="45715" marB="45715" anchor="ctr"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5646" name="Rectangle 46"/>
          <p:cNvSpPr>
            <a:spLocks noChangeArrowheads="1"/>
          </p:cNvSpPr>
          <p:nvPr/>
        </p:nvSpPr>
        <p:spPr bwMode="auto">
          <a:xfrm>
            <a:off x="4076700" y="4638688"/>
            <a:ext cx="5067300" cy="647700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  <a:effectLst/>
        </p:spPr>
        <p:txBody>
          <a:bodyPr vert="horz" wrap="none" lIns="91428" tIns="45715" rIns="91428" bIns="45715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Динамика развития сети Банка в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2008-2009 гг.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113" name="Rectangle 1"/>
          <p:cNvSpPr>
            <a:spLocks noChangeArrowheads="1"/>
          </p:cNvSpPr>
          <p:nvPr/>
        </p:nvSpPr>
        <p:spPr bwMode="auto">
          <a:xfrm>
            <a:off x="142844" y="5500702"/>
            <a:ext cx="2571768" cy="78581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28" tIns="45715" rIns="91428" bIns="4571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25647" name="Object 47"/>
          <p:cNvGraphicFramePr>
            <a:graphicFrameLocks noChangeAspect="1"/>
          </p:cNvGraphicFramePr>
          <p:nvPr/>
        </p:nvGraphicFramePr>
        <p:xfrm>
          <a:off x="3846229" y="4602029"/>
          <a:ext cx="5297771" cy="2470309"/>
        </p:xfrm>
        <a:graphic>
          <a:graphicData uri="http://schemas.openxmlformats.org/presentationml/2006/ole">
            <p:oleObj spid="_x0000_s25647" name="Диаграмма" r:id="rId14" imgW="3390900" imgH="1581302" progId="Excel.Sheet.8">
              <p:embed/>
            </p:oleObj>
          </a:graphicData>
        </a:graphic>
      </p:graphicFrame>
      <p:cxnSp>
        <p:nvCxnSpPr>
          <p:cNvPr id="116" name="Прямая со стрелкой 115"/>
          <p:cNvCxnSpPr/>
          <p:nvPr/>
        </p:nvCxnSpPr>
        <p:spPr>
          <a:xfrm>
            <a:off x="4643438" y="6000768"/>
            <a:ext cx="2428892" cy="1588"/>
          </a:xfrm>
          <a:prstGeom prst="straightConnector1">
            <a:avLst/>
          </a:prstGeom>
          <a:ln>
            <a:prstDash val="dash"/>
            <a:tailEnd type="arrow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7" name="Rectangle 54"/>
          <p:cNvSpPr>
            <a:spLocks noChangeArrowheads="1"/>
          </p:cNvSpPr>
          <p:nvPr/>
        </p:nvSpPr>
        <p:spPr bwMode="auto">
          <a:xfrm>
            <a:off x="2214546" y="5715016"/>
            <a:ext cx="2214579" cy="504825"/>
          </a:xfrm>
          <a:prstGeom prst="rect">
            <a:avLst/>
          </a:prstGeom>
          <a:noFill/>
          <a:ln w="38100" cmpd="dbl">
            <a:noFill/>
            <a:miter lim="800000"/>
            <a:headEnd/>
            <a:tailEnd/>
          </a:ln>
        </p:spPr>
        <p:txBody>
          <a:bodyPr wrap="none" lIns="91428" tIns="45715" rIns="91428" bIns="45715" anchor="ctr"/>
          <a:lstStyle/>
          <a:p>
            <a:pPr algn="r"/>
            <a:r>
              <a:rPr lang="ru-RU" sz="1400" b="1" dirty="0" smtClean="0">
                <a:solidFill>
                  <a:srgbClr val="C00000"/>
                </a:solidFill>
                <a:latin typeface="Tahoma" pitchFamily="34" charset="0"/>
              </a:rPr>
              <a:t>Открыто в 2009 году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25" name="Номер слайда 2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2FC0B6-45C4-4DEC-BAFD-7979BB8AE4F1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карта_1"/>
          <p:cNvPicPr>
            <a:picLocks noChangeAspect="1" noChangeArrowheads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428596" y="1549419"/>
            <a:ext cx="8280400" cy="466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57158" y="5286388"/>
            <a:ext cx="2571768" cy="78581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28" tIns="45715" rIns="91428" bIns="45715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37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</a:rPr>
              <a:t>ДОЧЕРНИЕ </a:t>
            </a:r>
            <a:r>
              <a:rPr lang="ru-RU" b="1" dirty="0" smtClean="0">
                <a:solidFill>
                  <a:schemeClr val="tx2"/>
                </a:solidFill>
              </a:rPr>
              <a:t>КОМПАНИИ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7" name="Picture 3" descr="In-best---green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6804025" y="188913"/>
            <a:ext cx="2016125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102"/>
          <p:cNvSpPr>
            <a:spLocks noChangeArrowheads="1"/>
          </p:cNvSpPr>
          <p:nvPr/>
        </p:nvSpPr>
        <p:spPr bwMode="auto">
          <a:xfrm>
            <a:off x="571472" y="1196975"/>
            <a:ext cx="3714776" cy="792163"/>
          </a:xfrm>
          <a:prstGeom prst="homePlate">
            <a:avLst>
              <a:gd name="adj" fmla="val 63577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28" tIns="45715" rIns="91428" bIns="45715" anchor="ctr"/>
          <a:lstStyle/>
          <a:p>
            <a:pPr algn="ctr">
              <a:defRPr/>
            </a:pPr>
            <a:r>
              <a:rPr lang="ru-RU" b="1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АКБ «ЕНИСЕЙ» (ОАО)</a:t>
            </a:r>
            <a:endParaRPr lang="ru-RU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500034" y="2285992"/>
            <a:ext cx="3857652" cy="406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5" rIns="91428" bIns="45715"/>
          <a:lstStyle/>
          <a:p>
            <a:pPr>
              <a:buClr>
                <a:schemeClr val="tx1"/>
              </a:buClr>
              <a:buSzPts val="1300"/>
              <a:buFontTx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Основан в 1990 году</a:t>
            </a:r>
          </a:p>
          <a:p>
            <a:pPr>
              <a:buClr>
                <a:schemeClr val="tx1"/>
              </a:buClr>
              <a:buSzPts val="1300"/>
              <a:buFontTx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Регион присутствия: Красноярский Край</a:t>
            </a:r>
          </a:p>
          <a:p>
            <a:pPr>
              <a:buClr>
                <a:schemeClr val="tx1"/>
              </a:buClr>
              <a:buSzPts val="1300"/>
              <a:buFontTx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Активы – 66 279 тыс. долларов США*</a:t>
            </a:r>
          </a:p>
          <a:p>
            <a:pPr>
              <a:buClr>
                <a:schemeClr val="tx1"/>
              </a:buClr>
              <a:buSzPts val="1300"/>
              <a:buFontTx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Средства клиентов – 54 548 тыс.долларов США* </a:t>
            </a:r>
          </a:p>
          <a:p>
            <a:pPr>
              <a:buClr>
                <a:schemeClr val="tx1"/>
              </a:buClr>
              <a:buSzPts val="1300"/>
              <a:buFontTx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Капитал – 10 389 тыс.долларов США*</a:t>
            </a:r>
          </a:p>
          <a:p>
            <a:pPr>
              <a:buClr>
                <a:schemeClr val="tx1"/>
              </a:buClr>
              <a:buSzPts val="1300"/>
              <a:buFontTx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Основная деятельность: работа с физическими лицами и предприятиями малого и среднего бизнеса</a:t>
            </a:r>
          </a:p>
          <a:p>
            <a:pPr>
              <a:buClr>
                <a:schemeClr val="tx1"/>
              </a:buClr>
              <a:buSzPts val="1300"/>
              <a:buFontTx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Сеть: 11 точек обслуживания </a:t>
            </a:r>
          </a:p>
          <a:p>
            <a:pPr>
              <a:buClr>
                <a:schemeClr val="tx1"/>
              </a:buClr>
              <a:buSzPts val="1300"/>
              <a:buFontTx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Участник системы обязательного страхования </a:t>
            </a:r>
            <a:r>
              <a:rPr lang="ru-RU" sz="1400" dirty="0" smtClean="0">
                <a:solidFill>
                  <a:schemeClr val="tx2"/>
                </a:solidFill>
              </a:rPr>
              <a:t>вкладов</a:t>
            </a:r>
          </a:p>
          <a:p>
            <a:pPr>
              <a:buClr>
                <a:schemeClr val="tx1"/>
              </a:buClr>
              <a:buSzPts val="1300"/>
              <a:buFontTx/>
              <a:buChar char="•"/>
            </a:pPr>
            <a:r>
              <a:rPr lang="ru-RU" sz="1400" dirty="0" smtClean="0">
                <a:solidFill>
                  <a:schemeClr val="tx2"/>
                </a:solidFill>
              </a:rPr>
              <a:t> Доля участие в уставном капитале:  19,66%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10" name="AutoShape 102"/>
          <p:cNvSpPr>
            <a:spLocks noChangeArrowheads="1"/>
          </p:cNvSpPr>
          <p:nvPr/>
        </p:nvSpPr>
        <p:spPr bwMode="auto">
          <a:xfrm>
            <a:off x="4786314" y="1196975"/>
            <a:ext cx="3786214" cy="803265"/>
          </a:xfrm>
          <a:prstGeom prst="homePlate">
            <a:avLst>
              <a:gd name="adj" fmla="val 52114"/>
            </a:avLst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lIns="91428" tIns="45715" rIns="91428" bIns="45715"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  <a:latin typeface="Arial" pitchFamily="34" charset="0"/>
            </a:endParaRPr>
          </a:p>
        </p:txBody>
      </p:sp>
      <p:sp>
        <p:nvSpPr>
          <p:cNvPr id="11" name="Rectangle 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857752" y="1484313"/>
            <a:ext cx="32861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0" tIns="0" rIns="0" bIns="0">
            <a:spAutoFit/>
          </a:bodyPr>
          <a:lstStyle/>
          <a:p>
            <a:pPr algn="ctr"/>
            <a:r>
              <a:rPr lang="ru-RU" b="1" dirty="0" smtClean="0">
                <a:solidFill>
                  <a:schemeClr val="tx2"/>
                </a:solidFill>
              </a:rPr>
              <a:t>ОАО </a:t>
            </a:r>
            <a:r>
              <a:rPr lang="ru-RU" sz="1400" b="1" dirty="0" smtClean="0">
                <a:solidFill>
                  <a:schemeClr val="tx2"/>
                </a:solidFill>
              </a:rPr>
              <a:t>«</a:t>
            </a:r>
            <a:r>
              <a:rPr lang="ru-RU" b="1" dirty="0" err="1" smtClean="0">
                <a:solidFill>
                  <a:schemeClr val="tx2"/>
                </a:solidFill>
              </a:rPr>
              <a:t>БайкалИнвестБанк</a:t>
            </a:r>
            <a:r>
              <a:rPr lang="ru-RU" sz="1400" b="1" dirty="0" smtClean="0">
                <a:solidFill>
                  <a:schemeClr val="tx2"/>
                </a:solidFill>
              </a:rPr>
              <a:t>»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12" name="Rectangle 7"/>
          <p:cNvSpPr>
            <a:spLocks noChangeArrowheads="1"/>
          </p:cNvSpPr>
          <p:nvPr/>
        </p:nvSpPr>
        <p:spPr bwMode="auto">
          <a:xfrm>
            <a:off x="4786314" y="2301887"/>
            <a:ext cx="3714776" cy="4056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5" rIns="91428" bIns="45715"/>
          <a:lstStyle/>
          <a:p>
            <a:pPr>
              <a:buClr>
                <a:schemeClr val="tx1"/>
              </a:buClr>
              <a:buSzPts val="1300"/>
              <a:buFontTx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Основан в 1990 году</a:t>
            </a:r>
          </a:p>
          <a:p>
            <a:pPr>
              <a:buClr>
                <a:schemeClr val="tx1"/>
              </a:buClr>
              <a:buSzPts val="1300"/>
              <a:buFontTx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Регион присутствия: Иркутск, Иркутская обл.</a:t>
            </a:r>
          </a:p>
          <a:p>
            <a:pPr>
              <a:buClr>
                <a:schemeClr val="tx1"/>
              </a:buClr>
              <a:buSzPts val="1300"/>
              <a:buFontTx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Активы – 78 065 тыс. долларов США*</a:t>
            </a:r>
          </a:p>
          <a:p>
            <a:pPr>
              <a:buClr>
                <a:schemeClr val="tx1"/>
              </a:buClr>
              <a:buSzPts val="1300"/>
              <a:buFontTx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Средства клиентов – 58 432 тыс. долларов США*</a:t>
            </a:r>
          </a:p>
          <a:p>
            <a:pPr>
              <a:buClr>
                <a:schemeClr val="tx1"/>
              </a:buClr>
              <a:buSzPts val="1300"/>
              <a:buFontTx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Капитал – 13 316 тыс.долларов США* </a:t>
            </a:r>
          </a:p>
          <a:p>
            <a:pPr>
              <a:buClr>
                <a:schemeClr val="tx1"/>
              </a:buClr>
              <a:buSzPts val="1300"/>
              <a:buFontTx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Основная деятельность: работа </a:t>
            </a:r>
            <a:r>
              <a:rPr lang="ru-RU" sz="1400" dirty="0" smtClean="0">
                <a:solidFill>
                  <a:schemeClr val="tx2"/>
                </a:solidFill>
              </a:rPr>
              <a:t> с крупными </a:t>
            </a:r>
            <a:r>
              <a:rPr lang="ru-RU" sz="1400" dirty="0">
                <a:solidFill>
                  <a:schemeClr val="tx2"/>
                </a:solidFill>
              </a:rPr>
              <a:t>корпоративными клиентами региона</a:t>
            </a:r>
          </a:p>
          <a:p>
            <a:pPr>
              <a:buClr>
                <a:schemeClr val="tx1"/>
              </a:buClr>
              <a:buSzPts val="1300"/>
              <a:buFontTx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Сеть: 4 точки обслуживания </a:t>
            </a:r>
          </a:p>
          <a:p>
            <a:pPr>
              <a:buClr>
                <a:schemeClr val="tx1"/>
              </a:buClr>
              <a:buSzPts val="1300"/>
              <a:buFontTx/>
              <a:buChar char="•"/>
            </a:pPr>
            <a:r>
              <a:rPr lang="ru-RU" sz="1400" dirty="0">
                <a:solidFill>
                  <a:schemeClr val="tx2"/>
                </a:solidFill>
              </a:rPr>
              <a:t>Участник системы обязательного страхования </a:t>
            </a:r>
            <a:r>
              <a:rPr lang="ru-RU" sz="1400" dirty="0" smtClean="0">
                <a:solidFill>
                  <a:schemeClr val="tx2"/>
                </a:solidFill>
              </a:rPr>
              <a:t>вкладов</a:t>
            </a:r>
          </a:p>
          <a:p>
            <a:pPr>
              <a:buClr>
                <a:schemeClr val="tx1"/>
              </a:buClr>
              <a:buSzPts val="1300"/>
              <a:buFontTx/>
              <a:buChar char="•"/>
            </a:pPr>
            <a:r>
              <a:rPr lang="ru-RU" sz="1400" dirty="0" smtClean="0">
                <a:solidFill>
                  <a:schemeClr val="tx2"/>
                </a:solidFill>
              </a:rPr>
              <a:t>Доля участие в уставном капитале: 19,99% </a:t>
            </a:r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2FC0B6-45C4-4DEC-BAFD-7979BB8AE4F1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214290"/>
            <a:ext cx="5329237" cy="58261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</a:rPr>
              <a:t>СТРАТЕГИЯ РАЗВИТИЯ</a:t>
            </a:r>
            <a:endParaRPr lang="ru-RU" b="1" dirty="0">
              <a:solidFill>
                <a:schemeClr val="tx2"/>
              </a:solidFill>
            </a:endParaRPr>
          </a:p>
        </p:txBody>
      </p:sp>
      <p:pic>
        <p:nvPicPr>
          <p:cNvPr id="24579" name="Picture 3" descr="In-best---green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804025" y="188913"/>
            <a:ext cx="2016125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карта_1"/>
          <p:cNvPicPr>
            <a:picLocks noChangeAspect="1" noChangeArrowheads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57158" y="1285860"/>
            <a:ext cx="8280400" cy="466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314448"/>
          <a:ext cx="8229600" cy="51863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2FC0B6-45C4-4DEC-BAFD-7979BB8AE4F1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313" y="214290"/>
            <a:ext cx="6643687" cy="511175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</a:rPr>
              <a:t>ФИНАНСОВЫЕ ПОКАЗАТЕЛИ</a:t>
            </a:r>
            <a:endParaRPr lang="ru-RU" b="1" dirty="0">
              <a:solidFill>
                <a:schemeClr val="tx2"/>
              </a:solidFill>
            </a:endParaRPr>
          </a:p>
        </p:txBody>
      </p:sp>
      <p:grpSp>
        <p:nvGrpSpPr>
          <p:cNvPr id="22530" name="Group 2"/>
          <p:cNvGrpSpPr>
            <a:grpSpLocks noGrp="1" noRot="1"/>
          </p:cNvGrpSpPr>
          <p:nvPr>
            <p:ph idx="1"/>
          </p:nvPr>
        </p:nvGrpSpPr>
        <p:grpSpPr bwMode="auto">
          <a:xfrm>
            <a:off x="271463" y="2500306"/>
            <a:ext cx="8515770" cy="2714644"/>
            <a:chOff x="113" y="1137"/>
            <a:chExt cx="5773" cy="1594"/>
          </a:xfrm>
        </p:grpSpPr>
        <p:sp>
          <p:nvSpPr>
            <p:cNvPr id="22535" name="Rectangle 3"/>
            <p:cNvSpPr>
              <a:spLocks noChangeArrowheads="1"/>
            </p:cNvSpPr>
            <p:nvPr/>
          </p:nvSpPr>
          <p:spPr bwMode="auto">
            <a:xfrm>
              <a:off x="4859" y="2078"/>
              <a:ext cx="833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r"/>
              <a:r>
                <a:rPr lang="ru-RU" sz="1000" b="1" i="1" dirty="0">
                  <a:solidFill>
                    <a:schemeClr val="tx2"/>
                  </a:solidFill>
                  <a:latin typeface="Tahoma" pitchFamily="34" charset="0"/>
                </a:rPr>
                <a:t>611 893</a:t>
              </a:r>
              <a:endParaRPr lang="ru-RU" sz="1000" dirty="0">
                <a:solidFill>
                  <a:schemeClr val="tx2"/>
                </a:solidFill>
              </a:endParaRPr>
            </a:p>
          </p:txBody>
        </p:sp>
        <p:sp>
          <p:nvSpPr>
            <p:cNvPr id="22536" name="Rectangle 4"/>
            <p:cNvSpPr>
              <a:spLocks noChangeArrowheads="1"/>
            </p:cNvSpPr>
            <p:nvPr/>
          </p:nvSpPr>
          <p:spPr bwMode="auto">
            <a:xfrm>
              <a:off x="4080" y="2078"/>
              <a:ext cx="779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r"/>
              <a:r>
                <a:rPr lang="ru-RU" sz="1000" b="1" i="1" dirty="0">
                  <a:solidFill>
                    <a:schemeClr val="tx2"/>
                  </a:solidFill>
                  <a:latin typeface="Tahoma" pitchFamily="34" charset="0"/>
                </a:rPr>
                <a:t>598 120</a:t>
              </a:r>
              <a:endParaRPr lang="ru-RU" sz="1000" dirty="0">
                <a:solidFill>
                  <a:schemeClr val="tx2"/>
                </a:solidFill>
              </a:endParaRPr>
            </a:p>
          </p:txBody>
        </p:sp>
        <p:sp>
          <p:nvSpPr>
            <p:cNvPr id="22537" name="Rectangle 5"/>
            <p:cNvSpPr>
              <a:spLocks noChangeArrowheads="1"/>
            </p:cNvSpPr>
            <p:nvPr/>
          </p:nvSpPr>
          <p:spPr bwMode="auto">
            <a:xfrm>
              <a:off x="3298" y="2078"/>
              <a:ext cx="782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r"/>
              <a:r>
                <a:rPr lang="ru-RU" sz="1000" b="1" i="1" dirty="0">
                  <a:solidFill>
                    <a:schemeClr val="tx2"/>
                  </a:solidFill>
                  <a:latin typeface="Tahoma" pitchFamily="34" charset="0"/>
                </a:rPr>
                <a:t>291 944</a:t>
              </a:r>
              <a:endParaRPr lang="ru-RU" sz="1000" dirty="0">
                <a:solidFill>
                  <a:schemeClr val="tx2"/>
                </a:solidFill>
              </a:endParaRPr>
            </a:p>
          </p:txBody>
        </p:sp>
        <p:sp>
          <p:nvSpPr>
            <p:cNvPr id="22538" name="Rectangle 6"/>
            <p:cNvSpPr>
              <a:spLocks noChangeArrowheads="1"/>
            </p:cNvSpPr>
            <p:nvPr/>
          </p:nvSpPr>
          <p:spPr bwMode="auto">
            <a:xfrm>
              <a:off x="2516" y="2078"/>
              <a:ext cx="782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r"/>
              <a:r>
                <a:rPr lang="ru-RU" sz="1000" b="1" i="1">
                  <a:solidFill>
                    <a:schemeClr val="tx2"/>
                  </a:solidFill>
                  <a:latin typeface="Tahoma" pitchFamily="34" charset="0"/>
                </a:rPr>
                <a:t>122 933</a:t>
              </a:r>
              <a:endParaRPr lang="ru-RU" sz="1000">
                <a:solidFill>
                  <a:schemeClr val="tx2"/>
                </a:solidFill>
              </a:endParaRPr>
            </a:p>
          </p:txBody>
        </p:sp>
        <p:sp>
          <p:nvSpPr>
            <p:cNvPr id="22539" name="Rectangle 7"/>
            <p:cNvSpPr>
              <a:spLocks noChangeArrowheads="1"/>
            </p:cNvSpPr>
            <p:nvPr/>
          </p:nvSpPr>
          <p:spPr bwMode="auto">
            <a:xfrm>
              <a:off x="113" y="1983"/>
              <a:ext cx="2403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r>
                <a:rPr lang="ru-RU" sz="1000" b="1" i="1" dirty="0">
                  <a:solidFill>
                    <a:schemeClr val="tx2"/>
                  </a:solidFill>
                  <a:cs typeface="Arial" charset="0"/>
                </a:rPr>
                <a:t>В том числе, текущие счета и депозиты клиентов</a:t>
              </a:r>
              <a:endParaRPr lang="ru-RU" sz="1000" dirty="0">
                <a:solidFill>
                  <a:schemeClr val="tx2"/>
                </a:solidFill>
                <a:cs typeface="Arial" charset="0"/>
              </a:endParaRPr>
            </a:p>
          </p:txBody>
        </p:sp>
        <p:sp>
          <p:nvSpPr>
            <p:cNvPr id="22540" name="Rectangle 8"/>
            <p:cNvSpPr>
              <a:spLocks noChangeArrowheads="1"/>
            </p:cNvSpPr>
            <p:nvPr/>
          </p:nvSpPr>
          <p:spPr bwMode="auto">
            <a:xfrm>
              <a:off x="4859" y="2154"/>
              <a:ext cx="833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endParaRPr lang="ru-RU" sz="1000">
                <a:solidFill>
                  <a:schemeClr val="tx2"/>
                </a:solidFill>
              </a:endParaRPr>
            </a:p>
          </p:txBody>
        </p:sp>
        <p:sp>
          <p:nvSpPr>
            <p:cNvPr id="22541" name="Rectangle 11"/>
            <p:cNvSpPr>
              <a:spLocks noChangeArrowheads="1"/>
            </p:cNvSpPr>
            <p:nvPr/>
          </p:nvSpPr>
          <p:spPr bwMode="auto">
            <a:xfrm>
              <a:off x="2516" y="2154"/>
              <a:ext cx="782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endParaRPr lang="ru-RU" sz="1000">
                <a:solidFill>
                  <a:schemeClr val="tx2"/>
                </a:solidFill>
              </a:endParaRPr>
            </a:p>
          </p:txBody>
        </p:sp>
        <p:sp>
          <p:nvSpPr>
            <p:cNvPr id="22542" name="Rectangle 33"/>
            <p:cNvSpPr>
              <a:spLocks noChangeArrowheads="1"/>
            </p:cNvSpPr>
            <p:nvPr/>
          </p:nvSpPr>
          <p:spPr bwMode="auto">
            <a:xfrm>
              <a:off x="113" y="1163"/>
              <a:ext cx="240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r>
                <a:rPr lang="ru-RU" sz="1000" dirty="0">
                  <a:solidFill>
                    <a:schemeClr val="tx2"/>
                  </a:solidFill>
                  <a:latin typeface="Tahoma" pitchFamily="34" charset="0"/>
                </a:rPr>
                <a:t>тыс. долларов США</a:t>
              </a:r>
              <a:endParaRPr lang="ru-RU" sz="1000" dirty="0">
                <a:solidFill>
                  <a:schemeClr val="tx2"/>
                </a:solidFill>
              </a:endParaRPr>
            </a:p>
          </p:txBody>
        </p:sp>
        <p:sp>
          <p:nvSpPr>
            <p:cNvPr id="22543" name="Rectangle 34"/>
            <p:cNvSpPr>
              <a:spLocks noChangeArrowheads="1"/>
            </p:cNvSpPr>
            <p:nvPr/>
          </p:nvSpPr>
          <p:spPr bwMode="auto">
            <a:xfrm>
              <a:off x="2683" y="1163"/>
              <a:ext cx="7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ctr"/>
              <a:r>
                <a:rPr lang="en-US" sz="1000" b="1" dirty="0">
                  <a:solidFill>
                    <a:schemeClr val="tx2"/>
                  </a:solidFill>
                  <a:latin typeface="Tahoma" pitchFamily="34" charset="0"/>
                </a:rPr>
                <a:t>2007</a:t>
              </a:r>
              <a:endParaRPr lang="ru-RU" sz="1000" dirty="0">
                <a:solidFill>
                  <a:schemeClr val="tx2"/>
                </a:solidFill>
              </a:endParaRPr>
            </a:p>
          </p:txBody>
        </p:sp>
        <p:sp>
          <p:nvSpPr>
            <p:cNvPr id="22544" name="Rectangle 35"/>
            <p:cNvSpPr>
              <a:spLocks noChangeArrowheads="1"/>
            </p:cNvSpPr>
            <p:nvPr/>
          </p:nvSpPr>
          <p:spPr bwMode="auto">
            <a:xfrm>
              <a:off x="3493" y="1163"/>
              <a:ext cx="78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ctr"/>
              <a:r>
                <a:rPr lang="en-US" sz="1000" b="1" dirty="0">
                  <a:solidFill>
                    <a:schemeClr val="tx2"/>
                  </a:solidFill>
                  <a:latin typeface="Tahoma" pitchFamily="34" charset="0"/>
                </a:rPr>
                <a:t>2008</a:t>
              </a:r>
              <a:endParaRPr lang="ru-RU" sz="1000" dirty="0">
                <a:solidFill>
                  <a:schemeClr val="tx2"/>
                </a:solidFill>
              </a:endParaRPr>
            </a:p>
          </p:txBody>
        </p:sp>
        <p:sp>
          <p:nvSpPr>
            <p:cNvPr id="22545" name="Rectangle 36"/>
            <p:cNvSpPr>
              <a:spLocks noChangeArrowheads="1"/>
            </p:cNvSpPr>
            <p:nvPr/>
          </p:nvSpPr>
          <p:spPr bwMode="auto">
            <a:xfrm>
              <a:off x="4261" y="1157"/>
              <a:ext cx="779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ctr"/>
              <a:r>
                <a:rPr lang="en-US" sz="1000" b="1">
                  <a:solidFill>
                    <a:schemeClr val="tx2"/>
                  </a:solidFill>
                  <a:latin typeface="Tahoma" pitchFamily="34" charset="0"/>
                </a:rPr>
                <a:t>2009</a:t>
              </a:r>
              <a:endParaRPr lang="ru-RU" sz="1000">
                <a:solidFill>
                  <a:schemeClr val="tx2"/>
                </a:solidFill>
              </a:endParaRPr>
            </a:p>
          </p:txBody>
        </p:sp>
        <p:sp>
          <p:nvSpPr>
            <p:cNvPr id="22546" name="Rectangle 37"/>
            <p:cNvSpPr>
              <a:spLocks noChangeArrowheads="1"/>
            </p:cNvSpPr>
            <p:nvPr/>
          </p:nvSpPr>
          <p:spPr bwMode="auto">
            <a:xfrm>
              <a:off x="5053" y="1137"/>
              <a:ext cx="83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ctr"/>
              <a:r>
                <a:rPr lang="ru-RU" sz="1000" b="1" dirty="0">
                  <a:solidFill>
                    <a:schemeClr val="tx2"/>
                  </a:solidFill>
                  <a:latin typeface="Tahoma" pitchFamily="34" charset="0"/>
                </a:rPr>
                <a:t>1 полугодие</a:t>
              </a:r>
              <a:r>
                <a:rPr lang="en-US" sz="1000" b="1" dirty="0">
                  <a:solidFill>
                    <a:schemeClr val="tx2"/>
                  </a:solidFill>
                  <a:latin typeface="Tahoma" pitchFamily="34" charset="0"/>
                </a:rPr>
                <a:t> 2010</a:t>
              </a:r>
              <a:endParaRPr lang="ru-RU" sz="1000" dirty="0">
                <a:solidFill>
                  <a:schemeClr val="tx2"/>
                </a:solidFill>
              </a:endParaRPr>
            </a:p>
          </p:txBody>
        </p:sp>
        <p:sp>
          <p:nvSpPr>
            <p:cNvPr id="22547" name="Rectangle 38"/>
            <p:cNvSpPr>
              <a:spLocks noChangeArrowheads="1"/>
            </p:cNvSpPr>
            <p:nvPr/>
          </p:nvSpPr>
          <p:spPr bwMode="auto">
            <a:xfrm>
              <a:off x="113" y="1658"/>
              <a:ext cx="2403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r>
                <a:rPr lang="ru-RU" sz="1000" b="1" dirty="0">
                  <a:solidFill>
                    <a:schemeClr val="tx2"/>
                  </a:solidFill>
                  <a:cs typeface="Arial" charset="0"/>
                </a:rPr>
                <a:t>Активы</a:t>
              </a:r>
              <a:endParaRPr lang="ru-RU" sz="1000" dirty="0">
                <a:solidFill>
                  <a:schemeClr val="tx2"/>
                </a:solidFill>
                <a:cs typeface="Arial" charset="0"/>
              </a:endParaRPr>
            </a:p>
          </p:txBody>
        </p:sp>
        <p:sp>
          <p:nvSpPr>
            <p:cNvPr id="22548" name="Rectangle 39"/>
            <p:cNvSpPr>
              <a:spLocks noChangeArrowheads="1"/>
            </p:cNvSpPr>
            <p:nvPr/>
          </p:nvSpPr>
          <p:spPr bwMode="auto">
            <a:xfrm>
              <a:off x="2516" y="1658"/>
              <a:ext cx="782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r"/>
              <a:r>
                <a:rPr lang="en-US" sz="1000" b="1">
                  <a:solidFill>
                    <a:schemeClr val="tx2"/>
                  </a:solidFill>
                  <a:latin typeface="Tahoma" pitchFamily="34" charset="0"/>
                </a:rPr>
                <a:t>146 380</a:t>
              </a:r>
              <a:endParaRPr lang="ru-RU" sz="1000">
                <a:solidFill>
                  <a:schemeClr val="tx2"/>
                </a:solidFill>
              </a:endParaRPr>
            </a:p>
          </p:txBody>
        </p:sp>
        <p:sp>
          <p:nvSpPr>
            <p:cNvPr id="22549" name="Rectangle 40"/>
            <p:cNvSpPr>
              <a:spLocks noChangeArrowheads="1"/>
            </p:cNvSpPr>
            <p:nvPr/>
          </p:nvSpPr>
          <p:spPr bwMode="auto">
            <a:xfrm>
              <a:off x="3298" y="1658"/>
              <a:ext cx="782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r"/>
              <a:r>
                <a:rPr lang="ru-RU" sz="1000">
                  <a:solidFill>
                    <a:schemeClr val="tx2"/>
                  </a:solidFill>
                  <a:latin typeface="Tahoma" pitchFamily="34" charset="0"/>
                </a:rPr>
                <a:t> </a:t>
              </a:r>
              <a:r>
                <a:rPr lang="en-US" sz="1000" b="1">
                  <a:solidFill>
                    <a:schemeClr val="tx2"/>
                  </a:solidFill>
                  <a:latin typeface="Tahoma" pitchFamily="34" charset="0"/>
                </a:rPr>
                <a:t>829 589</a:t>
              </a:r>
              <a:r>
                <a:rPr lang="ru-RU" sz="1000">
                  <a:solidFill>
                    <a:schemeClr val="tx2"/>
                  </a:solidFill>
                  <a:latin typeface="Tahoma" pitchFamily="34" charset="0"/>
                </a:rPr>
                <a:t>   </a:t>
              </a:r>
              <a:endParaRPr lang="ru-RU" sz="1000">
                <a:solidFill>
                  <a:schemeClr val="tx2"/>
                </a:solidFill>
              </a:endParaRPr>
            </a:p>
          </p:txBody>
        </p:sp>
        <p:sp>
          <p:nvSpPr>
            <p:cNvPr id="22550" name="Rectangle 41"/>
            <p:cNvSpPr>
              <a:spLocks noChangeArrowheads="1"/>
            </p:cNvSpPr>
            <p:nvPr/>
          </p:nvSpPr>
          <p:spPr bwMode="auto">
            <a:xfrm>
              <a:off x="4080" y="1658"/>
              <a:ext cx="779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r"/>
              <a:r>
                <a:rPr lang="en-US" sz="1000" b="1">
                  <a:solidFill>
                    <a:schemeClr val="tx2"/>
                  </a:solidFill>
                  <a:latin typeface="Tahoma" pitchFamily="34" charset="0"/>
                </a:rPr>
                <a:t>1 050 730</a:t>
              </a:r>
              <a:endParaRPr lang="ru-RU" sz="1000">
                <a:solidFill>
                  <a:schemeClr val="tx2"/>
                </a:solidFill>
              </a:endParaRPr>
            </a:p>
          </p:txBody>
        </p:sp>
        <p:sp>
          <p:nvSpPr>
            <p:cNvPr id="22551" name="Rectangle 42"/>
            <p:cNvSpPr>
              <a:spLocks noChangeArrowheads="1"/>
            </p:cNvSpPr>
            <p:nvPr/>
          </p:nvSpPr>
          <p:spPr bwMode="auto">
            <a:xfrm>
              <a:off x="4859" y="1658"/>
              <a:ext cx="833" cy="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r"/>
              <a:r>
                <a:rPr lang="en-US" sz="1000" b="1">
                  <a:solidFill>
                    <a:schemeClr val="tx2"/>
                  </a:solidFill>
                  <a:latin typeface="Tahoma" pitchFamily="34" charset="0"/>
                </a:rPr>
                <a:t>1 051 424</a:t>
              </a:r>
              <a:endParaRPr lang="ru-RU" sz="1000">
                <a:solidFill>
                  <a:schemeClr val="tx2"/>
                </a:solidFill>
              </a:endParaRPr>
            </a:p>
          </p:txBody>
        </p:sp>
        <p:sp>
          <p:nvSpPr>
            <p:cNvPr id="22552" name="Rectangle 44"/>
            <p:cNvSpPr>
              <a:spLocks noChangeArrowheads="1"/>
            </p:cNvSpPr>
            <p:nvPr/>
          </p:nvSpPr>
          <p:spPr bwMode="auto">
            <a:xfrm>
              <a:off x="2516" y="1650"/>
              <a:ext cx="782" cy="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endParaRPr lang="ru-RU" sz="1000">
                <a:solidFill>
                  <a:schemeClr val="tx2"/>
                </a:solidFill>
              </a:endParaRPr>
            </a:p>
          </p:txBody>
        </p:sp>
        <p:sp>
          <p:nvSpPr>
            <p:cNvPr id="22553" name="Rectangle 47"/>
            <p:cNvSpPr>
              <a:spLocks noChangeArrowheads="1"/>
            </p:cNvSpPr>
            <p:nvPr/>
          </p:nvSpPr>
          <p:spPr bwMode="auto">
            <a:xfrm>
              <a:off x="4859" y="1650"/>
              <a:ext cx="833" cy="14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endParaRPr lang="ru-RU" sz="1000">
                <a:solidFill>
                  <a:schemeClr val="tx2"/>
                </a:solidFill>
              </a:endParaRPr>
            </a:p>
          </p:txBody>
        </p:sp>
        <p:sp>
          <p:nvSpPr>
            <p:cNvPr id="22554" name="Rectangle 48"/>
            <p:cNvSpPr>
              <a:spLocks noChangeArrowheads="1"/>
            </p:cNvSpPr>
            <p:nvPr/>
          </p:nvSpPr>
          <p:spPr bwMode="auto">
            <a:xfrm>
              <a:off x="113" y="1793"/>
              <a:ext cx="2403" cy="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r>
                <a:rPr lang="ru-RU" sz="1000" b="1">
                  <a:solidFill>
                    <a:schemeClr val="tx2"/>
                  </a:solidFill>
                  <a:cs typeface="Arial" charset="0"/>
                </a:rPr>
                <a:t>Обязательства</a:t>
              </a:r>
              <a:endParaRPr lang="ru-RU" sz="1000">
                <a:solidFill>
                  <a:schemeClr val="tx2"/>
                </a:solidFill>
                <a:cs typeface="Arial" charset="0"/>
              </a:endParaRPr>
            </a:p>
          </p:txBody>
        </p:sp>
        <p:sp>
          <p:nvSpPr>
            <p:cNvPr id="22555" name="Rectangle 49"/>
            <p:cNvSpPr>
              <a:spLocks noChangeArrowheads="1"/>
            </p:cNvSpPr>
            <p:nvPr/>
          </p:nvSpPr>
          <p:spPr bwMode="auto">
            <a:xfrm>
              <a:off x="2516" y="1793"/>
              <a:ext cx="782" cy="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r"/>
              <a:r>
                <a:rPr lang="ru-RU" sz="1000" b="1" dirty="0">
                  <a:solidFill>
                    <a:schemeClr val="tx2"/>
                  </a:solidFill>
                  <a:latin typeface="Tahoma" pitchFamily="34" charset="0"/>
                </a:rPr>
                <a:t>129 578</a:t>
              </a:r>
              <a:endParaRPr lang="ru-RU" sz="1000" dirty="0">
                <a:solidFill>
                  <a:schemeClr val="tx2"/>
                </a:solidFill>
              </a:endParaRPr>
            </a:p>
          </p:txBody>
        </p:sp>
        <p:sp>
          <p:nvSpPr>
            <p:cNvPr id="22556" name="Rectangle 50"/>
            <p:cNvSpPr>
              <a:spLocks noChangeArrowheads="1"/>
            </p:cNvSpPr>
            <p:nvPr/>
          </p:nvSpPr>
          <p:spPr bwMode="auto">
            <a:xfrm>
              <a:off x="3298" y="1793"/>
              <a:ext cx="782" cy="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r"/>
              <a:r>
                <a:rPr lang="ru-RU" sz="1000">
                  <a:solidFill>
                    <a:schemeClr val="tx2"/>
                  </a:solidFill>
                  <a:latin typeface="Tahoma" pitchFamily="34" charset="0"/>
                </a:rPr>
                <a:t> </a:t>
              </a:r>
              <a:r>
                <a:rPr lang="ru-RU" sz="1000" b="1">
                  <a:solidFill>
                    <a:schemeClr val="tx2"/>
                  </a:solidFill>
                  <a:latin typeface="Tahoma" pitchFamily="34" charset="0"/>
                </a:rPr>
                <a:t>694 195</a:t>
              </a:r>
              <a:endParaRPr lang="ru-RU" sz="1000">
                <a:solidFill>
                  <a:schemeClr val="tx2"/>
                </a:solidFill>
              </a:endParaRPr>
            </a:p>
          </p:txBody>
        </p:sp>
        <p:sp>
          <p:nvSpPr>
            <p:cNvPr id="22557" name="Rectangle 51"/>
            <p:cNvSpPr>
              <a:spLocks noChangeArrowheads="1"/>
            </p:cNvSpPr>
            <p:nvPr/>
          </p:nvSpPr>
          <p:spPr bwMode="auto">
            <a:xfrm>
              <a:off x="4080" y="1793"/>
              <a:ext cx="779" cy="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r"/>
              <a:r>
                <a:rPr lang="ru-RU" sz="1000" b="1">
                  <a:solidFill>
                    <a:schemeClr val="tx2"/>
                  </a:solidFill>
                  <a:latin typeface="Tahoma" pitchFamily="34" charset="0"/>
                </a:rPr>
                <a:t>914 749</a:t>
              </a:r>
              <a:endParaRPr lang="ru-RU" sz="1000">
                <a:solidFill>
                  <a:schemeClr val="tx2"/>
                </a:solidFill>
              </a:endParaRPr>
            </a:p>
          </p:txBody>
        </p:sp>
        <p:sp>
          <p:nvSpPr>
            <p:cNvPr id="22558" name="Rectangle 52"/>
            <p:cNvSpPr>
              <a:spLocks noChangeArrowheads="1"/>
            </p:cNvSpPr>
            <p:nvPr/>
          </p:nvSpPr>
          <p:spPr bwMode="auto">
            <a:xfrm>
              <a:off x="4859" y="1793"/>
              <a:ext cx="833" cy="19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r"/>
              <a:r>
                <a:rPr lang="ru-RU" sz="1000" b="1">
                  <a:solidFill>
                    <a:schemeClr val="tx2"/>
                  </a:solidFill>
                  <a:latin typeface="Tahoma" pitchFamily="34" charset="0"/>
                </a:rPr>
                <a:t>916 026</a:t>
              </a:r>
              <a:endParaRPr lang="ru-RU" sz="1000">
                <a:solidFill>
                  <a:schemeClr val="tx2"/>
                </a:solidFill>
              </a:endParaRPr>
            </a:p>
          </p:txBody>
        </p:sp>
        <p:sp>
          <p:nvSpPr>
            <p:cNvPr id="22559" name="Rectangle 53"/>
            <p:cNvSpPr>
              <a:spLocks noChangeArrowheads="1"/>
            </p:cNvSpPr>
            <p:nvPr/>
          </p:nvSpPr>
          <p:spPr bwMode="auto">
            <a:xfrm>
              <a:off x="113" y="2280"/>
              <a:ext cx="2403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r>
                <a:rPr lang="ru-RU" sz="1000" b="1" dirty="0">
                  <a:solidFill>
                    <a:schemeClr val="tx2"/>
                  </a:solidFill>
                  <a:cs typeface="Arial" charset="0"/>
                </a:rPr>
                <a:t>Операционные доходы</a:t>
              </a:r>
              <a:endParaRPr lang="ru-RU" sz="1000" dirty="0">
                <a:solidFill>
                  <a:schemeClr val="tx2"/>
                </a:solidFill>
                <a:cs typeface="Arial" charset="0"/>
              </a:endParaRPr>
            </a:p>
          </p:txBody>
        </p:sp>
        <p:sp>
          <p:nvSpPr>
            <p:cNvPr id="22560" name="Rectangle 54"/>
            <p:cNvSpPr>
              <a:spLocks noChangeArrowheads="1"/>
            </p:cNvSpPr>
            <p:nvPr/>
          </p:nvSpPr>
          <p:spPr bwMode="auto">
            <a:xfrm>
              <a:off x="2516" y="2280"/>
              <a:ext cx="782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r"/>
              <a:r>
                <a:rPr lang="ru-RU" sz="1000" b="1" dirty="0">
                  <a:solidFill>
                    <a:schemeClr val="tx2"/>
                  </a:solidFill>
                  <a:latin typeface="Tahoma" pitchFamily="34" charset="0"/>
                </a:rPr>
                <a:t>17 565</a:t>
              </a:r>
              <a:endParaRPr lang="ru-RU" sz="1000" dirty="0">
                <a:solidFill>
                  <a:schemeClr val="tx2"/>
                </a:solidFill>
              </a:endParaRPr>
            </a:p>
          </p:txBody>
        </p:sp>
        <p:sp>
          <p:nvSpPr>
            <p:cNvPr id="22561" name="Rectangle 55"/>
            <p:cNvSpPr>
              <a:spLocks noChangeArrowheads="1"/>
            </p:cNvSpPr>
            <p:nvPr/>
          </p:nvSpPr>
          <p:spPr bwMode="auto">
            <a:xfrm>
              <a:off x="3298" y="2280"/>
              <a:ext cx="782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r"/>
              <a:r>
                <a:rPr lang="ru-RU" sz="1000" b="1" dirty="0">
                  <a:solidFill>
                    <a:schemeClr val="tx2"/>
                  </a:solidFill>
                  <a:latin typeface="Tahoma" pitchFamily="34" charset="0"/>
                </a:rPr>
                <a:t> 127 882   </a:t>
              </a:r>
              <a:endParaRPr lang="ru-RU" sz="1000" dirty="0">
                <a:solidFill>
                  <a:schemeClr val="tx2"/>
                </a:solidFill>
              </a:endParaRPr>
            </a:p>
          </p:txBody>
        </p:sp>
        <p:sp>
          <p:nvSpPr>
            <p:cNvPr id="22562" name="Rectangle 56"/>
            <p:cNvSpPr>
              <a:spLocks noChangeArrowheads="1"/>
            </p:cNvSpPr>
            <p:nvPr/>
          </p:nvSpPr>
          <p:spPr bwMode="auto">
            <a:xfrm>
              <a:off x="4080" y="2280"/>
              <a:ext cx="779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r"/>
              <a:r>
                <a:rPr lang="ru-RU" sz="1000" b="1">
                  <a:solidFill>
                    <a:schemeClr val="tx2"/>
                  </a:solidFill>
                  <a:latin typeface="Tahoma" pitchFamily="34" charset="0"/>
                </a:rPr>
                <a:t>161 088</a:t>
              </a:r>
              <a:endParaRPr lang="ru-RU" sz="1000">
                <a:solidFill>
                  <a:schemeClr val="tx2"/>
                </a:solidFill>
              </a:endParaRPr>
            </a:p>
          </p:txBody>
        </p:sp>
        <p:sp>
          <p:nvSpPr>
            <p:cNvPr id="22563" name="Rectangle 57"/>
            <p:cNvSpPr>
              <a:spLocks noChangeArrowheads="1"/>
            </p:cNvSpPr>
            <p:nvPr/>
          </p:nvSpPr>
          <p:spPr bwMode="auto">
            <a:xfrm>
              <a:off x="4859" y="2280"/>
              <a:ext cx="833" cy="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r"/>
              <a:r>
                <a:rPr lang="ru-RU" sz="1000" b="1">
                  <a:solidFill>
                    <a:schemeClr val="tx2"/>
                  </a:solidFill>
                  <a:latin typeface="Tahoma" pitchFamily="34" charset="0"/>
                </a:rPr>
                <a:t>89 632</a:t>
              </a:r>
              <a:endParaRPr lang="ru-RU" sz="1000">
                <a:solidFill>
                  <a:schemeClr val="tx2"/>
                </a:solidFill>
              </a:endParaRPr>
            </a:p>
          </p:txBody>
        </p:sp>
        <p:sp>
          <p:nvSpPr>
            <p:cNvPr id="22564" name="Rectangle 68"/>
            <p:cNvSpPr>
              <a:spLocks noChangeArrowheads="1"/>
            </p:cNvSpPr>
            <p:nvPr/>
          </p:nvSpPr>
          <p:spPr bwMode="auto">
            <a:xfrm>
              <a:off x="113" y="2451"/>
              <a:ext cx="240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89989" tIns="46794" rIns="89989" bIns="46794" anchor="ctr"/>
            <a:lstStyle/>
            <a:p>
              <a:r>
                <a:rPr lang="ru-RU" sz="1000" b="1" dirty="0">
                  <a:solidFill>
                    <a:schemeClr val="tx2"/>
                  </a:solidFill>
                  <a:cs typeface="Arial" charset="0"/>
                </a:rPr>
                <a:t>Просроченная задолженность</a:t>
              </a:r>
              <a:endParaRPr lang="ru-RU" sz="1000" dirty="0">
                <a:solidFill>
                  <a:schemeClr val="tx2"/>
                </a:solidFill>
                <a:cs typeface="Arial" charset="0"/>
              </a:endParaRPr>
            </a:p>
          </p:txBody>
        </p:sp>
        <p:sp>
          <p:nvSpPr>
            <p:cNvPr id="22565" name="Rectangle 69"/>
            <p:cNvSpPr>
              <a:spLocks noChangeArrowheads="1"/>
            </p:cNvSpPr>
            <p:nvPr/>
          </p:nvSpPr>
          <p:spPr bwMode="auto">
            <a:xfrm>
              <a:off x="2516" y="2501"/>
              <a:ext cx="78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r"/>
              <a:r>
                <a:rPr lang="ru-RU" sz="1000" b="1" dirty="0" smtClean="0">
                  <a:solidFill>
                    <a:schemeClr val="tx2"/>
                  </a:solidFill>
                </a:rPr>
                <a:t>0,8%</a:t>
              </a:r>
              <a:endParaRPr lang="ru-RU" sz="1000" b="1" dirty="0">
                <a:solidFill>
                  <a:schemeClr val="tx2"/>
                </a:solidFill>
              </a:endParaRPr>
            </a:p>
          </p:txBody>
        </p:sp>
        <p:sp>
          <p:nvSpPr>
            <p:cNvPr id="22566" name="Rectangle 70"/>
            <p:cNvSpPr>
              <a:spLocks noChangeArrowheads="1"/>
            </p:cNvSpPr>
            <p:nvPr/>
          </p:nvSpPr>
          <p:spPr bwMode="auto">
            <a:xfrm>
              <a:off x="3298" y="2501"/>
              <a:ext cx="782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r"/>
              <a:r>
                <a:rPr lang="ru-RU" sz="1000" b="1" dirty="0" smtClean="0">
                  <a:solidFill>
                    <a:schemeClr val="tx2"/>
                  </a:solidFill>
                  <a:latin typeface="Tahoma" pitchFamily="34" charset="0"/>
                </a:rPr>
                <a:t>8,2%</a:t>
              </a:r>
              <a:endParaRPr lang="ru-RU" sz="1000" dirty="0">
                <a:solidFill>
                  <a:schemeClr val="tx2"/>
                </a:solidFill>
              </a:endParaRPr>
            </a:p>
          </p:txBody>
        </p:sp>
        <p:sp>
          <p:nvSpPr>
            <p:cNvPr id="22567" name="Rectangle 71"/>
            <p:cNvSpPr>
              <a:spLocks noChangeArrowheads="1"/>
            </p:cNvSpPr>
            <p:nvPr/>
          </p:nvSpPr>
          <p:spPr bwMode="auto">
            <a:xfrm>
              <a:off x="4138" y="2501"/>
              <a:ext cx="779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r"/>
              <a:r>
                <a:rPr lang="ru-RU" sz="1000" b="1" dirty="0" smtClean="0">
                  <a:solidFill>
                    <a:schemeClr val="tx2"/>
                  </a:solidFill>
                  <a:latin typeface="Tahoma" pitchFamily="34" charset="0"/>
                </a:rPr>
                <a:t>4,7%</a:t>
              </a:r>
              <a:endParaRPr lang="ru-RU" sz="1000" dirty="0">
                <a:solidFill>
                  <a:schemeClr val="tx2"/>
                </a:solidFill>
              </a:endParaRPr>
            </a:p>
          </p:txBody>
        </p:sp>
        <p:sp>
          <p:nvSpPr>
            <p:cNvPr id="22568" name="Rectangle 72"/>
            <p:cNvSpPr>
              <a:spLocks noChangeArrowheads="1"/>
            </p:cNvSpPr>
            <p:nvPr/>
          </p:nvSpPr>
          <p:spPr bwMode="auto">
            <a:xfrm>
              <a:off x="4907" y="2501"/>
              <a:ext cx="833" cy="2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1428" tIns="45715" rIns="91428" bIns="45715"/>
            <a:lstStyle/>
            <a:p>
              <a:pPr algn="r"/>
              <a:r>
                <a:rPr lang="ru-RU" sz="1000" b="1" dirty="0" smtClean="0">
                  <a:solidFill>
                    <a:schemeClr val="tx2"/>
                  </a:solidFill>
                  <a:latin typeface="Tahoma" pitchFamily="34" charset="0"/>
                </a:rPr>
                <a:t>4</a:t>
              </a:r>
              <a:r>
                <a:rPr lang="en-US" sz="1000" b="1" dirty="0" smtClean="0">
                  <a:solidFill>
                    <a:schemeClr val="tx2"/>
                  </a:solidFill>
                  <a:latin typeface="Tahoma" pitchFamily="34" charset="0"/>
                </a:rPr>
                <a:t>,0</a:t>
              </a:r>
              <a:r>
                <a:rPr lang="ru-RU" sz="1000" b="1" dirty="0" smtClean="0">
                  <a:solidFill>
                    <a:schemeClr val="tx2"/>
                  </a:solidFill>
                  <a:latin typeface="Tahoma" pitchFamily="34" charset="0"/>
                </a:rPr>
                <a:t>%</a:t>
              </a:r>
              <a:endParaRPr lang="ru-RU" sz="1000" dirty="0">
                <a:solidFill>
                  <a:schemeClr val="tx2"/>
                </a:solidFill>
              </a:endParaRPr>
            </a:p>
          </p:txBody>
        </p:sp>
        <p:sp>
          <p:nvSpPr>
            <p:cNvPr id="22569" name="Line 73"/>
            <p:cNvSpPr>
              <a:spLocks noChangeShapeType="1"/>
            </p:cNvSpPr>
            <p:nvPr/>
          </p:nvSpPr>
          <p:spPr bwMode="auto">
            <a:xfrm>
              <a:off x="113" y="1613"/>
              <a:ext cx="55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sz="1000">
                <a:solidFill>
                  <a:schemeClr val="tx2"/>
                </a:solidFill>
              </a:endParaRPr>
            </a:p>
          </p:txBody>
        </p:sp>
        <p:sp>
          <p:nvSpPr>
            <p:cNvPr id="22570" name="Line 74"/>
            <p:cNvSpPr>
              <a:spLocks noChangeShapeType="1"/>
            </p:cNvSpPr>
            <p:nvPr/>
          </p:nvSpPr>
          <p:spPr bwMode="auto">
            <a:xfrm>
              <a:off x="113" y="1793"/>
              <a:ext cx="5579" cy="0"/>
            </a:xfrm>
            <a:prstGeom prst="line">
              <a:avLst/>
            </a:prstGeom>
            <a:noFill/>
            <a:ln w="6350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sz="1000">
                <a:solidFill>
                  <a:schemeClr val="tx2"/>
                </a:solidFill>
              </a:endParaRPr>
            </a:p>
          </p:txBody>
        </p:sp>
        <p:sp>
          <p:nvSpPr>
            <p:cNvPr id="22571" name="Line 76"/>
            <p:cNvSpPr>
              <a:spLocks noChangeShapeType="1"/>
            </p:cNvSpPr>
            <p:nvPr/>
          </p:nvSpPr>
          <p:spPr bwMode="auto">
            <a:xfrm>
              <a:off x="113" y="2653"/>
              <a:ext cx="55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sz="1000">
                <a:solidFill>
                  <a:schemeClr val="tx2"/>
                </a:solidFill>
              </a:endParaRPr>
            </a:p>
          </p:txBody>
        </p:sp>
        <p:sp>
          <p:nvSpPr>
            <p:cNvPr id="22572" name="Line 80"/>
            <p:cNvSpPr>
              <a:spLocks noChangeShapeType="1"/>
            </p:cNvSpPr>
            <p:nvPr/>
          </p:nvSpPr>
          <p:spPr bwMode="auto">
            <a:xfrm>
              <a:off x="113" y="2451"/>
              <a:ext cx="5579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sz="1000">
                <a:solidFill>
                  <a:schemeClr val="tx2"/>
                </a:solidFill>
              </a:endParaRPr>
            </a:p>
          </p:txBody>
        </p:sp>
        <p:sp>
          <p:nvSpPr>
            <p:cNvPr id="22573" name="Line 81"/>
            <p:cNvSpPr>
              <a:spLocks noChangeShapeType="1"/>
            </p:cNvSpPr>
            <p:nvPr/>
          </p:nvSpPr>
          <p:spPr bwMode="auto">
            <a:xfrm>
              <a:off x="113" y="2249"/>
              <a:ext cx="557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 sz="1000">
                <a:solidFill>
                  <a:schemeClr val="tx2"/>
                </a:solidFill>
              </a:endParaRPr>
            </a:p>
          </p:txBody>
        </p:sp>
      </p:grp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80975" y="1214423"/>
            <a:ext cx="9144000" cy="714380"/>
          </a:xfrm>
          <a:prstGeom prst="rect">
            <a:avLst/>
          </a:prstGeom>
          <a:noFill/>
          <a:ln w="12700" algn="ctr">
            <a:noFill/>
            <a:prstDash val="dash"/>
            <a:miter lim="800000"/>
            <a:headEnd/>
            <a:tailEnd/>
          </a:ln>
        </p:spPr>
        <p:txBody>
          <a:bodyPr lIns="89989" tIns="46794" rIns="89989" bIns="46794" anchor="ctr"/>
          <a:lstStyle/>
          <a:p>
            <a:r>
              <a:rPr lang="ru-RU" b="1" dirty="0">
                <a:solidFill>
                  <a:schemeClr val="tx2"/>
                </a:solidFill>
              </a:rPr>
              <a:t>Рост активов и операционных доходов Банка </a:t>
            </a:r>
            <a:r>
              <a:rPr lang="ru-RU" b="1" dirty="0" smtClean="0">
                <a:solidFill>
                  <a:schemeClr val="tx2"/>
                </a:solidFill>
              </a:rPr>
              <a:t>при </a:t>
            </a:r>
            <a:r>
              <a:rPr lang="ru-RU" b="1" dirty="0">
                <a:solidFill>
                  <a:schemeClr val="tx2"/>
                </a:solidFill>
              </a:rPr>
              <a:t>низком уровне долгосрочной </a:t>
            </a:r>
            <a:r>
              <a:rPr lang="ru-RU" b="1" dirty="0" smtClean="0">
                <a:solidFill>
                  <a:schemeClr val="tx2"/>
                </a:solidFill>
              </a:rPr>
              <a:t>задолженности.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22532" name="Text Box 3"/>
          <p:cNvSpPr txBox="1">
            <a:spLocks noChangeArrowheads="1"/>
          </p:cNvSpPr>
          <p:nvPr/>
        </p:nvSpPr>
        <p:spPr bwMode="auto">
          <a:xfrm>
            <a:off x="179388" y="6500834"/>
            <a:ext cx="8964612" cy="260350"/>
          </a:xfrm>
          <a:prstGeom prst="rect">
            <a:avLst/>
          </a:prstGeom>
          <a:noFill/>
          <a:ln w="12700" algn="ctr">
            <a:noFill/>
            <a:prstDash val="dash"/>
            <a:miter lim="800000"/>
            <a:headEnd/>
            <a:tailEnd/>
          </a:ln>
        </p:spPr>
        <p:txBody>
          <a:bodyPr lIns="89989" tIns="46794" rIns="89989" bIns="46794" anchor="ctr"/>
          <a:lstStyle/>
          <a:p>
            <a:r>
              <a:rPr lang="ru-RU" sz="800" dirty="0">
                <a:solidFill>
                  <a:schemeClr val="tx2"/>
                </a:solidFill>
                <a:latin typeface="Tahoma" pitchFamily="34" charset="0"/>
              </a:rPr>
              <a:t>*экстраполяция финансового результата</a:t>
            </a: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22533" name="Picture 3" descr="In-best---green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804025" y="188913"/>
            <a:ext cx="2016125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Rectangle 38"/>
          <p:cNvSpPr>
            <a:spLocks noChangeArrowheads="1"/>
          </p:cNvSpPr>
          <p:nvPr/>
        </p:nvSpPr>
        <p:spPr bwMode="auto">
          <a:xfrm>
            <a:off x="257172" y="3022599"/>
            <a:ext cx="3814762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5" rIns="91428" bIns="45715"/>
          <a:lstStyle/>
          <a:p>
            <a:r>
              <a:rPr lang="ru-RU" sz="1000" b="1" dirty="0">
                <a:solidFill>
                  <a:schemeClr val="tx2"/>
                </a:solidFill>
              </a:rPr>
              <a:t>Капитал</a:t>
            </a:r>
          </a:p>
        </p:txBody>
      </p:sp>
      <p:sp>
        <p:nvSpPr>
          <p:cNvPr id="48" name="Rectangle 49"/>
          <p:cNvSpPr>
            <a:spLocks noChangeArrowheads="1"/>
          </p:cNvSpPr>
          <p:nvPr/>
        </p:nvSpPr>
        <p:spPr bwMode="auto">
          <a:xfrm>
            <a:off x="3786182" y="3071810"/>
            <a:ext cx="1153531" cy="268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5" rIns="91428" bIns="45715"/>
          <a:lstStyle/>
          <a:p>
            <a:pPr algn="r"/>
            <a:r>
              <a:rPr lang="ru-RU" sz="900" b="1" dirty="0" smtClean="0">
                <a:solidFill>
                  <a:schemeClr val="tx2"/>
                </a:solidFill>
                <a:latin typeface="Tahoma" pitchFamily="34" charset="0"/>
              </a:rPr>
              <a:t>115 180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49" name="Rectangle 49"/>
          <p:cNvSpPr>
            <a:spLocks noChangeArrowheads="1"/>
          </p:cNvSpPr>
          <p:nvPr/>
        </p:nvSpPr>
        <p:spPr bwMode="auto">
          <a:xfrm>
            <a:off x="4990105" y="3071810"/>
            <a:ext cx="1153531" cy="268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5" rIns="91428" bIns="45715"/>
          <a:lstStyle/>
          <a:p>
            <a:pPr algn="r"/>
            <a:r>
              <a:rPr lang="ru-RU" sz="900" b="1" dirty="0" smtClean="0">
                <a:solidFill>
                  <a:schemeClr val="tx2"/>
                </a:solidFill>
                <a:latin typeface="Tahoma" pitchFamily="34" charset="0"/>
              </a:rPr>
              <a:t>127 516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0" name="Rectangle 49"/>
          <p:cNvSpPr>
            <a:spLocks noChangeArrowheads="1"/>
          </p:cNvSpPr>
          <p:nvPr/>
        </p:nvSpPr>
        <p:spPr bwMode="auto">
          <a:xfrm>
            <a:off x="6072198" y="3071810"/>
            <a:ext cx="1153531" cy="268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5" rIns="91428" bIns="45715"/>
          <a:lstStyle/>
          <a:p>
            <a:pPr algn="r"/>
            <a:r>
              <a:rPr lang="ru-RU" sz="900" b="1" dirty="0" smtClean="0">
                <a:solidFill>
                  <a:schemeClr val="tx2"/>
                </a:solidFill>
                <a:latin typeface="Tahoma" pitchFamily="34" charset="0"/>
              </a:rPr>
              <a:t>131 834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2" name="Rectangle 49"/>
          <p:cNvSpPr>
            <a:spLocks noChangeArrowheads="1"/>
          </p:cNvSpPr>
          <p:nvPr/>
        </p:nvSpPr>
        <p:spPr bwMode="auto">
          <a:xfrm>
            <a:off x="7286644" y="3071810"/>
            <a:ext cx="1153531" cy="2685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5" rIns="91428" bIns="45715"/>
          <a:lstStyle/>
          <a:p>
            <a:pPr algn="r"/>
            <a:r>
              <a:rPr lang="ru-RU" sz="900" b="1" dirty="0" smtClean="0">
                <a:solidFill>
                  <a:schemeClr val="tx2"/>
                </a:solidFill>
                <a:latin typeface="Tahoma" pitchFamily="34" charset="0"/>
              </a:rPr>
              <a:t>132 794</a:t>
            </a:r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51" name="Номер слайда 5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2FC0B6-45C4-4DEC-BAFD-7979BB8AE4F1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-best---green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6804025" y="188913"/>
            <a:ext cx="2016125" cy="59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11"/>
          <p:cNvSpPr txBox="1">
            <a:spLocks noChangeArrowheads="1"/>
          </p:cNvSpPr>
          <p:nvPr/>
        </p:nvSpPr>
        <p:spPr bwMode="auto">
          <a:xfrm>
            <a:off x="385759" y="1000108"/>
            <a:ext cx="4757745" cy="428628"/>
          </a:xfrm>
          <a:prstGeom prst="rect">
            <a:avLst/>
          </a:prstGeom>
          <a:ln w="9525">
            <a:noFill/>
            <a:miter lim="800000"/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vert="horz" wrap="square" lIns="91428" tIns="45715" rIns="91428" bIns="45715" numCol="1" rtlCol="0" anchor="ctr" anchorCtr="0" compatLnSpc="1">
            <a:prstTxWarp prst="textNoShape">
              <a:avLst/>
            </a:prstTxWarp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Arial" pitchFamily="34" charset="0"/>
                <a:ea typeface="+mn-ea"/>
                <a:cs typeface="+mn-cs"/>
              </a:rPr>
              <a:t>ДИНАМИКА АКТИВОВ</a:t>
            </a:r>
          </a:p>
        </p:txBody>
      </p:sp>
      <p:sp>
        <p:nvSpPr>
          <p:cNvPr id="9" name="Заголовок 1"/>
          <p:cNvSpPr>
            <a:spLocks noGrp="1"/>
          </p:cNvSpPr>
          <p:nvPr>
            <p:ph type="title"/>
          </p:nvPr>
        </p:nvSpPr>
        <p:spPr>
          <a:xfrm>
            <a:off x="214313" y="214290"/>
            <a:ext cx="6643687" cy="511175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b="1" dirty="0" smtClean="0">
                <a:solidFill>
                  <a:schemeClr val="tx2"/>
                </a:solidFill>
              </a:rPr>
              <a:t>ФИНАНСОВЫЕ ПОКАЗАТЕЛИ</a:t>
            </a:r>
            <a:endParaRPr lang="ru-RU" b="1" dirty="0">
              <a:solidFill>
                <a:schemeClr val="tx2"/>
              </a:solidFill>
            </a:endParaRPr>
          </a:p>
        </p:txBody>
      </p:sp>
      <p:sp>
        <p:nvSpPr>
          <p:cNvPr id="47112" name="Rectangle 8"/>
          <p:cNvSpPr>
            <a:spLocks noChangeArrowheads="1"/>
          </p:cNvSpPr>
          <p:nvPr/>
        </p:nvSpPr>
        <p:spPr bwMode="auto">
          <a:xfrm>
            <a:off x="5214942" y="1571612"/>
            <a:ext cx="3857652" cy="2234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Диверсифицированный кредитный портфель: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       -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83% портфеля составляют кредиты юридических лиц, осуществляющих деятельность в торговом, строительном, финансовом, транспортном секторах экономики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;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       - 5%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портфеля составляют потребительские кредиты физических лиц</a:t>
            </a: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;</a:t>
            </a: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       -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Обеспечение по кредитам в среднем составляет 226% от суммы выданного кредита. </a:t>
            </a:r>
          </a:p>
        </p:txBody>
      </p:sp>
      <p:sp>
        <p:nvSpPr>
          <p:cNvPr id="47113" name="Rectangle 9"/>
          <p:cNvSpPr>
            <a:spLocks noChangeArrowheads="1"/>
          </p:cNvSpPr>
          <p:nvPr/>
        </p:nvSpPr>
        <p:spPr bwMode="auto">
          <a:xfrm>
            <a:off x="5214942" y="3929066"/>
            <a:ext cx="371477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73% портфеля ценных бумаг представлено долговыми инструментами, в том числе, 54% - облигациями правительств иностранных государств со сроком погашения от 3 месяцев до одного года.</a:t>
            </a: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47114" name="Rectangle 10"/>
          <p:cNvSpPr>
            <a:spLocks noChangeArrowheads="1"/>
          </p:cNvSpPr>
          <p:nvPr/>
        </p:nvSpPr>
        <p:spPr bwMode="auto">
          <a:xfrm>
            <a:off x="5214942" y="5143513"/>
            <a:ext cx="3571900" cy="857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2"/>
                </a:solidFill>
                <a:effectLst/>
                <a:latin typeface="Arial" pitchFamily="34" charset="0"/>
              </a:rPr>
              <a:t>Доля высоколиквидных активов со сроком выхода менее месяца составляет 13% -18% от общего размера активов Банка.</a:t>
            </a: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200" b="0" i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effectLst/>
              <a:latin typeface="Arial" pitchFamily="34" charset="0"/>
            </a:endParaRPr>
          </a:p>
        </p:txBody>
      </p:sp>
      <p:sp>
        <p:nvSpPr>
          <p:cNvPr id="18" name="Rectangle 33"/>
          <p:cNvSpPr>
            <a:spLocks noChangeArrowheads="1"/>
          </p:cNvSpPr>
          <p:nvPr/>
        </p:nvSpPr>
        <p:spPr bwMode="auto">
          <a:xfrm>
            <a:off x="428596" y="1571612"/>
            <a:ext cx="2357454" cy="3934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8" tIns="45715" rIns="91428" bIns="45715"/>
          <a:lstStyle/>
          <a:p>
            <a:r>
              <a:rPr lang="ru-RU" sz="1000" dirty="0">
                <a:solidFill>
                  <a:schemeClr val="tx2"/>
                </a:solidFill>
                <a:latin typeface="Tahoma" pitchFamily="34" charset="0"/>
              </a:rPr>
              <a:t>тыс. долларов США</a:t>
            </a:r>
            <a:endParaRPr lang="ru-RU" sz="1000" dirty="0">
              <a:solidFill>
                <a:schemeClr val="tx2"/>
              </a:solidFill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E2FC0B6-45C4-4DEC-BAFD-7979BB8AE4F1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pic>
        <p:nvPicPr>
          <p:cNvPr id="47116" name="Picture 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1406" y="1910942"/>
            <a:ext cx="5000660" cy="4375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8VHcBE65k6aLh9WEN7pN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Q5CjdClzUKro12GCpReX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Q5CjdClzUKro12GCpReX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Q5CjdClzUKro12GCpReXw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i.1HxHj1UCJRt7cn7mZCA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8VHcBE65k6aLh9WEN7pN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t.H0alOnESg0YZ41hnO1Q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8VHcBE65k6aLh9WEN7pN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8VHcBE65k6aLh9WEN7pN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8VHcBE65k6aLh9WEN7pN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8VHcBE65k6aLh9WEN7pN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8VHcBE65k6aLh9WEN7pN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8VHcBE65k6aLh9WEN7pN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8VHcBE65k6aLh9WEN7pN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8VHcBE65k6aLh9WEN7pN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8VHcBE65k6aLh9WEN7pN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8VHcBE65k6aLh9WEN7pN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8VHcBE65k6aLh9WEN7pN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8VHcBE65k6aLh9WEN7pN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t.H0alOnESg0YZ41hnO1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Q5CjdClzUKro12GCpReXw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pVWTaYodcEuDGnpDl4Mo.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Q5CjdClzUKro12GCpReXw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1511</TotalTime>
  <Words>1033</Words>
  <Application>Microsoft Office PowerPoint</Application>
  <PresentationFormat>Экран (4:3)</PresentationFormat>
  <Paragraphs>261</Paragraphs>
  <Slides>13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5" baseType="lpstr">
      <vt:lpstr>Тема Office</vt:lpstr>
      <vt:lpstr>Диаграмма</vt:lpstr>
      <vt:lpstr>Слайд 1</vt:lpstr>
      <vt:lpstr>Слайд 2</vt:lpstr>
      <vt:lpstr>ОБ ИНВЕСТБАНКЕ</vt:lpstr>
      <vt:lpstr>СТРУКТУРА ВЛАДЕНИЯ</vt:lpstr>
      <vt:lpstr>РЕГИОНЫ ПРИСУТССТВИЯ</vt:lpstr>
      <vt:lpstr>ДОЧЕРНИЕ КОМПАНИИ</vt:lpstr>
      <vt:lpstr>СТРАТЕГИЯ РАЗВИТИЯ</vt:lpstr>
      <vt:lpstr>ФИНАНСОВЫЕ ПОКАЗАТЕЛИ</vt:lpstr>
      <vt:lpstr>ФИНАНСОВЫЕ ПОКАЗАТЕЛИ</vt:lpstr>
      <vt:lpstr>ФИНАНСОВЫЕ ПОКАЗАТЕЛИ</vt:lpstr>
      <vt:lpstr>МЕЖБАНКОВСКОЕ  СОТРУДНИЧЕСТВО</vt:lpstr>
      <vt:lpstr>ВЕКСЕЛЬНАЯ ПРОГРАММА</vt:lpstr>
      <vt:lpstr>Слайд 13</vt:lpstr>
    </vt:vector>
  </TitlesOfParts>
  <Company>CONVERSBANK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tokmakova</dc:creator>
  <cp:lastModifiedBy>work</cp:lastModifiedBy>
  <cp:revision>205</cp:revision>
  <dcterms:created xsi:type="dcterms:W3CDTF">2010-09-23T05:33:00Z</dcterms:created>
  <dcterms:modified xsi:type="dcterms:W3CDTF">2010-10-08T10:15:07Z</dcterms:modified>
</cp:coreProperties>
</file>